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6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73" roundtripDataSignature="AMtx7mjMl8mUQEcXxCBL/5BeiKZsj+x0E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37EA7E2-B130-4B53-B566-682C29AD1DAD}">
  <a:tblStyle styleId="{837EA7E2-B130-4B53-B566-682C29AD1DAD}" styleName="Table_0">
    <a:wholeTbl>
      <a:tcTxStyle b="off" i="off">
        <a:font>
          <a:latin typeface="Amazon Ember Light"/>
          <a:ea typeface="Amazon Ember Light"/>
          <a:cs typeface="Amazon Ember Light"/>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3423" autoAdjust="0"/>
  </p:normalViewPr>
  <p:slideViewPr>
    <p:cSldViewPr snapToGrid="0">
      <p:cViewPr varScale="1">
        <p:scale>
          <a:sx n="62" d="100"/>
          <a:sy n="62" d="100"/>
        </p:scale>
        <p:origin x="810" y="90"/>
      </p:cViewPr>
      <p:guideLst>
        <p:guide orient="horz" pos="2160"/>
        <p:guide pos="384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d1.awsstatic.com/whitepapers/architecture/AWS-Operational-Excellence-Pillar.pdf"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d1.awsstatic.com/whitepapers/architecture/AWS_Well-Architected_Framework.pdf"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d1.awsstatic.com/whitepapers/architecture/AWS-Security-Pillar.pdf"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d1.awsstatic.com/whitepapers/architecture/AWS_Well-Architected_Framework.pdf"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d1.awsstatic.com/whitepapers/architecture/AWS-Reliability-Pillar.pdf"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d1.awsstatic.com/whitepapers/architecture/AWS_Well-Architected_Framework.pdf"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d1.awsstatic.com/whitepapers/architecture/AWS-Performance-Efficiency-Pillar.pdf" TargetMode="External"/><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d1.awsstatic.com/whitepapers/architecture/AWS_Well-Architected_Framework.pdf"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3" Type="http://schemas.openxmlformats.org/officeDocument/2006/relationships/hyperlink" Target="https://d1.awsstatic.com/whitepapers/architecture/AWS-Cost-Optimization-Pillar.pdf" TargetMode="External"/><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3" Type="http://schemas.openxmlformats.org/officeDocument/2006/relationships/hyperlink" Target="https://d1.awsstatic.com/whitepapers/architecture/AWS_Well-Architected_Framework.pdf" TargetMode="External"/><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3" Type="http://schemas.openxmlformats.org/officeDocument/2006/relationships/hyperlink" Target="https://aws.amazon.com/premiumsupport/technology/trusted-advisor/best-practice-checklist/" TargetMode="External"/><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3" Type="http://schemas.openxmlformats.org/officeDocument/2006/relationships/hyperlink" Target="https://aws.amazon.com/architecture/well-architected/" TargetMode="External"/><Relationship Id="rId2" Type="http://schemas.openxmlformats.org/officeDocument/2006/relationships/slide" Target="../slides/slide65.xml"/><Relationship Id="rId1" Type="http://schemas.openxmlformats.org/officeDocument/2006/relationships/notesMaster" Target="../notesMasters/notesMaster1.xml"/><Relationship Id="rId6" Type="http://schemas.openxmlformats.org/officeDocument/2006/relationships/hyperlink" Target="https://aws.amazon.com/premiumsupport/technology/trusted-advisor/best-practice-checklist/" TargetMode="External"/><Relationship Id="rId5" Type="http://schemas.openxmlformats.org/officeDocument/2006/relationships/hyperlink" Target="https://wellarchitectedlabs.com/" TargetMode="External"/><Relationship Id="rId4" Type="http://schemas.openxmlformats.org/officeDocument/2006/relationships/hyperlink" Target="https://d1.awsstatic.com/whitepapers/architecture/AWS_Well-Architected_Framework.pdf" TargetMode="Externa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6" name="Google Shape;20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Módulo 9: Arquitetura de nuvem</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2" name="Google Shape;352;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b="0">
                <a:solidFill>
                  <a:schemeClr val="dk1"/>
                </a:solidFill>
                <a:latin typeface="Arial"/>
                <a:ea typeface="Arial"/>
                <a:cs typeface="Arial"/>
                <a:sym typeface="Arial"/>
              </a:rPr>
              <a:t>Este é o histórico da empresa cuja arquitetura você analisará:</a:t>
            </a:r>
            <a:endParaRPr/>
          </a:p>
          <a:p>
            <a:pPr marL="0" lvl="0" indent="0" algn="l" rtl="0">
              <a:spcBef>
                <a:spcPts val="0"/>
              </a:spcBef>
              <a:spcAft>
                <a:spcPts val="0"/>
              </a:spcAft>
              <a:buNone/>
            </a:pPr>
            <a:endParaRPr sz="1100" b="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A AnyCompany Corporation foi fundada em 2008 por John Doe. Ele vende imagens impressas de paisagens urbanas tridimensionais (3D) de alta qualidade, onde é possível ver as construções e as árvores. As paisagens são impressas em cores, mas com a coloração correta da alvenaria, telhados, jardins e até mesmo carros.</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A empresa está prestes a solicitar investimento privado para financiar seu crescimento até sua oferta pública inicial (IPO). John e o conselho pediram que você realizasse uma revisão independente da plataforma de tecnologia para garantir que ela passará pela auditoria.</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John estava interessado em usar a computação em nuvem desde o início. Em 2008, ele criou uma conta com a AWS e criou sua primeira instância do Amazon Elastic Compute Cloud (Amazon EC2). Ao longo dos anos, a arquitetura da plataforma da AnyCompany evoluiu. John agora tem uma equipe de cinco tecnólogos que desenvolvem e operam toda a tecnologia da organização. John ainda desenvolve o código principal para extrair a estrutura do movimento, mas ele atribuiu as credenciais de usuário raiz da conta da AWS para o restante da equipe gerenciar.</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8" name="Google Shape;358;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A AnyCompany Corporation tem três departamentos principais:</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Fly and Snap – aquisição de imagens, pré-processamento e armazenamento</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Show and Sell – promover, vender e trabalhar com clientes</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Make and Ship – fabricação de produtos e entrega</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en-US" sz="1100">
                <a:latin typeface="Arial"/>
                <a:ea typeface="Arial"/>
                <a:cs typeface="Arial"/>
                <a:sym typeface="Arial"/>
              </a:rPr>
              <a:t>O design de alto nível para a plataforma AnyCompany se parece com a estrutura organizacional da empresa.</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5" name="Google Shape;375;p12:notes"/>
          <p:cNvSpPr txBox="1">
            <a:spLocks noGrp="1"/>
          </p:cNvSpPr>
          <p:nvPr>
            <p:ph type="body" idx="1"/>
          </p:nvPr>
        </p:nvSpPr>
        <p:spPr>
          <a:xfrm>
            <a:off x="685800" y="4400550"/>
            <a:ext cx="5486400" cy="3405718"/>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b="1">
                <a:solidFill>
                  <a:schemeClr val="dk1"/>
                </a:solidFill>
                <a:latin typeface="Arial"/>
                <a:ea typeface="Arial"/>
                <a:cs typeface="Arial"/>
                <a:sym typeface="Arial"/>
              </a:rPr>
              <a:t>Fly and Snap</a:t>
            </a:r>
            <a:endParaRPr/>
          </a:p>
          <a:p>
            <a:pPr marL="0" lvl="0" indent="0" algn="l" rtl="0">
              <a:spcBef>
                <a:spcPts val="0"/>
              </a:spcBef>
              <a:spcAft>
                <a:spcPts val="0"/>
              </a:spcAft>
              <a:buNone/>
            </a:pPr>
            <a:r>
              <a:rPr lang="en-US" sz="1100">
                <a:solidFill>
                  <a:schemeClr val="dk1"/>
                </a:solidFill>
                <a:latin typeface="Arial"/>
                <a:ea typeface="Arial"/>
                <a:cs typeface="Arial"/>
                <a:sym typeface="Arial"/>
              </a:rPr>
              <a:t>Vários dispositivos (atualmente, câmeras e vídeo) são montados em aeronaves leves que capturam imagens das principais cidades, incluindo locais famosos, de forma programada. Cada dispositivo gera ativos de imagens que têm carimbo de data e hora de um relógio sincronizado com o relógio da aeronave. Os ativos de imagens são transmitidos para a </a:t>
            </a:r>
            <a:r>
              <a:rPr lang="en-US" sz="1100" b="1">
                <a:solidFill>
                  <a:schemeClr val="dk1"/>
                </a:solidFill>
                <a:latin typeface="Arial"/>
                <a:ea typeface="Arial"/>
                <a:cs typeface="Arial"/>
                <a:sym typeface="Arial"/>
              </a:rPr>
              <a:t>máquina de captura </a:t>
            </a:r>
            <a:r>
              <a:rPr lang="en-US" sz="1100">
                <a:solidFill>
                  <a:schemeClr val="dk1"/>
                </a:solidFill>
                <a:latin typeface="Arial"/>
                <a:ea typeface="Arial"/>
                <a:cs typeface="Arial"/>
                <a:sym typeface="Arial"/>
              </a:rPr>
              <a:t>integrada que tem uma </a:t>
            </a:r>
            <a:r>
              <a:rPr lang="en-US" sz="1100" b="1">
                <a:solidFill>
                  <a:schemeClr val="dk1"/>
                </a:solidFill>
                <a:latin typeface="Arial"/>
                <a:ea typeface="Arial"/>
                <a:cs typeface="Arial"/>
                <a:sym typeface="Arial"/>
              </a:rPr>
              <a:t>matriz de armazenamento </a:t>
            </a:r>
            <a:r>
              <a:rPr lang="en-US" sz="1100">
                <a:solidFill>
                  <a:schemeClr val="dk1"/>
                </a:solidFill>
                <a:latin typeface="Arial"/>
                <a:ea typeface="Arial"/>
                <a:cs typeface="Arial"/>
                <a:sym typeface="Arial"/>
              </a:rPr>
              <a:t>externa. A máquina de captura também está conectada ao sistema de voo da aeronave e captura continuamente dados de navegação, como dados do sistema de posicionamento global (GPS), leituras de bússolas e elevação.</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Quando retorna à base, a matriz de armazenamento é desconectada e levada para um compartimento de ingestão. Aqui, a matriz de armazenamento está conectada a uma </a:t>
            </a:r>
            <a:r>
              <a:rPr lang="en-US" sz="1100" b="1">
                <a:solidFill>
                  <a:schemeClr val="dk1"/>
                </a:solidFill>
                <a:latin typeface="Arial"/>
                <a:ea typeface="Arial"/>
                <a:cs typeface="Arial"/>
                <a:sym typeface="Arial"/>
              </a:rPr>
              <a:t>máquina de ingestão.</a:t>
            </a:r>
            <a:r>
              <a:rPr lang="en-US" sz="1100">
                <a:solidFill>
                  <a:schemeClr val="dk1"/>
                </a:solidFill>
                <a:latin typeface="Arial"/>
                <a:ea typeface="Arial"/>
                <a:cs typeface="Arial"/>
                <a:sym typeface="Arial"/>
              </a:rPr>
              <a:t> A máquina de ingestão cria um arquivo compactado da matriz de armazenamento e usa o protocolo de transferência de arquivos (FTP) para enviá-lo a uma </a:t>
            </a:r>
            <a:r>
              <a:rPr lang="en-US" sz="1100" b="1">
                <a:solidFill>
                  <a:schemeClr val="dk1"/>
                </a:solidFill>
                <a:latin typeface="Arial"/>
                <a:ea typeface="Arial"/>
                <a:cs typeface="Arial"/>
                <a:sym typeface="Arial"/>
              </a:rPr>
              <a:t>máquina de pré-processador </a:t>
            </a:r>
            <a:r>
              <a:rPr lang="en-US" sz="1100">
                <a:solidFill>
                  <a:schemeClr val="dk1"/>
                </a:solidFill>
                <a:latin typeface="Arial"/>
                <a:ea typeface="Arial"/>
                <a:cs typeface="Arial"/>
                <a:sym typeface="Arial"/>
              </a:rPr>
              <a:t>de instância do EC2. Após o processamento da matriz de armazenamento, o arquivo é gravado em </a:t>
            </a:r>
            <a:r>
              <a:rPr lang="en-US" sz="1100" b="1">
                <a:solidFill>
                  <a:schemeClr val="dk1"/>
                </a:solidFill>
                <a:latin typeface="Arial"/>
                <a:ea typeface="Arial"/>
                <a:cs typeface="Arial"/>
                <a:sym typeface="Arial"/>
              </a:rPr>
              <a:t>fita</a:t>
            </a:r>
            <a:r>
              <a:rPr lang="en-US" sz="1100">
                <a:solidFill>
                  <a:schemeClr val="dk1"/>
                </a:solidFill>
                <a:latin typeface="Arial"/>
                <a:ea typeface="Arial"/>
                <a:cs typeface="Arial"/>
                <a:sym typeface="Arial"/>
              </a:rPr>
              <a:t> (para backup). A matriz de armazenamento é limpa e fica pronta para o próximo voo. As fitas são mantidas externamente por um provedor de backup terceirizado.</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A máquina de pré-processador processa periodicamente novos conjuntos de dados que foram carregados. Ela extrai todos os ativos de imagens e os armazena em um bucket do </a:t>
            </a:r>
            <a:r>
              <a:rPr lang="en-US" sz="1100" b="1">
                <a:solidFill>
                  <a:schemeClr val="dk1"/>
                </a:solidFill>
                <a:latin typeface="Arial"/>
                <a:ea typeface="Arial"/>
                <a:cs typeface="Arial"/>
                <a:sym typeface="Arial"/>
              </a:rPr>
              <a:t>Amazon Simple Storage Service (Amazon S3)</a:t>
            </a:r>
            <a:r>
              <a:rPr lang="en-US" sz="1100">
                <a:solidFill>
                  <a:schemeClr val="dk1"/>
                </a:solidFill>
                <a:latin typeface="Arial"/>
                <a:ea typeface="Arial"/>
                <a:cs typeface="Arial"/>
                <a:sym typeface="Arial"/>
              </a:rPr>
              <a:t>. Ele notifica o serviço de imagens sobre os arquivos e fornece as informações de voo. O </a:t>
            </a:r>
            <a:r>
              <a:rPr lang="en-US" sz="1100" b="1">
                <a:solidFill>
                  <a:schemeClr val="dk1"/>
                </a:solidFill>
                <a:latin typeface="Arial"/>
                <a:ea typeface="Arial"/>
                <a:cs typeface="Arial"/>
                <a:sym typeface="Arial"/>
              </a:rPr>
              <a:t>serviço Imagery</a:t>
            </a:r>
            <a:r>
              <a:rPr lang="en-US" sz="1100">
                <a:solidFill>
                  <a:schemeClr val="dk1"/>
                </a:solidFill>
                <a:latin typeface="Arial"/>
                <a:ea typeface="Arial"/>
                <a:cs typeface="Arial"/>
                <a:sym typeface="Arial"/>
              </a:rPr>
              <a:t> usa as informações de voo para computar uma orientação 3D e um local para cada momento do voo, que se correlaciona com carimbos de data/hora do arquivo de imagens. Essas informações são armazenadas em um </a:t>
            </a:r>
            <a:r>
              <a:rPr lang="en-US" sz="1100" b="1">
                <a:solidFill>
                  <a:schemeClr val="dk1"/>
                </a:solidFill>
                <a:latin typeface="Arial"/>
                <a:ea typeface="Arial"/>
                <a:cs typeface="Arial"/>
                <a:sym typeface="Arial"/>
              </a:rPr>
              <a:t>sistema de gerenciamento de banco de dados relacional (RDBMS)</a:t>
            </a:r>
            <a:r>
              <a:rPr lang="en-US" sz="1100">
                <a:solidFill>
                  <a:schemeClr val="dk1"/>
                </a:solidFill>
                <a:latin typeface="Arial"/>
                <a:ea typeface="Arial"/>
                <a:cs typeface="Arial"/>
                <a:sym typeface="Arial"/>
              </a:rPr>
              <a:t> baseado no Amazon EC2, com links para os ativos de imagens no Amazon S3.</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98" name="Google Shape;498;p13:notes"/>
          <p:cNvSpPr txBox="1">
            <a:spLocks noGrp="1"/>
          </p:cNvSpPr>
          <p:nvPr>
            <p:ph type="body" idx="1"/>
          </p:nvPr>
        </p:nvSpPr>
        <p:spPr>
          <a:xfrm>
            <a:off x="685800" y="4400550"/>
            <a:ext cx="5486400" cy="3855176"/>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b="1">
                <a:solidFill>
                  <a:schemeClr val="dk1"/>
                </a:solidFill>
                <a:latin typeface="Arial"/>
                <a:ea typeface="Arial"/>
                <a:cs typeface="Arial"/>
                <a:sym typeface="Arial"/>
              </a:rPr>
              <a:t>Show and Sell</a:t>
            </a:r>
            <a:endParaRPr/>
          </a:p>
          <a:p>
            <a:pPr marL="0" lvl="0" indent="0" algn="l" rtl="0">
              <a:spcBef>
                <a:spcPts val="0"/>
              </a:spcBef>
              <a:spcAft>
                <a:spcPts val="0"/>
              </a:spcAft>
              <a:buNone/>
            </a:pPr>
            <a:r>
              <a:rPr lang="en-US" sz="1100">
                <a:solidFill>
                  <a:schemeClr val="dk1"/>
                </a:solidFill>
                <a:latin typeface="Arial"/>
                <a:ea typeface="Arial"/>
                <a:cs typeface="Arial"/>
                <a:sym typeface="Arial"/>
              </a:rPr>
              <a:t>Quando os clientes acessam o </a:t>
            </a:r>
            <a:r>
              <a:rPr lang="en-US" sz="1100" b="1">
                <a:solidFill>
                  <a:schemeClr val="dk1"/>
                </a:solidFill>
                <a:latin typeface="Arial"/>
                <a:ea typeface="Arial"/>
                <a:cs typeface="Arial"/>
                <a:sym typeface="Arial"/>
              </a:rPr>
              <a:t>site</a:t>
            </a:r>
            <a:r>
              <a:rPr lang="en-US" sz="1100" b="0">
                <a:solidFill>
                  <a:schemeClr val="dk1"/>
                </a:solidFill>
                <a:latin typeface="Arial"/>
                <a:ea typeface="Arial"/>
                <a:cs typeface="Arial"/>
                <a:sym typeface="Arial"/>
              </a:rPr>
              <a:t> da AnyCompany,</a:t>
            </a:r>
            <a:r>
              <a:rPr lang="en-US" sz="1100">
                <a:solidFill>
                  <a:schemeClr val="dk1"/>
                </a:solidFill>
                <a:latin typeface="Arial"/>
                <a:ea typeface="Arial"/>
                <a:cs typeface="Arial"/>
                <a:sym typeface="Arial"/>
              </a:rPr>
              <a:t> eles podem ver imagens e vídeos do produto físico. Essas imagens estão em vários formatos (por exemplo, um mapa de visualização em grande escala). O </a:t>
            </a:r>
            <a:r>
              <a:rPr lang="en-US" sz="1100" b="1">
                <a:solidFill>
                  <a:schemeClr val="dk1"/>
                </a:solidFill>
                <a:latin typeface="Arial"/>
                <a:ea typeface="Arial"/>
                <a:cs typeface="Arial"/>
                <a:sym typeface="Arial"/>
              </a:rPr>
              <a:t>site</a:t>
            </a:r>
            <a:r>
              <a:rPr lang="en-US" sz="1100">
                <a:solidFill>
                  <a:schemeClr val="dk1"/>
                </a:solidFill>
                <a:latin typeface="Arial"/>
                <a:ea typeface="Arial"/>
                <a:cs typeface="Arial"/>
                <a:sym typeface="Arial"/>
              </a:rPr>
              <a:t> usa o </a:t>
            </a:r>
            <a:r>
              <a:rPr lang="en-US" sz="1100" b="1">
                <a:solidFill>
                  <a:schemeClr val="dk1"/>
                </a:solidFill>
                <a:latin typeface="Arial"/>
                <a:ea typeface="Arial"/>
                <a:cs typeface="Arial"/>
                <a:sym typeface="Arial"/>
              </a:rPr>
              <a:t>Elastic Load Balancing</a:t>
            </a:r>
            <a:r>
              <a:rPr lang="en-US" sz="1100">
                <a:solidFill>
                  <a:schemeClr val="dk1"/>
                </a:solidFill>
                <a:latin typeface="Arial"/>
                <a:ea typeface="Arial"/>
                <a:cs typeface="Arial"/>
                <a:sym typeface="Arial"/>
              </a:rPr>
              <a:t> com o Hypertext Transfer Protocol Secure (HTTPS) e um </a:t>
            </a:r>
            <a:r>
              <a:rPr lang="en-US" sz="1100" b="1">
                <a:solidFill>
                  <a:schemeClr val="dk1"/>
                </a:solidFill>
                <a:latin typeface="Arial"/>
                <a:ea typeface="Arial"/>
                <a:cs typeface="Arial"/>
                <a:sym typeface="Arial"/>
              </a:rPr>
              <a:t>grupo de Auto Scaling</a:t>
            </a:r>
            <a:r>
              <a:rPr lang="en-US" sz="1100">
                <a:solidFill>
                  <a:schemeClr val="dk1"/>
                </a:solidFill>
                <a:latin typeface="Arial"/>
                <a:ea typeface="Arial"/>
                <a:cs typeface="Arial"/>
                <a:sym typeface="Arial"/>
              </a:rPr>
              <a:t> de instâncias do EC2 que executam um sistema de gerenciamento de conteúdo. Os ativos estáticos do site são armazenados em um </a:t>
            </a:r>
            <a:r>
              <a:rPr lang="en-US" sz="1100" b="1">
                <a:solidFill>
                  <a:schemeClr val="dk1"/>
                </a:solidFill>
                <a:latin typeface="Arial"/>
                <a:ea typeface="Arial"/>
                <a:cs typeface="Arial"/>
                <a:sym typeface="Arial"/>
              </a:rPr>
              <a:t>bucket do S3</a:t>
            </a:r>
            <a:r>
              <a:rPr lang="en-US" sz="1100">
                <a:solidFill>
                  <a:schemeClr val="dk1"/>
                </a:solidFill>
                <a:latin typeface="Arial"/>
                <a:ea typeface="Arial"/>
                <a:cs typeface="Arial"/>
                <a:sym typeface="Arial"/>
              </a:rPr>
              <a:t>.</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Os clientes podem selecionar um local em um mapa e ver em vídeo sua paisagem urbana. Os clientes também podem escolher o tamanho físico do mapa, escolher o esquema de cores (disponível em branco, monocromático ou cor completa) e ter a opção de colocar orifícios de diodo emissor de luz (LED) para criar mapas iluminados. O </a:t>
            </a:r>
            <a:r>
              <a:rPr lang="en-US" sz="1100" b="1">
                <a:solidFill>
                  <a:schemeClr val="dk1"/>
                </a:solidFill>
                <a:latin typeface="Arial"/>
                <a:ea typeface="Arial"/>
                <a:cs typeface="Arial"/>
                <a:sym typeface="Arial"/>
              </a:rPr>
              <a:t>serviço Mapping</a:t>
            </a:r>
            <a:r>
              <a:rPr lang="en-US" sz="1100">
                <a:solidFill>
                  <a:schemeClr val="dk1"/>
                </a:solidFill>
                <a:latin typeface="Arial"/>
                <a:ea typeface="Arial"/>
                <a:cs typeface="Arial"/>
                <a:sym typeface="Arial"/>
              </a:rPr>
              <a:t> correlaciona a entrada do local do mapa do site com o </a:t>
            </a:r>
            <a:r>
              <a:rPr lang="en-US" sz="1100" b="1">
                <a:solidFill>
                  <a:schemeClr val="dk1"/>
                </a:solidFill>
                <a:latin typeface="Arial"/>
                <a:ea typeface="Arial"/>
                <a:cs typeface="Arial"/>
                <a:sym typeface="Arial"/>
              </a:rPr>
              <a:t>serviço Imagery </a:t>
            </a:r>
            <a:r>
              <a:rPr lang="en-US" sz="1100">
                <a:solidFill>
                  <a:schemeClr val="dk1"/>
                </a:solidFill>
                <a:latin typeface="Arial"/>
                <a:ea typeface="Arial"/>
                <a:cs typeface="Arial"/>
                <a:sym typeface="Arial"/>
              </a:rPr>
              <a:t>para confirmar se as imagens estão disponíveis para esse local.</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Se os clientes ficarem contentes com a demonstração, poderão solicitar sua paisagem urbana. Os clientes pagam com cartão de crédito. Os pedidos em cartão de crédito são processados por um provedor terceirizado certificado em conformidade com o PCI (Third-Party Payment Card Industry) para cartões de crédito. A AnyCompany não processa nem armazena informações de cartão de crédito.</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Depois que o </a:t>
            </a:r>
            <a:r>
              <a:rPr lang="en-US" sz="1100" b="1">
                <a:solidFill>
                  <a:schemeClr val="dk1"/>
                </a:solidFill>
                <a:latin typeface="Arial"/>
                <a:ea typeface="Arial"/>
                <a:cs typeface="Arial"/>
                <a:sym typeface="Arial"/>
              </a:rPr>
              <a:t>site</a:t>
            </a:r>
            <a:r>
              <a:rPr lang="en-US" sz="1100">
                <a:solidFill>
                  <a:schemeClr val="dk1"/>
                </a:solidFill>
                <a:latin typeface="Arial"/>
                <a:ea typeface="Arial"/>
                <a:cs typeface="Arial"/>
                <a:sym typeface="Arial"/>
              </a:rPr>
              <a:t> recebe a confirmação de pagamento, ele instrui o </a:t>
            </a:r>
            <a:r>
              <a:rPr lang="en-US" sz="1100" b="1">
                <a:solidFill>
                  <a:schemeClr val="dk1"/>
                </a:solidFill>
                <a:latin typeface="Arial"/>
                <a:ea typeface="Arial"/>
                <a:cs typeface="Arial"/>
                <a:sym typeface="Arial"/>
              </a:rPr>
              <a:t>serviço Order</a:t>
            </a:r>
            <a:r>
              <a:rPr lang="en-US" sz="1100">
                <a:solidFill>
                  <a:schemeClr val="dk1"/>
                </a:solidFill>
                <a:latin typeface="Arial"/>
                <a:ea typeface="Arial"/>
                <a:cs typeface="Arial"/>
                <a:sym typeface="Arial"/>
              </a:rPr>
              <a:t> a enviar o pedido para produção. Os pedidos (incluindo detalhes do cliente) são registrados no </a:t>
            </a:r>
            <a:r>
              <a:rPr lang="en-US" sz="1100" b="1">
                <a:solidFill>
                  <a:schemeClr val="dk1"/>
                </a:solidFill>
                <a:latin typeface="Arial"/>
                <a:ea typeface="Arial"/>
                <a:cs typeface="Arial"/>
                <a:sym typeface="Arial"/>
              </a:rPr>
              <a:t>banco de dados Show and Sell</a:t>
            </a:r>
            <a:r>
              <a:rPr lang="en-US" sz="1100">
                <a:solidFill>
                  <a:schemeClr val="dk1"/>
                </a:solidFill>
                <a:latin typeface="Arial"/>
                <a:ea typeface="Arial"/>
                <a:cs typeface="Arial"/>
                <a:sym typeface="Arial"/>
              </a:rPr>
              <a:t>, que é um RDBMS baseado no Amazon EC2.</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Para iniciar uma demonstração em vídeo ou uma impressão completa de um pedido, o </a:t>
            </a:r>
            <a:r>
              <a:rPr lang="en-US" sz="1100" b="1">
                <a:solidFill>
                  <a:schemeClr val="dk1"/>
                </a:solidFill>
                <a:latin typeface="Arial"/>
                <a:ea typeface="Arial"/>
                <a:cs typeface="Arial"/>
                <a:sym typeface="Arial"/>
              </a:rPr>
              <a:t>serviço Order</a:t>
            </a:r>
            <a:r>
              <a:rPr lang="en-US" sz="1100">
                <a:solidFill>
                  <a:schemeClr val="dk1"/>
                </a:solidFill>
                <a:latin typeface="Arial"/>
                <a:ea typeface="Arial"/>
                <a:cs typeface="Arial"/>
                <a:sym typeface="Arial"/>
              </a:rPr>
              <a:t> coloca uma mensagem na </a:t>
            </a:r>
            <a:r>
              <a:rPr lang="en-US" sz="1100" b="1">
                <a:solidFill>
                  <a:schemeClr val="dk1"/>
                </a:solidFill>
                <a:latin typeface="Arial"/>
                <a:ea typeface="Arial"/>
                <a:cs typeface="Arial"/>
                <a:sym typeface="Arial"/>
              </a:rPr>
              <a:t>fila de Produção</a:t>
            </a:r>
            <a:r>
              <a:rPr lang="en-US" sz="1100">
                <a:solidFill>
                  <a:schemeClr val="dk1"/>
                </a:solidFill>
                <a:latin typeface="Arial"/>
                <a:ea typeface="Arial"/>
                <a:cs typeface="Arial"/>
                <a:sym typeface="Arial"/>
              </a:rPr>
              <a:t>, que permite que o </a:t>
            </a:r>
            <a:r>
              <a:rPr lang="en-US" sz="1100" b="1">
                <a:solidFill>
                  <a:schemeClr val="dk1"/>
                </a:solidFill>
                <a:latin typeface="Arial"/>
                <a:ea typeface="Arial"/>
                <a:cs typeface="Arial"/>
                <a:sym typeface="Arial"/>
              </a:rPr>
              <a:t>serviço Render</a:t>
            </a:r>
            <a:r>
              <a:rPr lang="en-US" sz="1100">
                <a:solidFill>
                  <a:schemeClr val="dk1"/>
                </a:solidFill>
                <a:latin typeface="Arial"/>
                <a:ea typeface="Arial"/>
                <a:cs typeface="Arial"/>
                <a:sym typeface="Arial"/>
              </a:rPr>
              <a:t> indique quando um vídeo de demonstração está disponível. O </a:t>
            </a:r>
            <a:r>
              <a:rPr lang="en-US" sz="1100" b="1">
                <a:solidFill>
                  <a:schemeClr val="dk1"/>
                </a:solidFill>
                <a:latin typeface="Arial"/>
                <a:ea typeface="Arial"/>
                <a:cs typeface="Arial"/>
                <a:sym typeface="Arial"/>
              </a:rPr>
              <a:t>serviço Order</a:t>
            </a:r>
            <a:r>
              <a:rPr lang="en-US" sz="1100">
                <a:solidFill>
                  <a:schemeClr val="dk1"/>
                </a:solidFill>
                <a:latin typeface="Arial"/>
                <a:ea typeface="Arial"/>
                <a:cs typeface="Arial"/>
                <a:sym typeface="Arial"/>
              </a:rPr>
              <a:t> também lê na </a:t>
            </a:r>
            <a:r>
              <a:rPr lang="en-US" sz="1100" b="1">
                <a:solidFill>
                  <a:schemeClr val="dk1"/>
                </a:solidFill>
                <a:latin typeface="Arial"/>
                <a:ea typeface="Arial"/>
                <a:cs typeface="Arial"/>
                <a:sym typeface="Arial"/>
              </a:rPr>
              <a:t>fila de status do pedido</a:t>
            </a:r>
            <a:r>
              <a:rPr lang="en-US" sz="1100">
                <a:solidFill>
                  <a:schemeClr val="dk1"/>
                </a:solidFill>
                <a:latin typeface="Arial"/>
                <a:ea typeface="Arial"/>
                <a:cs typeface="Arial"/>
                <a:sym typeface="Arial"/>
              </a:rPr>
              <a:t> e registra as alterações de status no </a:t>
            </a:r>
            <a:r>
              <a:rPr lang="en-US" sz="1100" b="1">
                <a:solidFill>
                  <a:schemeClr val="dk1"/>
                </a:solidFill>
                <a:latin typeface="Arial"/>
                <a:ea typeface="Arial"/>
                <a:cs typeface="Arial"/>
                <a:sym typeface="Arial"/>
              </a:rPr>
              <a:t>banco de dados Show and Sell</a:t>
            </a:r>
            <a:r>
              <a:rPr lang="en-US" sz="1100">
                <a:solidFill>
                  <a:schemeClr val="dk1"/>
                </a:solidFill>
                <a:latin typeface="Arial"/>
                <a:ea typeface="Arial"/>
                <a:cs typeface="Arial"/>
                <a:sym typeface="Arial"/>
              </a:rPr>
              <a:t>. Os clientes podem rastrear seu pedido durante o processo de manufatura e ver quando ele foi enviado, o que é feito por terceiros com o serviço Dispatch de agente.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3" name="Google Shape;623;p14:notes"/>
          <p:cNvSpPr txBox="1">
            <a:spLocks noGrp="1"/>
          </p:cNvSpPr>
          <p:nvPr>
            <p:ph type="body" idx="1"/>
          </p:nvPr>
        </p:nvSpPr>
        <p:spPr>
          <a:xfrm>
            <a:off x="685800" y="4400550"/>
            <a:ext cx="5486400" cy="2931584"/>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b="1">
                <a:solidFill>
                  <a:schemeClr val="dk1"/>
                </a:solidFill>
                <a:latin typeface="Arial"/>
                <a:ea typeface="Arial"/>
                <a:cs typeface="Arial"/>
                <a:sym typeface="Arial"/>
              </a:rPr>
              <a:t>Make and Ship</a:t>
            </a:r>
            <a:endParaRPr/>
          </a:p>
          <a:p>
            <a:pPr marL="0" lvl="0" indent="0" algn="l" rtl="0">
              <a:spcBef>
                <a:spcPts val="0"/>
              </a:spcBef>
              <a:spcAft>
                <a:spcPts val="0"/>
              </a:spcAft>
              <a:buNone/>
            </a:pPr>
            <a:r>
              <a:rPr lang="en-US" sz="1100">
                <a:solidFill>
                  <a:schemeClr val="dk1"/>
                </a:solidFill>
                <a:latin typeface="Arial"/>
                <a:ea typeface="Arial"/>
                <a:cs typeface="Arial"/>
                <a:sym typeface="Arial"/>
              </a:rPr>
              <a:t>A AnyCompany tem tecnologia proprietária para gerar modelos 3D a partir de uma combinação de fotografias e vídeo (extrai estrutura do movimento).</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O </a:t>
            </a:r>
            <a:r>
              <a:rPr lang="en-US" sz="1100" b="1">
                <a:solidFill>
                  <a:schemeClr val="dk1"/>
                </a:solidFill>
                <a:latin typeface="Arial"/>
                <a:ea typeface="Arial"/>
                <a:cs typeface="Arial"/>
                <a:sym typeface="Arial"/>
              </a:rPr>
              <a:t>serviço Render</a:t>
            </a:r>
            <a:r>
              <a:rPr lang="en-US" sz="1100">
                <a:solidFill>
                  <a:schemeClr val="dk1"/>
                </a:solidFill>
                <a:latin typeface="Arial"/>
                <a:ea typeface="Arial"/>
                <a:cs typeface="Arial"/>
                <a:sym typeface="Arial"/>
              </a:rPr>
              <a:t> é uma frota de instâncias g2.2xlarge. O </a:t>
            </a:r>
            <a:r>
              <a:rPr lang="en-US" sz="1100" b="1">
                <a:solidFill>
                  <a:schemeClr val="dk1"/>
                </a:solidFill>
                <a:latin typeface="Arial"/>
                <a:ea typeface="Arial"/>
                <a:cs typeface="Arial"/>
                <a:sym typeface="Arial"/>
              </a:rPr>
              <a:t>serviço Render</a:t>
            </a:r>
            <a:r>
              <a:rPr lang="en-US" sz="1100">
                <a:solidFill>
                  <a:schemeClr val="dk1"/>
                </a:solidFill>
                <a:latin typeface="Arial"/>
                <a:ea typeface="Arial"/>
                <a:cs typeface="Arial"/>
                <a:sym typeface="Arial"/>
              </a:rPr>
              <a:t> recebe pedidos da </a:t>
            </a:r>
            <a:r>
              <a:rPr lang="en-US" sz="1100" b="1">
                <a:solidFill>
                  <a:schemeClr val="dk1"/>
                </a:solidFill>
                <a:latin typeface="Arial"/>
                <a:ea typeface="Arial"/>
                <a:cs typeface="Arial"/>
                <a:sym typeface="Arial"/>
              </a:rPr>
              <a:t>fila de Produção</a:t>
            </a:r>
            <a:r>
              <a:rPr lang="en-US" sz="1100">
                <a:solidFill>
                  <a:schemeClr val="dk1"/>
                </a:solidFill>
                <a:latin typeface="Arial"/>
                <a:ea typeface="Arial"/>
                <a:cs typeface="Arial"/>
                <a:sym typeface="Arial"/>
              </a:rPr>
              <a:t> e gera os modelos 3D que são armazenados em um </a:t>
            </a:r>
            <a:r>
              <a:rPr lang="en-US" sz="1100" b="1">
                <a:solidFill>
                  <a:schemeClr val="dk1"/>
                </a:solidFill>
                <a:latin typeface="Arial"/>
                <a:ea typeface="Arial"/>
                <a:cs typeface="Arial"/>
                <a:sym typeface="Arial"/>
              </a:rPr>
              <a:t>bucket do S3</a:t>
            </a:r>
            <a:r>
              <a:rPr lang="en-US" sz="1100">
                <a:solidFill>
                  <a:schemeClr val="dk1"/>
                </a:solidFill>
                <a:latin typeface="Arial"/>
                <a:ea typeface="Arial"/>
                <a:cs typeface="Arial"/>
                <a:sym typeface="Arial"/>
              </a:rPr>
              <a:t>. O </a:t>
            </a:r>
            <a:r>
              <a:rPr lang="en-US" sz="1100" b="1">
                <a:solidFill>
                  <a:schemeClr val="dk1"/>
                </a:solidFill>
                <a:latin typeface="Arial"/>
                <a:ea typeface="Arial"/>
                <a:cs typeface="Arial"/>
                <a:sym typeface="Arial"/>
              </a:rPr>
              <a:t>serviço Render</a:t>
            </a:r>
            <a:r>
              <a:rPr lang="en-US" sz="1100">
                <a:solidFill>
                  <a:schemeClr val="dk1"/>
                </a:solidFill>
                <a:latin typeface="Arial"/>
                <a:ea typeface="Arial"/>
                <a:cs typeface="Arial"/>
                <a:sym typeface="Arial"/>
              </a:rPr>
              <a:t> também usa os modelos 3D para criar vídeos de voo. Os clientes podem ver demonstrações de seus pedidos no </a:t>
            </a:r>
            <a:r>
              <a:rPr lang="en-US" sz="1100" b="1">
                <a:solidFill>
                  <a:schemeClr val="dk1"/>
                </a:solidFill>
                <a:latin typeface="Arial"/>
                <a:ea typeface="Arial"/>
                <a:cs typeface="Arial"/>
                <a:sym typeface="Arial"/>
              </a:rPr>
              <a:t>site </a:t>
            </a:r>
            <a:r>
              <a:rPr lang="en-US" sz="1100">
                <a:solidFill>
                  <a:schemeClr val="dk1"/>
                </a:solidFill>
                <a:latin typeface="Arial"/>
                <a:ea typeface="Arial"/>
                <a:cs typeface="Arial"/>
                <a:sym typeface="Arial"/>
              </a:rPr>
              <a:t>da AnyCompany. Esses vídeos são armazenados em um </a:t>
            </a:r>
            <a:r>
              <a:rPr lang="en-US" sz="1100" b="1">
                <a:solidFill>
                  <a:schemeClr val="dk1"/>
                </a:solidFill>
                <a:latin typeface="Arial"/>
                <a:ea typeface="Arial"/>
                <a:cs typeface="Arial"/>
                <a:sym typeface="Arial"/>
              </a:rPr>
              <a:t>bucket do S3 </a:t>
            </a:r>
            <a:r>
              <a:rPr lang="en-US" sz="1100">
                <a:solidFill>
                  <a:schemeClr val="dk1"/>
                </a:solidFill>
                <a:latin typeface="Arial"/>
                <a:ea typeface="Arial"/>
                <a:cs typeface="Arial"/>
                <a:sym typeface="Arial"/>
              </a:rPr>
              <a:t>separado. Uma vez por ano, a equipe exclui as demonstrações antigas. No entanto, os modelos são mantidos caso sejam necessários para projetos futuros.</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Depois que um cliente faz um pedido, uma mensagem é colocada na </a:t>
            </a:r>
            <a:r>
              <a:rPr lang="en-US" sz="1100" b="1">
                <a:solidFill>
                  <a:schemeClr val="dk1"/>
                </a:solidFill>
                <a:latin typeface="Arial"/>
                <a:ea typeface="Arial"/>
                <a:cs typeface="Arial"/>
                <a:sym typeface="Arial"/>
              </a:rPr>
              <a:t>fila de impressão </a:t>
            </a:r>
            <a:r>
              <a:rPr lang="en-US" sz="1100">
                <a:solidFill>
                  <a:schemeClr val="dk1"/>
                </a:solidFill>
                <a:latin typeface="Arial"/>
                <a:ea typeface="Arial"/>
                <a:cs typeface="Arial"/>
                <a:sym typeface="Arial"/>
              </a:rPr>
              <a:t>com um link para o modelo 3D. Em cada estágio do processo de Make and Ship, as atualizações de status dos pedidos são publicadas na </a:t>
            </a:r>
            <a:r>
              <a:rPr lang="en-US" sz="1100" b="1">
                <a:solidFill>
                  <a:schemeClr val="dk1"/>
                </a:solidFill>
                <a:latin typeface="Arial"/>
                <a:ea typeface="Arial"/>
                <a:cs typeface="Arial"/>
                <a:sym typeface="Arial"/>
              </a:rPr>
              <a:t>fila de status do pedido</a:t>
            </a:r>
            <a:r>
              <a:rPr lang="en-US" sz="1100">
                <a:solidFill>
                  <a:schemeClr val="dk1"/>
                </a:solidFill>
                <a:latin typeface="Arial"/>
                <a:ea typeface="Arial"/>
                <a:cs typeface="Arial"/>
                <a:sym typeface="Arial"/>
              </a:rPr>
              <a:t>. Essa fila é consumida pelo </a:t>
            </a:r>
            <a:r>
              <a:rPr lang="en-US" sz="1100" b="1">
                <a:solidFill>
                  <a:schemeClr val="dk1"/>
                </a:solidFill>
                <a:latin typeface="Arial"/>
                <a:ea typeface="Arial"/>
                <a:cs typeface="Arial"/>
                <a:sym typeface="Arial"/>
              </a:rPr>
              <a:t>site</a:t>
            </a:r>
            <a:r>
              <a:rPr lang="en-US" sz="1100">
                <a:solidFill>
                  <a:schemeClr val="dk1"/>
                </a:solidFill>
                <a:latin typeface="Arial"/>
                <a:ea typeface="Arial"/>
                <a:cs typeface="Arial"/>
                <a:sym typeface="Arial"/>
              </a:rPr>
              <a:t> da AnyCompany, que mostra o histórico de pedidos.</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A equipe de Make and Ship tem quatro impressoras 3D que imprimem modelos de controle de cores detalhados e de alta resolução. Uma máquina de </a:t>
            </a:r>
            <a:r>
              <a:rPr lang="en-US" sz="1100" b="1">
                <a:solidFill>
                  <a:schemeClr val="dk1"/>
                </a:solidFill>
                <a:latin typeface="Arial"/>
                <a:ea typeface="Arial"/>
                <a:cs typeface="Arial"/>
                <a:sym typeface="Arial"/>
              </a:rPr>
              <a:t>condutores impressos</a:t>
            </a:r>
            <a:r>
              <a:rPr lang="en-US" sz="1100">
                <a:solidFill>
                  <a:schemeClr val="dk1"/>
                </a:solidFill>
                <a:latin typeface="Arial"/>
                <a:ea typeface="Arial"/>
                <a:cs typeface="Arial"/>
                <a:sym typeface="Arial"/>
              </a:rPr>
              <a:t> no local recebe os pedidos da </a:t>
            </a:r>
            <a:r>
              <a:rPr lang="en-US" sz="1100" b="1">
                <a:solidFill>
                  <a:schemeClr val="dk1"/>
                </a:solidFill>
                <a:latin typeface="Arial"/>
                <a:ea typeface="Arial"/>
                <a:cs typeface="Arial"/>
                <a:sym typeface="Arial"/>
              </a:rPr>
              <a:t>fila de impressão</a:t>
            </a:r>
            <a:r>
              <a:rPr lang="en-US" sz="1100">
                <a:solidFill>
                  <a:schemeClr val="dk1"/>
                </a:solidFill>
                <a:latin typeface="Arial"/>
                <a:ea typeface="Arial"/>
                <a:cs typeface="Arial"/>
                <a:sym typeface="Arial"/>
              </a:rPr>
              <a:t> e os envia para a próxima impressora disponível. O </a:t>
            </a:r>
            <a:r>
              <a:rPr lang="en-US" sz="1100" b="1">
                <a:solidFill>
                  <a:schemeClr val="dk1"/>
                </a:solidFill>
                <a:latin typeface="Arial"/>
                <a:ea typeface="Arial"/>
                <a:cs typeface="Arial"/>
                <a:sym typeface="Arial"/>
              </a:rPr>
              <a:t>condutor de impressão</a:t>
            </a:r>
            <a:r>
              <a:rPr lang="en-US" sz="1100">
                <a:solidFill>
                  <a:schemeClr val="dk1"/>
                </a:solidFill>
                <a:latin typeface="Arial"/>
                <a:ea typeface="Arial"/>
                <a:cs typeface="Arial"/>
                <a:sym typeface="Arial"/>
              </a:rPr>
              <a:t> envia atualizações de pedidos para a </a:t>
            </a:r>
            <a:r>
              <a:rPr lang="en-US" sz="1100" b="1">
                <a:solidFill>
                  <a:schemeClr val="dk1"/>
                </a:solidFill>
                <a:latin typeface="Arial"/>
                <a:ea typeface="Arial"/>
                <a:cs typeface="Arial"/>
                <a:sym typeface="Arial"/>
              </a:rPr>
              <a:t>fila de status de pedidos</a:t>
            </a:r>
            <a:r>
              <a:rPr lang="en-US" sz="1100">
                <a:solidFill>
                  <a:schemeClr val="dk1"/>
                </a:solidFill>
                <a:latin typeface="Arial"/>
                <a:ea typeface="Arial"/>
                <a:cs typeface="Arial"/>
                <a:sym typeface="Arial"/>
              </a:rPr>
              <a:t>. O </a:t>
            </a:r>
            <a:r>
              <a:rPr lang="en-US" sz="1100" b="1">
                <a:solidFill>
                  <a:schemeClr val="dk1"/>
                </a:solidFill>
                <a:latin typeface="Arial"/>
                <a:ea typeface="Arial"/>
                <a:cs typeface="Arial"/>
                <a:sym typeface="Arial"/>
              </a:rPr>
              <a:t>condutor de impressão</a:t>
            </a:r>
            <a:r>
              <a:rPr lang="en-US" sz="1100">
                <a:solidFill>
                  <a:schemeClr val="dk1"/>
                </a:solidFill>
                <a:latin typeface="Arial"/>
                <a:ea typeface="Arial"/>
                <a:cs typeface="Arial"/>
                <a:sym typeface="Arial"/>
              </a:rPr>
              <a:t> enviará uma atualização final quando o pedido estiver concluído, aprovado no controle de qualidade e pronto para envio.</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6" name="Google Shape;746;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Nessa atividade, você dividirá as pessoas em pequenos grupos. À medida que você aprender sobre cada pilar, o grupo trabalhará com um conjunto de perguntas do AWS Well-Architected Framework. Você usará essas perguntas do Well-Architected Framework para orientar sua análise da arquitetura da AnyCompany.</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en-US" sz="1100">
                <a:latin typeface="Arial"/>
                <a:ea typeface="Arial"/>
                <a:cs typeface="Arial"/>
                <a:sym typeface="Arial"/>
              </a:rPr>
              <a:t>Para cada pergunta do Well-Architected Framework, o grupo responderá às seguintes perguntas sobre a arquitetura da AnyCompany:</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Qual é o ESTADO ATUAL (o que a AnyCompany está fazendo no momento)?</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Qual é o ESTADO FUTURO (o que você acha que a AnyCompany deveria estar fazendo?)</a:t>
            </a:r>
            <a:endParaRPr/>
          </a:p>
          <a:p>
            <a:pPr marL="0" lvl="0" indent="0" algn="l" rtl="0">
              <a:spcBef>
                <a:spcPts val="0"/>
              </a:spcBef>
              <a:spcAft>
                <a:spcPts val="0"/>
              </a:spcAft>
              <a:buNone/>
            </a:pPr>
            <a:endParaRPr sz="1100">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US" sz="1100">
                <a:latin typeface="Arial"/>
                <a:ea typeface="Arial"/>
                <a:cs typeface="Arial"/>
                <a:sym typeface="Arial"/>
              </a:rPr>
              <a:t>Sua equipe deve concordar com o melhor aprimoramento que a AnyCompany deve fazer com base nas respostas a essas três perguntas.</a:t>
            </a:r>
            <a:endParaRPr/>
          </a:p>
          <a:p>
            <a:pPr marL="0" marR="0" lvl="0" indent="0" algn="l" rtl="0">
              <a:lnSpc>
                <a:spcPct val="100000"/>
              </a:lnSpc>
              <a:spcBef>
                <a:spcPts val="0"/>
              </a:spcBef>
              <a:spcAft>
                <a:spcPts val="0"/>
              </a:spcAft>
              <a:buClr>
                <a:schemeClr val="dk1"/>
              </a:buClr>
              <a:buSzPts val="1100"/>
              <a:buFont typeface="Calibri"/>
              <a:buNone/>
            </a:pPr>
            <a:endParaRPr sz="1100">
              <a:latin typeface="Arial"/>
              <a:ea typeface="Arial"/>
              <a:cs typeface="Arial"/>
              <a:sym typeface="Arial"/>
            </a:endParaRPr>
          </a:p>
          <a:p>
            <a:pPr marL="0" lvl="0" indent="0" algn="l" rtl="0">
              <a:spcBef>
                <a:spcPts val="0"/>
              </a:spcBef>
              <a:spcAft>
                <a:spcPts val="0"/>
              </a:spcAft>
              <a:buNone/>
            </a:pPr>
            <a:r>
              <a:rPr lang="en-US" sz="1100">
                <a:latin typeface="Arial"/>
                <a:ea typeface="Arial"/>
                <a:cs typeface="Arial"/>
                <a:sym typeface="Arial"/>
              </a:rPr>
              <a:t>Observe que não há respostas certas ou erradas. As perguntas do AWS Well-Architected Framework estão disponíveis para gerar discussões.</a:t>
            </a:r>
            <a:endParaRPr/>
          </a:p>
          <a:p>
            <a:pPr marL="0" lvl="0" indent="0" algn="l" rtl="0">
              <a:spcBef>
                <a:spcPts val="0"/>
              </a:spcBef>
              <a:spcAft>
                <a:spcPts val="0"/>
              </a:spcAft>
              <a:buNone/>
            </a:pPr>
            <a:endParaRPr sz="1100">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2" name="Google Shape;752;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Pilar Excelência operacional</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7" name="Google Shape;757;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solidFill>
                  <a:schemeClr val="dk1"/>
                </a:solidFill>
                <a:latin typeface="Arial"/>
                <a:ea typeface="Arial"/>
                <a:cs typeface="Arial"/>
                <a:sym typeface="Arial"/>
              </a:rPr>
              <a:t>O </a:t>
            </a:r>
            <a:r>
              <a:rPr lang="en-US" sz="1100" i="1">
                <a:solidFill>
                  <a:schemeClr val="dk1"/>
                </a:solidFill>
                <a:latin typeface="Arial"/>
                <a:ea typeface="Arial"/>
                <a:cs typeface="Arial"/>
                <a:sym typeface="Arial"/>
              </a:rPr>
              <a:t>pilar Excelência operacional </a:t>
            </a:r>
            <a:r>
              <a:rPr lang="en-US" sz="1100">
                <a:solidFill>
                  <a:schemeClr val="dk1"/>
                </a:solidFill>
                <a:latin typeface="Arial"/>
                <a:ea typeface="Arial"/>
                <a:cs typeface="Arial"/>
                <a:sym typeface="Arial"/>
              </a:rPr>
              <a:t>inclui a capacidade de executar e monitorar sistemas para entregar valor comercial e melhorar continuamente processos e procedimentos de suporte. Os principais tópicos incluem: gerenciamento e automação de alterações, resposta a eventos e definição de padrões para gerenciar com êxito as operações diárias.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7" name="Google Shape;767;p18:notes"/>
          <p:cNvSpPr txBox="1">
            <a:spLocks noGrp="1"/>
          </p:cNvSpPr>
          <p:nvPr>
            <p:ph type="body" idx="1"/>
          </p:nvPr>
        </p:nvSpPr>
        <p:spPr>
          <a:xfrm>
            <a:off x="685800" y="4400550"/>
            <a:ext cx="5486400" cy="3744384"/>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dirty="0" err="1">
                <a:latin typeface="Arial"/>
                <a:ea typeface="Arial"/>
                <a:cs typeface="Arial"/>
                <a:sym typeface="Arial"/>
              </a:rPr>
              <a:t>Existem</a:t>
            </a:r>
            <a:r>
              <a:rPr lang="en-US" sz="1100" dirty="0">
                <a:latin typeface="Arial"/>
                <a:ea typeface="Arial"/>
                <a:cs typeface="Arial"/>
                <a:sym typeface="Arial"/>
              </a:rPr>
              <a:t> seis </a:t>
            </a:r>
            <a:r>
              <a:rPr lang="en-US" sz="1100" dirty="0" err="1">
                <a:latin typeface="Arial"/>
                <a:ea typeface="Arial"/>
                <a:cs typeface="Arial"/>
                <a:sym typeface="Arial"/>
              </a:rPr>
              <a:t>princípios</a:t>
            </a:r>
            <a:r>
              <a:rPr lang="en-US" sz="1100" dirty="0">
                <a:latin typeface="Arial"/>
                <a:ea typeface="Arial"/>
                <a:cs typeface="Arial"/>
                <a:sym typeface="Arial"/>
              </a:rPr>
              <a:t> de design para a </a:t>
            </a:r>
            <a:r>
              <a:rPr lang="en-US" sz="1100" dirty="0" err="1">
                <a:latin typeface="Arial"/>
                <a:ea typeface="Arial"/>
                <a:cs typeface="Arial"/>
                <a:sym typeface="Arial"/>
              </a:rPr>
              <a:t>excelência</a:t>
            </a:r>
            <a:r>
              <a:rPr lang="en-US" sz="1100" dirty="0">
                <a:latin typeface="Arial"/>
                <a:ea typeface="Arial"/>
                <a:cs typeface="Arial"/>
                <a:sym typeface="Arial"/>
              </a:rPr>
              <a:t> </a:t>
            </a:r>
            <a:r>
              <a:rPr lang="en-US" sz="1100" dirty="0" err="1">
                <a:latin typeface="Arial"/>
                <a:ea typeface="Arial"/>
                <a:cs typeface="Arial"/>
                <a:sym typeface="Arial"/>
              </a:rPr>
              <a:t>operacional</a:t>
            </a:r>
            <a:r>
              <a:rPr lang="en-US" sz="1100" dirty="0">
                <a:latin typeface="Arial"/>
                <a:ea typeface="Arial"/>
                <a:cs typeface="Arial"/>
                <a:sym typeface="Arial"/>
              </a:rPr>
              <a:t> </a:t>
            </a:r>
            <a:r>
              <a:rPr lang="en-US" sz="1100" dirty="0" err="1">
                <a:latin typeface="Arial"/>
                <a:ea typeface="Arial"/>
                <a:cs typeface="Arial"/>
                <a:sym typeface="Arial"/>
              </a:rPr>
              <a:t>na</a:t>
            </a:r>
            <a:r>
              <a:rPr lang="en-US" sz="1100" dirty="0">
                <a:latin typeface="Arial"/>
                <a:ea typeface="Arial"/>
                <a:cs typeface="Arial"/>
                <a:sym typeface="Arial"/>
              </a:rPr>
              <a:t> </a:t>
            </a:r>
            <a:r>
              <a:rPr lang="en-US" sz="1100" dirty="0" err="1">
                <a:latin typeface="Arial"/>
                <a:ea typeface="Arial"/>
                <a:cs typeface="Arial"/>
                <a:sym typeface="Arial"/>
              </a:rPr>
              <a:t>nuvem</a:t>
            </a:r>
            <a:r>
              <a:rPr lang="en-US" sz="1100" dirty="0">
                <a:latin typeface="Arial"/>
                <a:ea typeface="Arial"/>
                <a:cs typeface="Arial"/>
                <a:sym typeface="Arial"/>
              </a:rPr>
              <a:t>:</a:t>
            </a:r>
            <a:endParaRPr dirty="0"/>
          </a:p>
          <a:p>
            <a:pPr marL="171450" lvl="0" indent="-171450" algn="l" rtl="0">
              <a:spcBef>
                <a:spcPts val="0"/>
              </a:spcBef>
              <a:spcAft>
                <a:spcPts val="0"/>
              </a:spcAft>
              <a:buClr>
                <a:schemeClr val="dk1"/>
              </a:buClr>
              <a:buSzPts val="1100"/>
              <a:buFont typeface="Arial"/>
              <a:buChar char="•"/>
            </a:pPr>
            <a:r>
              <a:rPr lang="en-US" sz="1100" i="1" dirty="0" err="1">
                <a:latin typeface="Arial"/>
                <a:ea typeface="Arial"/>
                <a:cs typeface="Arial"/>
                <a:sym typeface="Arial"/>
              </a:rPr>
              <a:t>Executar</a:t>
            </a:r>
            <a:r>
              <a:rPr lang="en-US" sz="1100" i="1" dirty="0">
                <a:latin typeface="Arial"/>
                <a:ea typeface="Arial"/>
                <a:cs typeface="Arial"/>
                <a:sym typeface="Arial"/>
              </a:rPr>
              <a:t> </a:t>
            </a:r>
            <a:r>
              <a:rPr lang="en-US" sz="1100" i="1" dirty="0" err="1">
                <a:latin typeface="Arial"/>
                <a:ea typeface="Arial"/>
                <a:cs typeface="Arial"/>
                <a:sym typeface="Arial"/>
              </a:rPr>
              <a:t>operações</a:t>
            </a:r>
            <a:r>
              <a:rPr lang="en-US" sz="1100" i="1" dirty="0">
                <a:latin typeface="Arial"/>
                <a:ea typeface="Arial"/>
                <a:cs typeface="Arial"/>
                <a:sym typeface="Arial"/>
              </a:rPr>
              <a:t> como </a:t>
            </a:r>
            <a:r>
              <a:rPr lang="en-US" sz="1100" i="1" dirty="0" err="1">
                <a:latin typeface="Arial"/>
                <a:ea typeface="Arial"/>
                <a:cs typeface="Arial"/>
                <a:sym typeface="Arial"/>
              </a:rPr>
              <a:t>código</a:t>
            </a:r>
            <a:r>
              <a:rPr lang="en-US" sz="1100" i="0" dirty="0">
                <a:latin typeface="Arial"/>
                <a:ea typeface="Arial"/>
                <a:cs typeface="Arial"/>
                <a:sym typeface="Arial"/>
              </a:rPr>
              <a:t> – </a:t>
            </a:r>
            <a:r>
              <a:rPr lang="en-US" sz="1100" dirty="0" err="1">
                <a:latin typeface="Arial"/>
                <a:ea typeface="Arial"/>
                <a:cs typeface="Arial"/>
                <a:sym typeface="Arial"/>
              </a:rPr>
              <a:t>Defina</a:t>
            </a:r>
            <a:r>
              <a:rPr lang="en-US" sz="1100" dirty="0">
                <a:latin typeface="Arial"/>
                <a:ea typeface="Arial"/>
                <a:cs typeface="Arial"/>
                <a:sym typeface="Arial"/>
              </a:rPr>
              <a:t> </a:t>
            </a:r>
            <a:r>
              <a:rPr lang="en-US" sz="1100" dirty="0" err="1">
                <a:latin typeface="Arial"/>
                <a:ea typeface="Arial"/>
                <a:cs typeface="Arial"/>
                <a:sym typeface="Arial"/>
              </a:rPr>
              <a:t>toda</a:t>
            </a:r>
            <a:r>
              <a:rPr lang="en-US" sz="1100" dirty="0">
                <a:latin typeface="Arial"/>
                <a:ea typeface="Arial"/>
                <a:cs typeface="Arial"/>
                <a:sym typeface="Arial"/>
              </a:rPr>
              <a:t> a carga de </a:t>
            </a:r>
            <a:r>
              <a:rPr lang="en-US" sz="1100" dirty="0" err="1">
                <a:latin typeface="Arial"/>
                <a:ea typeface="Arial"/>
                <a:cs typeface="Arial"/>
                <a:sym typeface="Arial"/>
              </a:rPr>
              <a:t>trabalho</a:t>
            </a:r>
            <a:r>
              <a:rPr lang="en-US" sz="1100" dirty="0">
                <a:latin typeface="Arial"/>
                <a:ea typeface="Arial"/>
                <a:cs typeface="Arial"/>
                <a:sym typeface="Arial"/>
              </a:rPr>
              <a:t> (ou </a:t>
            </a:r>
            <a:r>
              <a:rPr lang="en-US" sz="1100" dirty="0" err="1">
                <a:latin typeface="Arial"/>
                <a:ea typeface="Arial"/>
                <a:cs typeface="Arial"/>
                <a:sym typeface="Arial"/>
              </a:rPr>
              <a:t>seja</a:t>
            </a:r>
            <a:r>
              <a:rPr lang="en-US" sz="1100" dirty="0">
                <a:latin typeface="Arial"/>
                <a:ea typeface="Arial"/>
                <a:cs typeface="Arial"/>
                <a:sym typeface="Arial"/>
              </a:rPr>
              <a:t>, </a:t>
            </a:r>
            <a:r>
              <a:rPr lang="en-US" sz="1100" dirty="0" err="1">
                <a:latin typeface="Arial"/>
                <a:ea typeface="Arial"/>
                <a:cs typeface="Arial"/>
                <a:sym typeface="Arial"/>
              </a:rPr>
              <a:t>aplicativos</a:t>
            </a:r>
            <a:r>
              <a:rPr lang="en-US" sz="1100" dirty="0">
                <a:latin typeface="Arial"/>
                <a:ea typeface="Arial"/>
                <a:cs typeface="Arial"/>
                <a:sym typeface="Arial"/>
              </a:rPr>
              <a:t> e </a:t>
            </a:r>
            <a:r>
              <a:rPr lang="en-US" sz="1100" dirty="0" err="1">
                <a:latin typeface="Arial"/>
                <a:ea typeface="Arial"/>
                <a:cs typeface="Arial"/>
                <a:sym typeface="Arial"/>
              </a:rPr>
              <a:t>infraestrutura</a:t>
            </a:r>
            <a:r>
              <a:rPr lang="en-US" sz="1100" dirty="0">
                <a:latin typeface="Arial"/>
                <a:ea typeface="Arial"/>
                <a:cs typeface="Arial"/>
                <a:sym typeface="Arial"/>
              </a:rPr>
              <a:t>) como </a:t>
            </a:r>
            <a:r>
              <a:rPr lang="en-US" sz="1100" dirty="0" err="1">
                <a:latin typeface="Arial"/>
                <a:ea typeface="Arial"/>
                <a:cs typeface="Arial"/>
                <a:sym typeface="Arial"/>
              </a:rPr>
              <a:t>código</a:t>
            </a:r>
            <a:r>
              <a:rPr lang="en-US" sz="1100" dirty="0">
                <a:latin typeface="Arial"/>
                <a:ea typeface="Arial"/>
                <a:cs typeface="Arial"/>
                <a:sym typeface="Arial"/>
              </a:rPr>
              <a:t> e </a:t>
            </a:r>
            <a:r>
              <a:rPr lang="en-US" sz="1100" dirty="0" err="1">
                <a:latin typeface="Arial"/>
                <a:ea typeface="Arial"/>
                <a:cs typeface="Arial"/>
                <a:sym typeface="Arial"/>
              </a:rPr>
              <a:t>atualize</a:t>
            </a:r>
            <a:r>
              <a:rPr lang="en-US" sz="1100" dirty="0">
                <a:latin typeface="Arial"/>
                <a:ea typeface="Arial"/>
                <a:cs typeface="Arial"/>
                <a:sym typeface="Arial"/>
              </a:rPr>
              <a:t>-a com </a:t>
            </a:r>
            <a:r>
              <a:rPr lang="en-US" sz="1100" dirty="0" err="1">
                <a:latin typeface="Arial"/>
                <a:ea typeface="Arial"/>
                <a:cs typeface="Arial"/>
                <a:sym typeface="Arial"/>
              </a:rPr>
              <a:t>código</a:t>
            </a:r>
            <a:r>
              <a:rPr lang="en-US" sz="1100" dirty="0">
                <a:latin typeface="Arial"/>
                <a:ea typeface="Arial"/>
                <a:cs typeface="Arial"/>
                <a:sym typeface="Arial"/>
              </a:rPr>
              <a:t>. </a:t>
            </a:r>
            <a:r>
              <a:rPr lang="en-US" sz="1100" dirty="0" err="1">
                <a:latin typeface="Arial"/>
                <a:ea typeface="Arial"/>
                <a:cs typeface="Arial"/>
                <a:sym typeface="Arial"/>
              </a:rPr>
              <a:t>Implemente</a:t>
            </a:r>
            <a:r>
              <a:rPr lang="en-US" sz="1100" dirty="0">
                <a:latin typeface="Arial"/>
                <a:ea typeface="Arial"/>
                <a:cs typeface="Arial"/>
                <a:sym typeface="Arial"/>
              </a:rPr>
              <a:t> </a:t>
            </a:r>
            <a:r>
              <a:rPr lang="en-US" sz="1100" dirty="0" err="1">
                <a:latin typeface="Arial"/>
                <a:ea typeface="Arial"/>
                <a:cs typeface="Arial"/>
                <a:sym typeface="Arial"/>
              </a:rPr>
              <a:t>procedimentos</a:t>
            </a:r>
            <a:r>
              <a:rPr lang="en-US" sz="1100" dirty="0">
                <a:latin typeface="Arial"/>
                <a:ea typeface="Arial"/>
                <a:cs typeface="Arial"/>
                <a:sym typeface="Arial"/>
              </a:rPr>
              <a:t> </a:t>
            </a:r>
            <a:r>
              <a:rPr lang="en-US" sz="1100" dirty="0" err="1">
                <a:latin typeface="Arial"/>
                <a:ea typeface="Arial"/>
                <a:cs typeface="Arial"/>
                <a:sym typeface="Arial"/>
              </a:rPr>
              <a:t>operacionais</a:t>
            </a:r>
            <a:r>
              <a:rPr lang="en-US" sz="1100" dirty="0">
                <a:latin typeface="Arial"/>
                <a:ea typeface="Arial"/>
                <a:cs typeface="Arial"/>
                <a:sym typeface="Arial"/>
              </a:rPr>
              <a:t> como </a:t>
            </a:r>
            <a:r>
              <a:rPr lang="en-US" sz="1100" dirty="0" err="1">
                <a:latin typeface="Arial"/>
                <a:ea typeface="Arial"/>
                <a:cs typeface="Arial"/>
                <a:sym typeface="Arial"/>
              </a:rPr>
              <a:t>código</a:t>
            </a:r>
            <a:r>
              <a:rPr lang="en-US" sz="1100" dirty="0">
                <a:latin typeface="Arial"/>
                <a:ea typeface="Arial"/>
                <a:cs typeface="Arial"/>
                <a:sym typeface="Arial"/>
              </a:rPr>
              <a:t> e configure-os para </a:t>
            </a:r>
            <a:r>
              <a:rPr lang="en-US" sz="1100" dirty="0" err="1">
                <a:latin typeface="Arial"/>
                <a:ea typeface="Arial"/>
                <a:cs typeface="Arial"/>
                <a:sym typeface="Arial"/>
              </a:rPr>
              <a:t>serem</a:t>
            </a:r>
            <a:r>
              <a:rPr lang="en-US" sz="1100" dirty="0">
                <a:latin typeface="Arial"/>
                <a:ea typeface="Arial"/>
                <a:cs typeface="Arial"/>
                <a:sym typeface="Arial"/>
              </a:rPr>
              <a:t> </a:t>
            </a:r>
            <a:r>
              <a:rPr lang="en-US" sz="1100" dirty="0" err="1">
                <a:latin typeface="Arial"/>
                <a:ea typeface="Arial"/>
                <a:cs typeface="Arial"/>
                <a:sym typeface="Arial"/>
              </a:rPr>
              <a:t>acionados</a:t>
            </a:r>
            <a:r>
              <a:rPr lang="en-US" sz="1100" dirty="0">
                <a:latin typeface="Arial"/>
                <a:ea typeface="Arial"/>
                <a:cs typeface="Arial"/>
                <a:sym typeface="Arial"/>
              </a:rPr>
              <a:t> </a:t>
            </a:r>
            <a:r>
              <a:rPr lang="en-US" sz="1100" dirty="0" err="1">
                <a:latin typeface="Arial"/>
                <a:ea typeface="Arial"/>
                <a:cs typeface="Arial"/>
                <a:sym typeface="Arial"/>
              </a:rPr>
              <a:t>automaticamente</a:t>
            </a:r>
            <a:r>
              <a:rPr lang="en-US" sz="1100" dirty="0">
                <a:latin typeface="Arial"/>
                <a:ea typeface="Arial"/>
                <a:cs typeface="Arial"/>
                <a:sym typeface="Arial"/>
              </a:rPr>
              <a:t> em </a:t>
            </a:r>
            <a:r>
              <a:rPr lang="en-US" sz="1100" dirty="0" err="1">
                <a:latin typeface="Arial"/>
                <a:ea typeface="Arial"/>
                <a:cs typeface="Arial"/>
                <a:sym typeface="Arial"/>
              </a:rPr>
              <a:t>resposta</a:t>
            </a:r>
            <a:r>
              <a:rPr lang="en-US" sz="1100" dirty="0">
                <a:latin typeface="Arial"/>
                <a:ea typeface="Arial"/>
                <a:cs typeface="Arial"/>
                <a:sym typeface="Arial"/>
              </a:rPr>
              <a:t> a </a:t>
            </a:r>
            <a:r>
              <a:rPr lang="en-US" sz="1100" dirty="0" err="1">
                <a:latin typeface="Arial"/>
                <a:ea typeface="Arial"/>
                <a:cs typeface="Arial"/>
                <a:sym typeface="Arial"/>
              </a:rPr>
              <a:t>eventos</a:t>
            </a:r>
            <a:r>
              <a:rPr lang="en-US" sz="1100" dirty="0">
                <a:latin typeface="Arial"/>
                <a:ea typeface="Arial"/>
                <a:cs typeface="Arial"/>
                <a:sym typeface="Arial"/>
              </a:rPr>
              <a:t>. Ao </a:t>
            </a:r>
            <a:r>
              <a:rPr lang="en-US" sz="1100" dirty="0" err="1">
                <a:latin typeface="Arial"/>
                <a:ea typeface="Arial"/>
                <a:cs typeface="Arial"/>
                <a:sym typeface="Arial"/>
              </a:rPr>
              <a:t>executar</a:t>
            </a:r>
            <a:r>
              <a:rPr lang="en-US" sz="1100" dirty="0">
                <a:latin typeface="Arial"/>
                <a:ea typeface="Arial"/>
                <a:cs typeface="Arial"/>
                <a:sym typeface="Arial"/>
              </a:rPr>
              <a:t> </a:t>
            </a:r>
            <a:r>
              <a:rPr lang="en-US" sz="1100" dirty="0" err="1">
                <a:latin typeface="Arial"/>
                <a:ea typeface="Arial"/>
                <a:cs typeface="Arial"/>
                <a:sym typeface="Arial"/>
              </a:rPr>
              <a:t>operações</a:t>
            </a:r>
            <a:r>
              <a:rPr lang="en-US" sz="1100" dirty="0">
                <a:latin typeface="Arial"/>
                <a:ea typeface="Arial"/>
                <a:cs typeface="Arial"/>
                <a:sym typeface="Arial"/>
              </a:rPr>
              <a:t> como </a:t>
            </a:r>
            <a:r>
              <a:rPr lang="en-US" sz="1100" dirty="0" err="1">
                <a:latin typeface="Arial"/>
                <a:ea typeface="Arial"/>
                <a:cs typeface="Arial"/>
                <a:sym typeface="Arial"/>
              </a:rPr>
              <a:t>código</a:t>
            </a:r>
            <a:r>
              <a:rPr lang="en-US" sz="1100" dirty="0">
                <a:latin typeface="Arial"/>
                <a:ea typeface="Arial"/>
                <a:cs typeface="Arial"/>
                <a:sym typeface="Arial"/>
              </a:rPr>
              <a:t>, </a:t>
            </a:r>
            <a:r>
              <a:rPr lang="en-US" sz="1100" dirty="0" err="1">
                <a:latin typeface="Arial"/>
                <a:ea typeface="Arial"/>
                <a:cs typeface="Arial"/>
                <a:sym typeface="Arial"/>
              </a:rPr>
              <a:t>você</a:t>
            </a:r>
            <a:r>
              <a:rPr lang="en-US" sz="1100" dirty="0">
                <a:latin typeface="Arial"/>
                <a:ea typeface="Arial"/>
                <a:cs typeface="Arial"/>
                <a:sym typeface="Arial"/>
              </a:rPr>
              <a:t> </a:t>
            </a:r>
            <a:r>
              <a:rPr lang="en-US" sz="1100" dirty="0" err="1">
                <a:latin typeface="Arial"/>
                <a:ea typeface="Arial"/>
                <a:cs typeface="Arial"/>
                <a:sym typeface="Arial"/>
              </a:rPr>
              <a:t>limita</a:t>
            </a:r>
            <a:r>
              <a:rPr lang="en-US" sz="1100" dirty="0">
                <a:latin typeface="Arial"/>
                <a:ea typeface="Arial"/>
                <a:cs typeface="Arial"/>
                <a:sym typeface="Arial"/>
              </a:rPr>
              <a:t> o </a:t>
            </a:r>
            <a:r>
              <a:rPr lang="en-US" sz="1100" dirty="0" err="1">
                <a:latin typeface="Arial"/>
                <a:ea typeface="Arial"/>
                <a:cs typeface="Arial"/>
                <a:sym typeface="Arial"/>
              </a:rPr>
              <a:t>erro</a:t>
            </a:r>
            <a:r>
              <a:rPr lang="en-US" sz="1100" dirty="0">
                <a:latin typeface="Arial"/>
                <a:ea typeface="Arial"/>
                <a:cs typeface="Arial"/>
                <a:sym typeface="Arial"/>
              </a:rPr>
              <a:t> </a:t>
            </a:r>
            <a:r>
              <a:rPr lang="en-US" sz="1100" dirty="0" err="1">
                <a:latin typeface="Arial"/>
                <a:ea typeface="Arial"/>
                <a:cs typeface="Arial"/>
                <a:sym typeface="Arial"/>
              </a:rPr>
              <a:t>humano</a:t>
            </a:r>
            <a:r>
              <a:rPr lang="en-US" sz="1100" dirty="0">
                <a:latin typeface="Arial"/>
                <a:ea typeface="Arial"/>
                <a:cs typeface="Arial"/>
                <a:sym typeface="Arial"/>
              </a:rPr>
              <a:t> e </a:t>
            </a:r>
            <a:r>
              <a:rPr lang="en-US" sz="1100" dirty="0" err="1">
                <a:latin typeface="Arial"/>
                <a:ea typeface="Arial"/>
                <a:cs typeface="Arial"/>
                <a:sym typeface="Arial"/>
              </a:rPr>
              <a:t>permite</a:t>
            </a:r>
            <a:r>
              <a:rPr lang="en-US" sz="1100" dirty="0">
                <a:latin typeface="Arial"/>
                <a:ea typeface="Arial"/>
                <a:cs typeface="Arial"/>
                <a:sym typeface="Arial"/>
              </a:rPr>
              <a:t> </a:t>
            </a:r>
            <a:r>
              <a:rPr lang="en-US" sz="1100" dirty="0" err="1">
                <a:latin typeface="Arial"/>
                <a:ea typeface="Arial"/>
                <a:cs typeface="Arial"/>
                <a:sym typeface="Arial"/>
              </a:rPr>
              <a:t>respostas</a:t>
            </a:r>
            <a:r>
              <a:rPr lang="en-US" sz="1100" dirty="0">
                <a:latin typeface="Arial"/>
                <a:ea typeface="Arial"/>
                <a:cs typeface="Arial"/>
                <a:sym typeface="Arial"/>
              </a:rPr>
              <a:t> </a:t>
            </a:r>
            <a:r>
              <a:rPr lang="en-US" sz="1100" dirty="0" err="1">
                <a:latin typeface="Arial"/>
                <a:ea typeface="Arial"/>
                <a:cs typeface="Arial"/>
                <a:sym typeface="Arial"/>
              </a:rPr>
              <a:t>consistentes</a:t>
            </a:r>
            <a:r>
              <a:rPr lang="en-US" sz="1100" dirty="0">
                <a:latin typeface="Arial"/>
                <a:ea typeface="Arial"/>
                <a:cs typeface="Arial"/>
                <a:sym typeface="Arial"/>
              </a:rPr>
              <a:t> a </a:t>
            </a:r>
            <a:r>
              <a:rPr lang="en-US" sz="1100" dirty="0" err="1">
                <a:latin typeface="Arial"/>
                <a:ea typeface="Arial"/>
                <a:cs typeface="Arial"/>
                <a:sym typeface="Arial"/>
              </a:rPr>
              <a:t>eventos</a:t>
            </a:r>
            <a:r>
              <a:rPr lang="en-US" sz="1100" dirty="0">
                <a:latin typeface="Arial"/>
                <a:ea typeface="Arial"/>
                <a:cs typeface="Arial"/>
                <a:sym typeface="Arial"/>
              </a:rPr>
              <a:t>.</a:t>
            </a:r>
            <a:endParaRPr dirty="0"/>
          </a:p>
          <a:p>
            <a:pPr marL="171450" lvl="0" indent="-171450" algn="l" rtl="0">
              <a:spcBef>
                <a:spcPts val="0"/>
              </a:spcBef>
              <a:spcAft>
                <a:spcPts val="0"/>
              </a:spcAft>
              <a:buClr>
                <a:schemeClr val="dk1"/>
              </a:buClr>
              <a:buSzPts val="1100"/>
              <a:buFont typeface="Arial"/>
              <a:buChar char="•"/>
            </a:pPr>
            <a:r>
              <a:rPr lang="en-US" sz="1100" i="1" dirty="0" err="1">
                <a:latin typeface="Arial"/>
                <a:ea typeface="Arial"/>
                <a:cs typeface="Arial"/>
                <a:sym typeface="Arial"/>
              </a:rPr>
              <a:t>Anotar</a:t>
            </a:r>
            <a:r>
              <a:rPr lang="en-US" sz="1100" i="1" dirty="0">
                <a:latin typeface="Arial"/>
                <a:ea typeface="Arial"/>
                <a:cs typeface="Arial"/>
                <a:sym typeface="Arial"/>
              </a:rPr>
              <a:t> a </a:t>
            </a:r>
            <a:r>
              <a:rPr lang="en-US" sz="1100" i="1" dirty="0" err="1">
                <a:latin typeface="Arial"/>
                <a:ea typeface="Arial"/>
                <a:cs typeface="Arial"/>
                <a:sym typeface="Arial"/>
              </a:rPr>
              <a:t>documentação</a:t>
            </a:r>
            <a:r>
              <a:rPr lang="en-US" sz="1100" i="0" dirty="0">
                <a:latin typeface="Arial"/>
                <a:ea typeface="Arial"/>
                <a:cs typeface="Arial"/>
                <a:sym typeface="Arial"/>
              </a:rPr>
              <a:t> – </a:t>
            </a:r>
            <a:r>
              <a:rPr lang="en-US" sz="1100" dirty="0">
                <a:latin typeface="Arial"/>
                <a:ea typeface="Arial"/>
                <a:cs typeface="Arial"/>
                <a:sym typeface="Arial"/>
              </a:rPr>
              <a:t>automatize a </a:t>
            </a:r>
            <a:r>
              <a:rPr lang="en-US" sz="1100" dirty="0" err="1">
                <a:latin typeface="Arial"/>
                <a:ea typeface="Arial"/>
                <a:cs typeface="Arial"/>
                <a:sym typeface="Arial"/>
              </a:rPr>
              <a:t>criação</a:t>
            </a:r>
            <a:r>
              <a:rPr lang="en-US" sz="1100" dirty="0">
                <a:latin typeface="Arial"/>
                <a:ea typeface="Arial"/>
                <a:cs typeface="Arial"/>
                <a:sym typeface="Arial"/>
              </a:rPr>
              <a:t> de </a:t>
            </a:r>
            <a:r>
              <a:rPr lang="en-US" sz="1100" dirty="0" err="1">
                <a:latin typeface="Arial"/>
                <a:ea typeface="Arial"/>
                <a:cs typeface="Arial"/>
                <a:sym typeface="Arial"/>
              </a:rPr>
              <a:t>documentação</a:t>
            </a:r>
            <a:r>
              <a:rPr lang="en-US" sz="1100" dirty="0">
                <a:latin typeface="Arial"/>
                <a:ea typeface="Arial"/>
                <a:cs typeface="Arial"/>
                <a:sym typeface="Arial"/>
              </a:rPr>
              <a:t> </a:t>
            </a:r>
            <a:r>
              <a:rPr lang="en-US" sz="1100" dirty="0" err="1">
                <a:latin typeface="Arial"/>
                <a:ea typeface="Arial"/>
                <a:cs typeface="Arial"/>
                <a:sym typeface="Arial"/>
              </a:rPr>
              <a:t>anotada</a:t>
            </a:r>
            <a:r>
              <a:rPr lang="en-US" sz="1100" dirty="0">
                <a:latin typeface="Arial"/>
                <a:ea typeface="Arial"/>
                <a:cs typeface="Arial"/>
                <a:sym typeface="Arial"/>
              </a:rPr>
              <a:t> </a:t>
            </a:r>
            <a:r>
              <a:rPr lang="en-US" sz="1100" dirty="0" err="1">
                <a:latin typeface="Arial"/>
                <a:ea typeface="Arial"/>
                <a:cs typeface="Arial"/>
                <a:sym typeface="Arial"/>
              </a:rPr>
              <a:t>após</a:t>
            </a:r>
            <a:r>
              <a:rPr lang="en-US" sz="1100" dirty="0">
                <a:latin typeface="Arial"/>
                <a:ea typeface="Arial"/>
                <a:cs typeface="Arial"/>
                <a:sym typeface="Arial"/>
              </a:rPr>
              <a:t> </a:t>
            </a:r>
            <a:r>
              <a:rPr lang="en-US" sz="1100" dirty="0" err="1">
                <a:latin typeface="Arial"/>
                <a:ea typeface="Arial"/>
                <a:cs typeface="Arial"/>
                <a:sym typeface="Arial"/>
              </a:rPr>
              <a:t>cada</a:t>
            </a:r>
            <a:r>
              <a:rPr lang="en-US" sz="1100" dirty="0">
                <a:latin typeface="Arial"/>
                <a:ea typeface="Arial"/>
                <a:cs typeface="Arial"/>
                <a:sym typeface="Arial"/>
              </a:rPr>
              <a:t> </a:t>
            </a:r>
            <a:r>
              <a:rPr lang="en-US" sz="1100" dirty="0" err="1">
                <a:latin typeface="Arial"/>
                <a:ea typeface="Arial"/>
                <a:cs typeface="Arial"/>
                <a:sym typeface="Arial"/>
              </a:rPr>
              <a:t>compilação</a:t>
            </a:r>
            <a:r>
              <a:rPr lang="en-US" sz="1100" dirty="0">
                <a:latin typeface="Arial"/>
                <a:ea typeface="Arial"/>
                <a:cs typeface="Arial"/>
                <a:sym typeface="Arial"/>
              </a:rPr>
              <a:t>. A </a:t>
            </a:r>
            <a:r>
              <a:rPr lang="en-US" sz="1100" dirty="0" err="1">
                <a:latin typeface="Arial"/>
                <a:ea typeface="Arial"/>
                <a:cs typeface="Arial"/>
                <a:sym typeface="Arial"/>
              </a:rPr>
              <a:t>documentação</a:t>
            </a:r>
            <a:r>
              <a:rPr lang="en-US" sz="1100" dirty="0">
                <a:latin typeface="Arial"/>
                <a:ea typeface="Arial"/>
                <a:cs typeface="Arial"/>
                <a:sym typeface="Arial"/>
              </a:rPr>
              <a:t> </a:t>
            </a:r>
            <a:r>
              <a:rPr lang="en-US" sz="1100" dirty="0" err="1">
                <a:latin typeface="Arial"/>
                <a:ea typeface="Arial"/>
                <a:cs typeface="Arial"/>
                <a:sym typeface="Arial"/>
              </a:rPr>
              <a:t>anotada</a:t>
            </a:r>
            <a:r>
              <a:rPr lang="en-US" sz="1100" dirty="0">
                <a:latin typeface="Arial"/>
                <a:ea typeface="Arial"/>
                <a:cs typeface="Arial"/>
                <a:sym typeface="Arial"/>
              </a:rPr>
              <a:t> </a:t>
            </a:r>
            <a:r>
              <a:rPr lang="en-US" sz="1100" dirty="0" err="1">
                <a:latin typeface="Arial"/>
                <a:ea typeface="Arial"/>
                <a:cs typeface="Arial"/>
                <a:sym typeface="Arial"/>
              </a:rPr>
              <a:t>pode</a:t>
            </a:r>
            <a:r>
              <a:rPr lang="en-US" sz="1100" dirty="0">
                <a:latin typeface="Arial"/>
                <a:ea typeface="Arial"/>
                <a:cs typeface="Arial"/>
                <a:sym typeface="Arial"/>
              </a:rPr>
              <a:t> ser </a:t>
            </a:r>
            <a:r>
              <a:rPr lang="en-US" sz="1100" dirty="0" err="1">
                <a:latin typeface="Arial"/>
                <a:ea typeface="Arial"/>
                <a:cs typeface="Arial"/>
                <a:sym typeface="Arial"/>
              </a:rPr>
              <a:t>usada</a:t>
            </a:r>
            <a:r>
              <a:rPr lang="en-US" sz="1100" dirty="0">
                <a:latin typeface="Arial"/>
                <a:ea typeface="Arial"/>
                <a:cs typeface="Arial"/>
                <a:sym typeface="Arial"/>
              </a:rPr>
              <a:t> por </a:t>
            </a:r>
            <a:r>
              <a:rPr lang="en-US" sz="1100" dirty="0" err="1">
                <a:latin typeface="Arial"/>
                <a:ea typeface="Arial"/>
                <a:cs typeface="Arial"/>
                <a:sym typeface="Arial"/>
              </a:rPr>
              <a:t>pessoas</a:t>
            </a:r>
            <a:r>
              <a:rPr lang="en-US" sz="1100" dirty="0">
                <a:latin typeface="Arial"/>
                <a:ea typeface="Arial"/>
                <a:cs typeface="Arial"/>
                <a:sym typeface="Arial"/>
              </a:rPr>
              <a:t> e </a:t>
            </a:r>
            <a:r>
              <a:rPr lang="en-US" sz="1100" dirty="0" err="1">
                <a:latin typeface="Arial"/>
                <a:ea typeface="Arial"/>
                <a:cs typeface="Arial"/>
                <a:sym typeface="Arial"/>
              </a:rPr>
              <a:t>sistemas</a:t>
            </a:r>
            <a:r>
              <a:rPr lang="en-US" sz="1100" dirty="0">
                <a:latin typeface="Arial"/>
                <a:ea typeface="Arial"/>
                <a:cs typeface="Arial"/>
                <a:sym typeface="Arial"/>
              </a:rPr>
              <a:t>. As </a:t>
            </a:r>
            <a:r>
              <a:rPr lang="en-US" sz="1100" dirty="0" err="1">
                <a:latin typeface="Arial"/>
                <a:ea typeface="Arial"/>
                <a:cs typeface="Arial"/>
                <a:sym typeface="Arial"/>
              </a:rPr>
              <a:t>anotações</a:t>
            </a:r>
            <a:r>
              <a:rPr lang="en-US" sz="1100" dirty="0">
                <a:latin typeface="Arial"/>
                <a:ea typeface="Arial"/>
                <a:cs typeface="Arial"/>
                <a:sym typeface="Arial"/>
              </a:rPr>
              <a:t> </a:t>
            </a:r>
            <a:r>
              <a:rPr lang="en-US" sz="1100" dirty="0" err="1">
                <a:latin typeface="Arial"/>
                <a:ea typeface="Arial"/>
                <a:cs typeface="Arial"/>
                <a:sym typeface="Arial"/>
              </a:rPr>
              <a:t>podem</a:t>
            </a:r>
            <a:r>
              <a:rPr lang="en-US" sz="1100" dirty="0">
                <a:latin typeface="Arial"/>
                <a:ea typeface="Arial"/>
                <a:cs typeface="Arial"/>
                <a:sym typeface="Arial"/>
              </a:rPr>
              <a:t> ser </a:t>
            </a:r>
            <a:r>
              <a:rPr lang="en-US" sz="1100" dirty="0" err="1">
                <a:latin typeface="Arial"/>
                <a:ea typeface="Arial"/>
                <a:cs typeface="Arial"/>
                <a:sym typeface="Arial"/>
              </a:rPr>
              <a:t>usadas</a:t>
            </a:r>
            <a:r>
              <a:rPr lang="en-US" sz="1100" dirty="0">
                <a:latin typeface="Arial"/>
                <a:ea typeface="Arial"/>
                <a:cs typeface="Arial"/>
                <a:sym typeface="Arial"/>
              </a:rPr>
              <a:t> como entrada para o </a:t>
            </a:r>
            <a:r>
              <a:rPr lang="en-US" sz="1100" dirty="0" err="1">
                <a:latin typeface="Arial"/>
                <a:ea typeface="Arial"/>
                <a:cs typeface="Arial"/>
                <a:sym typeface="Arial"/>
              </a:rPr>
              <a:t>código</a:t>
            </a:r>
            <a:r>
              <a:rPr lang="en-US" sz="1100" dirty="0">
                <a:latin typeface="Arial"/>
                <a:ea typeface="Arial"/>
                <a:cs typeface="Arial"/>
                <a:sym typeface="Arial"/>
              </a:rPr>
              <a:t> de </a:t>
            </a:r>
            <a:r>
              <a:rPr lang="en-US" sz="1100" dirty="0" err="1">
                <a:latin typeface="Arial"/>
                <a:ea typeface="Arial"/>
                <a:cs typeface="Arial"/>
                <a:sym typeface="Arial"/>
              </a:rPr>
              <a:t>operações</a:t>
            </a:r>
            <a:r>
              <a:rPr lang="en-US" sz="1100" dirty="0">
                <a:latin typeface="Arial"/>
                <a:ea typeface="Arial"/>
                <a:cs typeface="Arial"/>
                <a:sym typeface="Arial"/>
              </a:rPr>
              <a:t>.</a:t>
            </a:r>
            <a:endParaRPr dirty="0"/>
          </a:p>
          <a:p>
            <a:pPr marL="171450" lvl="0" indent="-171450" algn="l" rtl="0">
              <a:spcBef>
                <a:spcPts val="0"/>
              </a:spcBef>
              <a:spcAft>
                <a:spcPts val="0"/>
              </a:spcAft>
              <a:buClr>
                <a:schemeClr val="dk1"/>
              </a:buClr>
              <a:buSzPts val="1100"/>
              <a:buFont typeface="Arial"/>
              <a:buChar char="•"/>
            </a:pPr>
            <a:r>
              <a:rPr lang="en-US" sz="1100" i="1" dirty="0">
                <a:latin typeface="Arial"/>
                <a:ea typeface="Arial"/>
                <a:cs typeface="Arial"/>
                <a:sym typeface="Arial"/>
              </a:rPr>
              <a:t>Fazer </a:t>
            </a:r>
            <a:r>
              <a:rPr lang="en-US" sz="1100" i="1" dirty="0" err="1">
                <a:latin typeface="Arial"/>
                <a:ea typeface="Arial"/>
                <a:cs typeface="Arial"/>
                <a:sym typeface="Arial"/>
              </a:rPr>
              <a:t>alterações</a:t>
            </a:r>
            <a:r>
              <a:rPr lang="en-US" sz="1100" i="1" dirty="0">
                <a:latin typeface="Arial"/>
                <a:ea typeface="Arial"/>
                <a:cs typeface="Arial"/>
                <a:sym typeface="Arial"/>
              </a:rPr>
              <a:t> </a:t>
            </a:r>
            <a:r>
              <a:rPr lang="en-US" sz="1100" i="1" dirty="0" err="1">
                <a:latin typeface="Arial"/>
                <a:ea typeface="Arial"/>
                <a:cs typeface="Arial"/>
                <a:sym typeface="Arial"/>
              </a:rPr>
              <a:t>frequentes</a:t>
            </a:r>
            <a:r>
              <a:rPr lang="en-US" sz="1100" i="1" dirty="0">
                <a:latin typeface="Arial"/>
                <a:ea typeface="Arial"/>
                <a:cs typeface="Arial"/>
                <a:sym typeface="Arial"/>
              </a:rPr>
              <a:t>, </a:t>
            </a:r>
            <a:r>
              <a:rPr lang="en-US" sz="1100" i="1" dirty="0" err="1">
                <a:latin typeface="Arial"/>
                <a:ea typeface="Arial"/>
                <a:cs typeface="Arial"/>
                <a:sym typeface="Arial"/>
              </a:rPr>
              <a:t>pequenas</a:t>
            </a:r>
            <a:r>
              <a:rPr lang="en-US" sz="1100" i="1" dirty="0">
                <a:latin typeface="Arial"/>
                <a:ea typeface="Arial"/>
                <a:cs typeface="Arial"/>
                <a:sym typeface="Arial"/>
              </a:rPr>
              <a:t> e </a:t>
            </a:r>
            <a:r>
              <a:rPr lang="en-US" sz="1100" i="1" dirty="0" err="1">
                <a:latin typeface="Arial"/>
                <a:ea typeface="Arial"/>
                <a:cs typeface="Arial"/>
                <a:sym typeface="Arial"/>
              </a:rPr>
              <a:t>reversíveis</a:t>
            </a:r>
            <a:r>
              <a:rPr lang="en-US" sz="1100" i="0" dirty="0">
                <a:latin typeface="Arial"/>
                <a:ea typeface="Arial"/>
                <a:cs typeface="Arial"/>
                <a:sym typeface="Arial"/>
              </a:rPr>
              <a:t> – </a:t>
            </a:r>
            <a:r>
              <a:rPr lang="en-US" sz="1100" dirty="0" err="1">
                <a:latin typeface="Arial"/>
                <a:ea typeface="Arial"/>
                <a:cs typeface="Arial"/>
                <a:sym typeface="Arial"/>
              </a:rPr>
              <a:t>Projete</a:t>
            </a:r>
            <a:r>
              <a:rPr lang="en-US" sz="1100" dirty="0">
                <a:latin typeface="Arial"/>
                <a:ea typeface="Arial"/>
                <a:cs typeface="Arial"/>
                <a:sym typeface="Arial"/>
              </a:rPr>
              <a:t> cargas de </a:t>
            </a:r>
            <a:r>
              <a:rPr lang="en-US" sz="1100" dirty="0" err="1">
                <a:latin typeface="Arial"/>
                <a:ea typeface="Arial"/>
                <a:cs typeface="Arial"/>
                <a:sym typeface="Arial"/>
              </a:rPr>
              <a:t>trabalho</a:t>
            </a:r>
            <a:r>
              <a:rPr lang="en-US" sz="1100" dirty="0">
                <a:latin typeface="Arial"/>
                <a:ea typeface="Arial"/>
                <a:cs typeface="Arial"/>
                <a:sym typeface="Arial"/>
              </a:rPr>
              <a:t> para </a:t>
            </a:r>
            <a:r>
              <a:rPr lang="en-US" sz="1100" dirty="0" err="1">
                <a:latin typeface="Arial"/>
                <a:ea typeface="Arial"/>
                <a:cs typeface="Arial"/>
                <a:sym typeface="Arial"/>
              </a:rPr>
              <a:t>permitir</a:t>
            </a:r>
            <a:r>
              <a:rPr lang="en-US" sz="1100" dirty="0">
                <a:latin typeface="Arial"/>
                <a:ea typeface="Arial"/>
                <a:cs typeface="Arial"/>
                <a:sym typeface="Arial"/>
              </a:rPr>
              <a:t> que os </a:t>
            </a:r>
            <a:r>
              <a:rPr lang="en-US" sz="1100" dirty="0" err="1">
                <a:latin typeface="Arial"/>
                <a:ea typeface="Arial"/>
                <a:cs typeface="Arial"/>
                <a:sym typeface="Arial"/>
              </a:rPr>
              <a:t>componentes</a:t>
            </a:r>
            <a:r>
              <a:rPr lang="en-US" sz="1100" dirty="0">
                <a:latin typeface="Arial"/>
                <a:ea typeface="Arial"/>
                <a:cs typeface="Arial"/>
                <a:sym typeface="Arial"/>
              </a:rPr>
              <a:t> </a:t>
            </a:r>
            <a:r>
              <a:rPr lang="en-US" sz="1100" dirty="0" err="1">
                <a:latin typeface="Arial"/>
                <a:ea typeface="Arial"/>
                <a:cs typeface="Arial"/>
                <a:sym typeface="Arial"/>
              </a:rPr>
              <a:t>sejam</a:t>
            </a:r>
            <a:r>
              <a:rPr lang="en-US" sz="1100" dirty="0">
                <a:latin typeface="Arial"/>
                <a:ea typeface="Arial"/>
                <a:cs typeface="Arial"/>
                <a:sym typeface="Arial"/>
              </a:rPr>
              <a:t> </a:t>
            </a:r>
            <a:r>
              <a:rPr lang="en-US" sz="1100" dirty="0" err="1">
                <a:latin typeface="Arial"/>
                <a:ea typeface="Arial"/>
                <a:cs typeface="Arial"/>
                <a:sym typeface="Arial"/>
              </a:rPr>
              <a:t>atualizados</a:t>
            </a:r>
            <a:r>
              <a:rPr lang="en-US" sz="1100" dirty="0">
                <a:latin typeface="Arial"/>
                <a:ea typeface="Arial"/>
                <a:cs typeface="Arial"/>
                <a:sym typeface="Arial"/>
              </a:rPr>
              <a:t> </a:t>
            </a:r>
            <a:r>
              <a:rPr lang="en-US" sz="1100" dirty="0" err="1">
                <a:latin typeface="Arial"/>
                <a:ea typeface="Arial"/>
                <a:cs typeface="Arial"/>
                <a:sym typeface="Arial"/>
              </a:rPr>
              <a:t>regularmente</a:t>
            </a:r>
            <a:r>
              <a:rPr lang="en-US" sz="1100" dirty="0">
                <a:latin typeface="Arial"/>
                <a:ea typeface="Arial"/>
                <a:cs typeface="Arial"/>
                <a:sym typeface="Arial"/>
              </a:rPr>
              <a:t>. Fazer </a:t>
            </a:r>
            <a:r>
              <a:rPr lang="en-US" sz="1100" dirty="0" err="1">
                <a:latin typeface="Arial"/>
                <a:ea typeface="Arial"/>
                <a:cs typeface="Arial"/>
                <a:sym typeface="Arial"/>
              </a:rPr>
              <a:t>alterações</a:t>
            </a:r>
            <a:r>
              <a:rPr lang="en-US" sz="1100" dirty="0">
                <a:latin typeface="Arial"/>
                <a:ea typeface="Arial"/>
                <a:cs typeface="Arial"/>
                <a:sym typeface="Arial"/>
              </a:rPr>
              <a:t> em </a:t>
            </a:r>
            <a:r>
              <a:rPr lang="en-US" sz="1100" dirty="0" err="1">
                <a:latin typeface="Arial"/>
                <a:ea typeface="Arial"/>
                <a:cs typeface="Arial"/>
                <a:sym typeface="Arial"/>
              </a:rPr>
              <a:t>pequenos</a:t>
            </a:r>
            <a:r>
              <a:rPr lang="en-US" sz="1100" dirty="0">
                <a:latin typeface="Arial"/>
                <a:ea typeface="Arial"/>
                <a:cs typeface="Arial"/>
                <a:sym typeface="Arial"/>
              </a:rPr>
              <a:t> </a:t>
            </a:r>
            <a:r>
              <a:rPr lang="en-US" sz="1100" dirty="0" err="1">
                <a:latin typeface="Arial"/>
                <a:ea typeface="Arial"/>
                <a:cs typeface="Arial"/>
                <a:sym typeface="Arial"/>
              </a:rPr>
              <a:t>incrementos</a:t>
            </a:r>
            <a:r>
              <a:rPr lang="en-US" sz="1100" dirty="0">
                <a:latin typeface="Arial"/>
                <a:ea typeface="Arial"/>
                <a:cs typeface="Arial"/>
                <a:sym typeface="Arial"/>
              </a:rPr>
              <a:t> que </a:t>
            </a:r>
            <a:r>
              <a:rPr lang="en-US" sz="1100" dirty="0" err="1">
                <a:latin typeface="Arial"/>
                <a:ea typeface="Arial"/>
                <a:cs typeface="Arial"/>
                <a:sym typeface="Arial"/>
              </a:rPr>
              <a:t>podem</a:t>
            </a:r>
            <a:r>
              <a:rPr lang="en-US" sz="1100" dirty="0">
                <a:latin typeface="Arial"/>
                <a:ea typeface="Arial"/>
                <a:cs typeface="Arial"/>
                <a:sym typeface="Arial"/>
              </a:rPr>
              <a:t> ser </a:t>
            </a:r>
            <a:r>
              <a:rPr lang="en-US" sz="1100" dirty="0" err="1">
                <a:latin typeface="Arial"/>
                <a:ea typeface="Arial"/>
                <a:cs typeface="Arial"/>
                <a:sym typeface="Arial"/>
              </a:rPr>
              <a:t>revertidas</a:t>
            </a:r>
            <a:r>
              <a:rPr lang="en-US" sz="1100" dirty="0">
                <a:latin typeface="Arial"/>
                <a:ea typeface="Arial"/>
                <a:cs typeface="Arial"/>
                <a:sym typeface="Arial"/>
              </a:rPr>
              <a:t> em </a:t>
            </a:r>
            <a:r>
              <a:rPr lang="en-US" sz="1100" dirty="0" err="1">
                <a:latin typeface="Arial"/>
                <a:ea typeface="Arial"/>
                <a:cs typeface="Arial"/>
                <a:sym typeface="Arial"/>
              </a:rPr>
              <a:t>caso</a:t>
            </a:r>
            <a:r>
              <a:rPr lang="en-US" sz="1100" dirty="0">
                <a:latin typeface="Arial"/>
                <a:ea typeface="Arial"/>
                <a:cs typeface="Arial"/>
                <a:sym typeface="Arial"/>
              </a:rPr>
              <a:t> de falha (se </a:t>
            </a:r>
            <a:r>
              <a:rPr lang="en-US" sz="1100" dirty="0" err="1">
                <a:latin typeface="Arial"/>
                <a:ea typeface="Arial"/>
                <a:cs typeface="Arial"/>
                <a:sym typeface="Arial"/>
              </a:rPr>
              <a:t>possível</a:t>
            </a:r>
            <a:r>
              <a:rPr lang="en-US" sz="1100" dirty="0">
                <a:latin typeface="Arial"/>
                <a:ea typeface="Arial"/>
                <a:cs typeface="Arial"/>
                <a:sym typeface="Arial"/>
              </a:rPr>
              <a:t>, </a:t>
            </a:r>
            <a:r>
              <a:rPr lang="en-US" sz="1100" dirty="0" err="1">
                <a:latin typeface="Arial"/>
                <a:ea typeface="Arial"/>
                <a:cs typeface="Arial"/>
                <a:sym typeface="Arial"/>
              </a:rPr>
              <a:t>sem</a:t>
            </a:r>
            <a:r>
              <a:rPr lang="en-US" sz="1100" dirty="0">
                <a:latin typeface="Arial"/>
                <a:ea typeface="Arial"/>
                <a:cs typeface="Arial"/>
                <a:sym typeface="Arial"/>
              </a:rPr>
              <a:t> </a:t>
            </a:r>
            <a:r>
              <a:rPr lang="en-US" sz="1100" dirty="0" err="1">
                <a:latin typeface="Arial"/>
                <a:ea typeface="Arial"/>
                <a:cs typeface="Arial"/>
                <a:sym typeface="Arial"/>
              </a:rPr>
              <a:t>afetar</a:t>
            </a:r>
            <a:r>
              <a:rPr lang="en-US" sz="1100" dirty="0">
                <a:latin typeface="Arial"/>
                <a:ea typeface="Arial"/>
                <a:cs typeface="Arial"/>
                <a:sym typeface="Arial"/>
              </a:rPr>
              <a:t> os </a:t>
            </a:r>
            <a:r>
              <a:rPr lang="en-US" sz="1100" dirty="0" err="1">
                <a:latin typeface="Arial"/>
                <a:ea typeface="Arial"/>
                <a:cs typeface="Arial"/>
                <a:sym typeface="Arial"/>
              </a:rPr>
              <a:t>clientes</a:t>
            </a:r>
            <a:r>
              <a:rPr lang="en-US" sz="1100" dirty="0">
                <a:latin typeface="Arial"/>
                <a:ea typeface="Arial"/>
                <a:cs typeface="Arial"/>
                <a:sym typeface="Arial"/>
              </a:rPr>
              <a:t>).</a:t>
            </a:r>
            <a:endParaRPr dirty="0"/>
          </a:p>
          <a:p>
            <a:pPr marL="171450" lvl="0" indent="-171450" algn="l" rtl="0">
              <a:spcBef>
                <a:spcPts val="0"/>
              </a:spcBef>
              <a:spcAft>
                <a:spcPts val="0"/>
              </a:spcAft>
              <a:buClr>
                <a:schemeClr val="dk1"/>
              </a:buClr>
              <a:buSzPts val="1100"/>
              <a:buFont typeface="Arial"/>
              <a:buChar char="•"/>
            </a:pPr>
            <a:r>
              <a:rPr lang="en-US" sz="1100" i="1" dirty="0" err="1">
                <a:latin typeface="Arial"/>
                <a:ea typeface="Arial"/>
                <a:cs typeface="Arial"/>
                <a:sym typeface="Arial"/>
              </a:rPr>
              <a:t>Refinar</a:t>
            </a:r>
            <a:r>
              <a:rPr lang="en-US" sz="1100" i="1" dirty="0">
                <a:latin typeface="Arial"/>
                <a:ea typeface="Arial"/>
                <a:cs typeface="Arial"/>
                <a:sym typeface="Arial"/>
              </a:rPr>
              <a:t> os </a:t>
            </a:r>
            <a:r>
              <a:rPr lang="en-US" sz="1100" i="1" dirty="0" err="1">
                <a:latin typeface="Arial"/>
                <a:ea typeface="Arial"/>
                <a:cs typeface="Arial"/>
                <a:sym typeface="Arial"/>
              </a:rPr>
              <a:t>procedimentos</a:t>
            </a:r>
            <a:r>
              <a:rPr lang="en-US" sz="1100" i="1" dirty="0">
                <a:latin typeface="Arial"/>
                <a:ea typeface="Arial"/>
                <a:cs typeface="Arial"/>
                <a:sym typeface="Arial"/>
              </a:rPr>
              <a:t> </a:t>
            </a:r>
            <a:r>
              <a:rPr lang="en-US" sz="1100" i="1" dirty="0" err="1">
                <a:latin typeface="Arial"/>
                <a:ea typeface="Arial"/>
                <a:cs typeface="Arial"/>
                <a:sym typeface="Arial"/>
              </a:rPr>
              <a:t>operacionais</a:t>
            </a:r>
            <a:r>
              <a:rPr lang="en-US" sz="1100" i="1" dirty="0">
                <a:latin typeface="Arial"/>
                <a:ea typeface="Arial"/>
                <a:cs typeface="Arial"/>
                <a:sym typeface="Arial"/>
              </a:rPr>
              <a:t> com </a:t>
            </a:r>
            <a:r>
              <a:rPr lang="en-US" sz="1100" i="1" dirty="0" err="1">
                <a:latin typeface="Arial"/>
                <a:ea typeface="Arial"/>
                <a:cs typeface="Arial"/>
                <a:sym typeface="Arial"/>
              </a:rPr>
              <a:t>frequência</a:t>
            </a:r>
            <a:r>
              <a:rPr lang="en-US" sz="1100" i="0" dirty="0">
                <a:latin typeface="Arial"/>
                <a:ea typeface="Arial"/>
                <a:cs typeface="Arial"/>
                <a:sym typeface="Arial"/>
              </a:rPr>
              <a:t> – </a:t>
            </a:r>
            <a:r>
              <a:rPr lang="en-US" sz="1100" dirty="0">
                <a:latin typeface="Arial"/>
                <a:ea typeface="Arial"/>
                <a:cs typeface="Arial"/>
                <a:sym typeface="Arial"/>
              </a:rPr>
              <a:t>Procure </a:t>
            </a:r>
            <a:r>
              <a:rPr lang="en-US" sz="1100" dirty="0" err="1">
                <a:latin typeface="Arial"/>
                <a:ea typeface="Arial"/>
                <a:cs typeface="Arial"/>
                <a:sym typeface="Arial"/>
              </a:rPr>
              <a:t>oportunidades</a:t>
            </a:r>
            <a:r>
              <a:rPr lang="en-US" sz="1100" dirty="0">
                <a:latin typeface="Arial"/>
                <a:ea typeface="Arial"/>
                <a:cs typeface="Arial"/>
                <a:sym typeface="Arial"/>
              </a:rPr>
              <a:t> de </a:t>
            </a:r>
            <a:r>
              <a:rPr lang="en-US" sz="1100" dirty="0" err="1">
                <a:latin typeface="Arial"/>
                <a:ea typeface="Arial"/>
                <a:cs typeface="Arial"/>
                <a:sym typeface="Arial"/>
              </a:rPr>
              <a:t>melhorar</a:t>
            </a:r>
            <a:r>
              <a:rPr lang="en-US" sz="1100" dirty="0">
                <a:latin typeface="Arial"/>
                <a:ea typeface="Arial"/>
                <a:cs typeface="Arial"/>
                <a:sym typeface="Arial"/>
              </a:rPr>
              <a:t> os </a:t>
            </a:r>
            <a:r>
              <a:rPr lang="en-US" sz="1100" dirty="0" err="1">
                <a:latin typeface="Arial"/>
                <a:ea typeface="Arial"/>
                <a:cs typeface="Arial"/>
                <a:sym typeface="Arial"/>
              </a:rPr>
              <a:t>procedimentos</a:t>
            </a:r>
            <a:r>
              <a:rPr lang="en-US" sz="1100" dirty="0">
                <a:latin typeface="Arial"/>
                <a:ea typeface="Arial"/>
                <a:cs typeface="Arial"/>
                <a:sym typeface="Arial"/>
              </a:rPr>
              <a:t> </a:t>
            </a:r>
            <a:r>
              <a:rPr lang="en-US" sz="1100" dirty="0" err="1">
                <a:latin typeface="Arial"/>
                <a:ea typeface="Arial"/>
                <a:cs typeface="Arial"/>
                <a:sym typeface="Arial"/>
              </a:rPr>
              <a:t>operacionais</a:t>
            </a:r>
            <a:r>
              <a:rPr lang="en-US" sz="1100" dirty="0">
                <a:latin typeface="Arial"/>
                <a:ea typeface="Arial"/>
                <a:cs typeface="Arial"/>
                <a:sym typeface="Arial"/>
              </a:rPr>
              <a:t>. </a:t>
            </a:r>
            <a:r>
              <a:rPr lang="en-US" sz="1100" dirty="0" err="1">
                <a:latin typeface="Arial"/>
                <a:ea typeface="Arial"/>
                <a:cs typeface="Arial"/>
                <a:sym typeface="Arial"/>
              </a:rPr>
              <a:t>Evolua</a:t>
            </a:r>
            <a:r>
              <a:rPr lang="en-US" sz="1100" dirty="0">
                <a:latin typeface="Arial"/>
                <a:ea typeface="Arial"/>
                <a:cs typeface="Arial"/>
                <a:sym typeface="Arial"/>
              </a:rPr>
              <a:t> </a:t>
            </a:r>
            <a:r>
              <a:rPr lang="en-US" sz="1100" dirty="0" err="1">
                <a:latin typeface="Arial"/>
                <a:ea typeface="Arial"/>
                <a:cs typeface="Arial"/>
                <a:sym typeface="Arial"/>
              </a:rPr>
              <a:t>seus</a:t>
            </a:r>
            <a:r>
              <a:rPr lang="en-US" sz="1100" dirty="0">
                <a:latin typeface="Arial"/>
                <a:ea typeface="Arial"/>
                <a:cs typeface="Arial"/>
                <a:sym typeface="Arial"/>
              </a:rPr>
              <a:t> </a:t>
            </a:r>
            <a:r>
              <a:rPr lang="en-US" sz="1100" dirty="0" err="1">
                <a:latin typeface="Arial"/>
                <a:ea typeface="Arial"/>
                <a:cs typeface="Arial"/>
                <a:sym typeface="Arial"/>
              </a:rPr>
              <a:t>procedimentos</a:t>
            </a:r>
            <a:r>
              <a:rPr lang="en-US" sz="1100" dirty="0">
                <a:latin typeface="Arial"/>
                <a:ea typeface="Arial"/>
                <a:cs typeface="Arial"/>
                <a:sym typeface="Arial"/>
              </a:rPr>
              <a:t> </a:t>
            </a:r>
            <a:r>
              <a:rPr lang="en-US" sz="1100" dirty="0" err="1">
                <a:latin typeface="Arial"/>
                <a:ea typeface="Arial"/>
                <a:cs typeface="Arial"/>
                <a:sym typeface="Arial"/>
              </a:rPr>
              <a:t>adequadamente</a:t>
            </a:r>
            <a:r>
              <a:rPr lang="en-US" sz="1100" dirty="0">
                <a:latin typeface="Arial"/>
                <a:ea typeface="Arial"/>
                <a:cs typeface="Arial"/>
                <a:sym typeface="Arial"/>
              </a:rPr>
              <a:t> à </a:t>
            </a:r>
            <a:r>
              <a:rPr lang="en-US" sz="1100" dirty="0" err="1">
                <a:latin typeface="Arial"/>
                <a:ea typeface="Arial"/>
                <a:cs typeface="Arial"/>
                <a:sym typeface="Arial"/>
              </a:rPr>
              <a:t>medida</a:t>
            </a:r>
            <a:r>
              <a:rPr lang="en-US" sz="1100" dirty="0">
                <a:latin typeface="Arial"/>
                <a:ea typeface="Arial"/>
                <a:cs typeface="Arial"/>
                <a:sym typeface="Arial"/>
              </a:rPr>
              <a:t> que </a:t>
            </a:r>
            <a:r>
              <a:rPr lang="en-US" sz="1100" dirty="0" err="1">
                <a:latin typeface="Arial"/>
                <a:ea typeface="Arial"/>
                <a:cs typeface="Arial"/>
                <a:sym typeface="Arial"/>
              </a:rPr>
              <a:t>suas</a:t>
            </a:r>
            <a:r>
              <a:rPr lang="en-US" sz="1100" dirty="0">
                <a:latin typeface="Arial"/>
                <a:ea typeface="Arial"/>
                <a:cs typeface="Arial"/>
                <a:sym typeface="Arial"/>
              </a:rPr>
              <a:t> cargas de </a:t>
            </a:r>
            <a:r>
              <a:rPr lang="en-US" sz="1100" dirty="0" err="1">
                <a:latin typeface="Arial"/>
                <a:ea typeface="Arial"/>
                <a:cs typeface="Arial"/>
                <a:sym typeface="Arial"/>
              </a:rPr>
              <a:t>trabalho</a:t>
            </a:r>
            <a:r>
              <a:rPr lang="en-US" sz="1100" dirty="0">
                <a:latin typeface="Arial"/>
                <a:ea typeface="Arial"/>
                <a:cs typeface="Arial"/>
                <a:sym typeface="Arial"/>
              </a:rPr>
              <a:t> </a:t>
            </a:r>
            <a:r>
              <a:rPr lang="en-US" sz="1100" dirty="0" err="1">
                <a:latin typeface="Arial"/>
                <a:ea typeface="Arial"/>
                <a:cs typeface="Arial"/>
                <a:sym typeface="Arial"/>
              </a:rPr>
              <a:t>evoluem</a:t>
            </a:r>
            <a:r>
              <a:rPr lang="en-US" sz="1100" dirty="0">
                <a:latin typeface="Arial"/>
                <a:ea typeface="Arial"/>
                <a:cs typeface="Arial"/>
                <a:sym typeface="Arial"/>
              </a:rPr>
              <a:t>. Configure </a:t>
            </a:r>
            <a:r>
              <a:rPr lang="en-US" sz="1100" dirty="0" err="1">
                <a:latin typeface="Arial"/>
                <a:ea typeface="Arial"/>
                <a:cs typeface="Arial"/>
                <a:sym typeface="Arial"/>
              </a:rPr>
              <a:t>dias</a:t>
            </a:r>
            <a:r>
              <a:rPr lang="en-US" sz="1100" dirty="0">
                <a:latin typeface="Arial"/>
                <a:ea typeface="Arial"/>
                <a:cs typeface="Arial"/>
                <a:sym typeface="Arial"/>
              </a:rPr>
              <a:t> </a:t>
            </a:r>
            <a:r>
              <a:rPr lang="en-US" sz="1100" dirty="0" err="1">
                <a:latin typeface="Arial"/>
                <a:ea typeface="Arial"/>
                <a:cs typeface="Arial"/>
                <a:sym typeface="Arial"/>
              </a:rPr>
              <a:t>regulares</a:t>
            </a:r>
            <a:r>
              <a:rPr lang="en-US" sz="1100" dirty="0">
                <a:latin typeface="Arial"/>
                <a:ea typeface="Arial"/>
                <a:cs typeface="Arial"/>
                <a:sym typeface="Arial"/>
              </a:rPr>
              <a:t> de </a:t>
            </a:r>
            <a:r>
              <a:rPr lang="en-US" sz="1100" dirty="0" err="1">
                <a:latin typeface="Arial"/>
                <a:ea typeface="Arial"/>
                <a:cs typeface="Arial"/>
                <a:sym typeface="Arial"/>
              </a:rPr>
              <a:t>jogos</a:t>
            </a:r>
            <a:r>
              <a:rPr lang="en-US" sz="1100" dirty="0">
                <a:latin typeface="Arial"/>
                <a:ea typeface="Arial"/>
                <a:cs typeface="Arial"/>
                <a:sym typeface="Arial"/>
              </a:rPr>
              <a:t> para analisar </a:t>
            </a:r>
            <a:r>
              <a:rPr lang="en-US" sz="1100" dirty="0" err="1">
                <a:latin typeface="Arial"/>
                <a:ea typeface="Arial"/>
                <a:cs typeface="Arial"/>
                <a:sym typeface="Arial"/>
              </a:rPr>
              <a:t>todos</a:t>
            </a:r>
            <a:r>
              <a:rPr lang="en-US" sz="1100" dirty="0">
                <a:latin typeface="Arial"/>
                <a:ea typeface="Arial"/>
                <a:cs typeface="Arial"/>
                <a:sym typeface="Arial"/>
              </a:rPr>
              <a:t> os </a:t>
            </a:r>
            <a:r>
              <a:rPr lang="en-US" sz="1100" dirty="0" err="1">
                <a:latin typeface="Arial"/>
                <a:ea typeface="Arial"/>
                <a:cs typeface="Arial"/>
                <a:sym typeface="Arial"/>
              </a:rPr>
              <a:t>procedimentos</a:t>
            </a:r>
            <a:r>
              <a:rPr lang="en-US" sz="1100" dirty="0">
                <a:latin typeface="Arial"/>
                <a:ea typeface="Arial"/>
                <a:cs typeface="Arial"/>
                <a:sym typeface="Arial"/>
              </a:rPr>
              <a:t>, </a:t>
            </a:r>
            <a:r>
              <a:rPr lang="en-US" sz="1100" dirty="0" err="1">
                <a:latin typeface="Arial"/>
                <a:ea typeface="Arial"/>
                <a:cs typeface="Arial"/>
                <a:sym typeface="Arial"/>
              </a:rPr>
              <a:t>validar</a:t>
            </a:r>
            <a:r>
              <a:rPr lang="en-US" sz="1100" dirty="0">
                <a:latin typeface="Arial"/>
                <a:ea typeface="Arial"/>
                <a:cs typeface="Arial"/>
                <a:sym typeface="Arial"/>
              </a:rPr>
              <a:t> a </a:t>
            </a:r>
            <a:r>
              <a:rPr lang="en-US" sz="1100" dirty="0" err="1">
                <a:latin typeface="Arial"/>
                <a:ea typeface="Arial"/>
                <a:cs typeface="Arial"/>
                <a:sym typeface="Arial"/>
              </a:rPr>
              <a:t>eficácia</a:t>
            </a:r>
            <a:r>
              <a:rPr lang="en-US" sz="1100" dirty="0">
                <a:latin typeface="Arial"/>
                <a:ea typeface="Arial"/>
                <a:cs typeface="Arial"/>
                <a:sym typeface="Arial"/>
              </a:rPr>
              <a:t> e </a:t>
            </a:r>
            <a:r>
              <a:rPr lang="en-US" sz="1100" dirty="0" err="1">
                <a:latin typeface="Arial"/>
                <a:ea typeface="Arial"/>
                <a:cs typeface="Arial"/>
                <a:sym typeface="Arial"/>
              </a:rPr>
              <a:t>garantir</a:t>
            </a:r>
            <a:r>
              <a:rPr lang="en-US" sz="1100" dirty="0">
                <a:latin typeface="Arial"/>
                <a:ea typeface="Arial"/>
                <a:cs typeface="Arial"/>
                <a:sym typeface="Arial"/>
              </a:rPr>
              <a:t> que as </a:t>
            </a:r>
            <a:r>
              <a:rPr lang="en-US" sz="1100" dirty="0" err="1">
                <a:latin typeface="Arial"/>
                <a:ea typeface="Arial"/>
                <a:cs typeface="Arial"/>
                <a:sym typeface="Arial"/>
              </a:rPr>
              <a:t>equipes</a:t>
            </a:r>
            <a:r>
              <a:rPr lang="en-US" sz="1100" dirty="0">
                <a:latin typeface="Arial"/>
                <a:ea typeface="Arial"/>
                <a:cs typeface="Arial"/>
                <a:sym typeface="Arial"/>
              </a:rPr>
              <a:t> </a:t>
            </a:r>
            <a:r>
              <a:rPr lang="en-US" sz="1100" dirty="0" err="1">
                <a:latin typeface="Arial"/>
                <a:ea typeface="Arial"/>
                <a:cs typeface="Arial"/>
                <a:sym typeface="Arial"/>
              </a:rPr>
              <a:t>estejam</a:t>
            </a:r>
            <a:r>
              <a:rPr lang="en-US" sz="1100" dirty="0">
                <a:latin typeface="Arial"/>
                <a:ea typeface="Arial"/>
                <a:cs typeface="Arial"/>
                <a:sym typeface="Arial"/>
              </a:rPr>
              <a:t> </a:t>
            </a:r>
            <a:r>
              <a:rPr lang="en-US" sz="1100" dirty="0" err="1">
                <a:latin typeface="Arial"/>
                <a:ea typeface="Arial"/>
                <a:cs typeface="Arial"/>
                <a:sym typeface="Arial"/>
              </a:rPr>
              <a:t>familiarizadas</a:t>
            </a:r>
            <a:r>
              <a:rPr lang="en-US" sz="1100" dirty="0">
                <a:latin typeface="Arial"/>
                <a:ea typeface="Arial"/>
                <a:cs typeface="Arial"/>
                <a:sym typeface="Arial"/>
              </a:rPr>
              <a:t> com </a:t>
            </a:r>
            <a:r>
              <a:rPr lang="en-US" sz="1100" dirty="0" err="1">
                <a:latin typeface="Arial"/>
                <a:ea typeface="Arial"/>
                <a:cs typeface="Arial"/>
                <a:sym typeface="Arial"/>
              </a:rPr>
              <a:t>eles</a:t>
            </a:r>
            <a:r>
              <a:rPr lang="en-US" sz="1100" dirty="0">
                <a:latin typeface="Arial"/>
                <a:ea typeface="Arial"/>
                <a:cs typeface="Arial"/>
                <a:sym typeface="Arial"/>
              </a:rPr>
              <a:t>.</a:t>
            </a:r>
            <a:endParaRPr dirty="0"/>
          </a:p>
          <a:p>
            <a:pPr marL="171450" lvl="0" indent="-171450" algn="l" rtl="0">
              <a:spcBef>
                <a:spcPts val="0"/>
              </a:spcBef>
              <a:spcAft>
                <a:spcPts val="0"/>
              </a:spcAft>
              <a:buClr>
                <a:schemeClr val="dk1"/>
              </a:buClr>
              <a:buSzPts val="1100"/>
              <a:buFont typeface="Arial"/>
              <a:buChar char="•"/>
            </a:pPr>
            <a:r>
              <a:rPr lang="en-US" sz="1100" i="1" dirty="0" err="1">
                <a:latin typeface="Arial"/>
                <a:ea typeface="Arial"/>
                <a:cs typeface="Arial"/>
                <a:sym typeface="Arial"/>
              </a:rPr>
              <a:t>Prever</a:t>
            </a:r>
            <a:r>
              <a:rPr lang="en-US" sz="1100" i="1" dirty="0">
                <a:latin typeface="Arial"/>
                <a:ea typeface="Arial"/>
                <a:cs typeface="Arial"/>
                <a:sym typeface="Arial"/>
              </a:rPr>
              <a:t> </a:t>
            </a:r>
            <a:r>
              <a:rPr lang="en-US" sz="1100" i="1" dirty="0" err="1">
                <a:latin typeface="Arial"/>
                <a:ea typeface="Arial"/>
                <a:cs typeface="Arial"/>
                <a:sym typeface="Arial"/>
              </a:rPr>
              <a:t>falhas</a:t>
            </a:r>
            <a:r>
              <a:rPr lang="en-US" sz="1100" i="0" dirty="0">
                <a:latin typeface="Arial"/>
                <a:ea typeface="Arial"/>
                <a:cs typeface="Arial"/>
                <a:sym typeface="Arial"/>
              </a:rPr>
              <a:t> – </a:t>
            </a:r>
            <a:r>
              <a:rPr lang="en-US" sz="1100" dirty="0" err="1">
                <a:latin typeface="Arial"/>
                <a:ea typeface="Arial"/>
                <a:cs typeface="Arial"/>
                <a:sym typeface="Arial"/>
              </a:rPr>
              <a:t>Identifique</a:t>
            </a:r>
            <a:r>
              <a:rPr lang="en-US" sz="1100" dirty="0">
                <a:latin typeface="Arial"/>
                <a:ea typeface="Arial"/>
                <a:cs typeface="Arial"/>
                <a:sym typeface="Arial"/>
              </a:rPr>
              <a:t> </a:t>
            </a:r>
            <a:r>
              <a:rPr lang="en-US" sz="1100" dirty="0" err="1">
                <a:latin typeface="Arial"/>
                <a:ea typeface="Arial"/>
                <a:cs typeface="Arial"/>
                <a:sym typeface="Arial"/>
              </a:rPr>
              <a:t>possíveis</a:t>
            </a:r>
            <a:r>
              <a:rPr lang="en-US" sz="1100" dirty="0">
                <a:latin typeface="Arial"/>
                <a:ea typeface="Arial"/>
                <a:cs typeface="Arial"/>
                <a:sym typeface="Arial"/>
              </a:rPr>
              <a:t> </a:t>
            </a:r>
            <a:r>
              <a:rPr lang="en-US" sz="1100" dirty="0" err="1">
                <a:latin typeface="Arial"/>
                <a:ea typeface="Arial"/>
                <a:cs typeface="Arial"/>
                <a:sym typeface="Arial"/>
              </a:rPr>
              <a:t>fontes</a:t>
            </a:r>
            <a:r>
              <a:rPr lang="en-US" sz="1100" dirty="0">
                <a:latin typeface="Arial"/>
                <a:ea typeface="Arial"/>
                <a:cs typeface="Arial"/>
                <a:sym typeface="Arial"/>
              </a:rPr>
              <a:t> de falha para que </a:t>
            </a:r>
            <a:r>
              <a:rPr lang="en-US" sz="1100" dirty="0" err="1">
                <a:latin typeface="Arial"/>
                <a:ea typeface="Arial"/>
                <a:cs typeface="Arial"/>
                <a:sym typeface="Arial"/>
              </a:rPr>
              <a:t>elas</a:t>
            </a:r>
            <a:r>
              <a:rPr lang="en-US" sz="1100" dirty="0">
                <a:latin typeface="Arial"/>
                <a:ea typeface="Arial"/>
                <a:cs typeface="Arial"/>
                <a:sym typeface="Arial"/>
              </a:rPr>
              <a:t> </a:t>
            </a:r>
            <a:r>
              <a:rPr lang="en-US" sz="1100" dirty="0" err="1">
                <a:latin typeface="Arial"/>
                <a:ea typeface="Arial"/>
                <a:cs typeface="Arial"/>
                <a:sym typeface="Arial"/>
              </a:rPr>
              <a:t>possam</a:t>
            </a:r>
            <a:r>
              <a:rPr lang="en-US" sz="1100" dirty="0">
                <a:latin typeface="Arial"/>
                <a:ea typeface="Arial"/>
                <a:cs typeface="Arial"/>
                <a:sym typeface="Arial"/>
              </a:rPr>
              <a:t> ser </a:t>
            </a:r>
            <a:r>
              <a:rPr lang="en-US" sz="1100" dirty="0" err="1">
                <a:latin typeface="Arial"/>
                <a:ea typeface="Arial"/>
                <a:cs typeface="Arial"/>
                <a:sym typeface="Arial"/>
              </a:rPr>
              <a:t>removidas</a:t>
            </a:r>
            <a:r>
              <a:rPr lang="en-US" sz="1100" dirty="0">
                <a:latin typeface="Arial"/>
                <a:ea typeface="Arial"/>
                <a:cs typeface="Arial"/>
                <a:sym typeface="Arial"/>
              </a:rPr>
              <a:t> ou </a:t>
            </a:r>
            <a:r>
              <a:rPr lang="en-US" sz="1100" dirty="0" err="1">
                <a:latin typeface="Arial"/>
                <a:ea typeface="Arial"/>
                <a:cs typeface="Arial"/>
                <a:sym typeface="Arial"/>
              </a:rPr>
              <a:t>mitigadas</a:t>
            </a:r>
            <a:r>
              <a:rPr lang="en-US" sz="1100" dirty="0">
                <a:latin typeface="Arial"/>
                <a:ea typeface="Arial"/>
                <a:cs typeface="Arial"/>
                <a:sym typeface="Arial"/>
              </a:rPr>
              <a:t>. Teste os </a:t>
            </a:r>
            <a:r>
              <a:rPr lang="en-US" sz="1100" dirty="0" err="1">
                <a:latin typeface="Arial"/>
                <a:ea typeface="Arial"/>
                <a:cs typeface="Arial"/>
                <a:sym typeface="Arial"/>
              </a:rPr>
              <a:t>cenários</a:t>
            </a:r>
            <a:r>
              <a:rPr lang="en-US" sz="1100" dirty="0">
                <a:latin typeface="Arial"/>
                <a:ea typeface="Arial"/>
                <a:cs typeface="Arial"/>
                <a:sym typeface="Arial"/>
              </a:rPr>
              <a:t> de falha e </a:t>
            </a:r>
            <a:r>
              <a:rPr lang="en-US" sz="1100" dirty="0" err="1">
                <a:latin typeface="Arial"/>
                <a:ea typeface="Arial"/>
                <a:cs typeface="Arial"/>
                <a:sym typeface="Arial"/>
              </a:rPr>
              <a:t>valide</a:t>
            </a:r>
            <a:r>
              <a:rPr lang="en-US" sz="1100" dirty="0">
                <a:latin typeface="Arial"/>
                <a:ea typeface="Arial"/>
                <a:cs typeface="Arial"/>
                <a:sym typeface="Arial"/>
              </a:rPr>
              <a:t> sua </a:t>
            </a:r>
            <a:r>
              <a:rPr lang="en-US" sz="1100" dirty="0" err="1">
                <a:latin typeface="Arial"/>
                <a:ea typeface="Arial"/>
                <a:cs typeface="Arial"/>
                <a:sym typeface="Arial"/>
              </a:rPr>
              <a:t>compreensão</a:t>
            </a:r>
            <a:r>
              <a:rPr lang="en-US" sz="1100" dirty="0">
                <a:latin typeface="Arial"/>
                <a:ea typeface="Arial"/>
                <a:cs typeface="Arial"/>
                <a:sym typeface="Arial"/>
              </a:rPr>
              <a:t> do </a:t>
            </a:r>
            <a:r>
              <a:rPr lang="en-US" sz="1100" dirty="0" err="1">
                <a:latin typeface="Arial"/>
                <a:ea typeface="Arial"/>
                <a:cs typeface="Arial"/>
                <a:sym typeface="Arial"/>
              </a:rPr>
              <a:t>impacto</a:t>
            </a:r>
            <a:r>
              <a:rPr lang="en-US" sz="1100" dirty="0">
                <a:latin typeface="Arial"/>
                <a:ea typeface="Arial"/>
                <a:cs typeface="Arial"/>
                <a:sym typeface="Arial"/>
              </a:rPr>
              <a:t>. Teste </a:t>
            </a:r>
            <a:r>
              <a:rPr lang="en-US" sz="1100" dirty="0" err="1">
                <a:latin typeface="Arial"/>
                <a:ea typeface="Arial"/>
                <a:cs typeface="Arial"/>
                <a:sym typeface="Arial"/>
              </a:rPr>
              <a:t>seus</a:t>
            </a:r>
            <a:r>
              <a:rPr lang="en-US" sz="1100" dirty="0">
                <a:latin typeface="Arial"/>
                <a:ea typeface="Arial"/>
                <a:cs typeface="Arial"/>
                <a:sym typeface="Arial"/>
              </a:rPr>
              <a:t> </a:t>
            </a:r>
            <a:r>
              <a:rPr lang="en-US" sz="1100" dirty="0" err="1">
                <a:latin typeface="Arial"/>
                <a:ea typeface="Arial"/>
                <a:cs typeface="Arial"/>
                <a:sym typeface="Arial"/>
              </a:rPr>
              <a:t>procedimentos</a:t>
            </a:r>
            <a:r>
              <a:rPr lang="en-US" sz="1100" dirty="0">
                <a:latin typeface="Arial"/>
                <a:ea typeface="Arial"/>
                <a:cs typeface="Arial"/>
                <a:sym typeface="Arial"/>
              </a:rPr>
              <a:t> de </a:t>
            </a:r>
            <a:r>
              <a:rPr lang="en-US" sz="1100" dirty="0" err="1">
                <a:latin typeface="Arial"/>
                <a:ea typeface="Arial"/>
                <a:cs typeface="Arial"/>
                <a:sym typeface="Arial"/>
              </a:rPr>
              <a:t>resposta</a:t>
            </a:r>
            <a:r>
              <a:rPr lang="en-US" sz="1100" dirty="0">
                <a:latin typeface="Arial"/>
                <a:ea typeface="Arial"/>
                <a:cs typeface="Arial"/>
                <a:sym typeface="Arial"/>
              </a:rPr>
              <a:t> para </a:t>
            </a:r>
            <a:r>
              <a:rPr lang="en-US" sz="1100" dirty="0" err="1">
                <a:latin typeface="Arial"/>
                <a:ea typeface="Arial"/>
                <a:cs typeface="Arial"/>
                <a:sym typeface="Arial"/>
              </a:rPr>
              <a:t>verificar</a:t>
            </a:r>
            <a:r>
              <a:rPr lang="en-US" sz="1100" dirty="0">
                <a:latin typeface="Arial"/>
                <a:ea typeface="Arial"/>
                <a:cs typeface="Arial"/>
                <a:sym typeface="Arial"/>
              </a:rPr>
              <a:t> se </a:t>
            </a:r>
            <a:r>
              <a:rPr lang="en-US" sz="1100" dirty="0" err="1">
                <a:latin typeface="Arial"/>
                <a:ea typeface="Arial"/>
                <a:cs typeface="Arial"/>
                <a:sym typeface="Arial"/>
              </a:rPr>
              <a:t>são</a:t>
            </a:r>
            <a:r>
              <a:rPr lang="en-US" sz="1100" dirty="0">
                <a:latin typeface="Arial"/>
                <a:ea typeface="Arial"/>
                <a:cs typeface="Arial"/>
                <a:sym typeface="Arial"/>
              </a:rPr>
              <a:t> </a:t>
            </a:r>
            <a:r>
              <a:rPr lang="en-US" sz="1100" dirty="0" err="1">
                <a:latin typeface="Arial"/>
                <a:ea typeface="Arial"/>
                <a:cs typeface="Arial"/>
                <a:sym typeface="Arial"/>
              </a:rPr>
              <a:t>eficazes</a:t>
            </a:r>
            <a:r>
              <a:rPr lang="en-US" sz="1100" dirty="0">
                <a:latin typeface="Arial"/>
                <a:ea typeface="Arial"/>
                <a:cs typeface="Arial"/>
                <a:sym typeface="Arial"/>
              </a:rPr>
              <a:t> e se as </a:t>
            </a:r>
            <a:r>
              <a:rPr lang="en-US" sz="1100" dirty="0" err="1">
                <a:latin typeface="Arial"/>
                <a:ea typeface="Arial"/>
                <a:cs typeface="Arial"/>
                <a:sym typeface="Arial"/>
              </a:rPr>
              <a:t>equipes</a:t>
            </a:r>
            <a:r>
              <a:rPr lang="en-US" sz="1100" dirty="0">
                <a:latin typeface="Arial"/>
                <a:ea typeface="Arial"/>
                <a:cs typeface="Arial"/>
                <a:sym typeface="Arial"/>
              </a:rPr>
              <a:t> </a:t>
            </a:r>
            <a:r>
              <a:rPr lang="en-US" sz="1100" dirty="0" err="1">
                <a:latin typeface="Arial"/>
                <a:ea typeface="Arial"/>
                <a:cs typeface="Arial"/>
                <a:sym typeface="Arial"/>
              </a:rPr>
              <a:t>estão</a:t>
            </a:r>
            <a:r>
              <a:rPr lang="en-US" sz="1100" dirty="0">
                <a:latin typeface="Arial"/>
                <a:ea typeface="Arial"/>
                <a:cs typeface="Arial"/>
                <a:sym typeface="Arial"/>
              </a:rPr>
              <a:t> </a:t>
            </a:r>
            <a:r>
              <a:rPr lang="en-US" sz="1100" dirty="0" err="1">
                <a:latin typeface="Arial"/>
                <a:ea typeface="Arial"/>
                <a:cs typeface="Arial"/>
                <a:sym typeface="Arial"/>
              </a:rPr>
              <a:t>familiarizadas</a:t>
            </a:r>
            <a:r>
              <a:rPr lang="en-US" sz="1100" dirty="0">
                <a:latin typeface="Arial"/>
                <a:ea typeface="Arial"/>
                <a:cs typeface="Arial"/>
                <a:sym typeface="Arial"/>
              </a:rPr>
              <a:t> com sua </a:t>
            </a:r>
            <a:r>
              <a:rPr lang="en-US" sz="1100" dirty="0" err="1">
                <a:latin typeface="Arial"/>
                <a:ea typeface="Arial"/>
                <a:cs typeface="Arial"/>
                <a:sym typeface="Arial"/>
              </a:rPr>
              <a:t>execução</a:t>
            </a:r>
            <a:r>
              <a:rPr lang="en-US" sz="1100" dirty="0">
                <a:latin typeface="Arial"/>
                <a:ea typeface="Arial"/>
                <a:cs typeface="Arial"/>
                <a:sym typeface="Arial"/>
              </a:rPr>
              <a:t>. </a:t>
            </a:r>
            <a:r>
              <a:rPr lang="en-US" sz="1100" dirty="0" err="1">
                <a:latin typeface="Arial"/>
                <a:ea typeface="Arial"/>
                <a:cs typeface="Arial"/>
                <a:sym typeface="Arial"/>
              </a:rPr>
              <a:t>Estabeleça</a:t>
            </a:r>
            <a:r>
              <a:rPr lang="en-US" sz="1100" dirty="0">
                <a:latin typeface="Arial"/>
                <a:ea typeface="Arial"/>
                <a:cs typeface="Arial"/>
                <a:sym typeface="Arial"/>
              </a:rPr>
              <a:t> </a:t>
            </a:r>
            <a:r>
              <a:rPr lang="en-US" sz="1100" dirty="0" err="1">
                <a:latin typeface="Arial"/>
                <a:ea typeface="Arial"/>
                <a:cs typeface="Arial"/>
                <a:sym typeface="Arial"/>
              </a:rPr>
              <a:t>dias</a:t>
            </a:r>
            <a:r>
              <a:rPr lang="en-US" sz="1100" dirty="0">
                <a:latin typeface="Arial"/>
                <a:ea typeface="Arial"/>
                <a:cs typeface="Arial"/>
                <a:sym typeface="Arial"/>
              </a:rPr>
              <a:t> de </a:t>
            </a:r>
            <a:r>
              <a:rPr lang="en-US" sz="1100" dirty="0" err="1">
                <a:latin typeface="Arial"/>
                <a:ea typeface="Arial"/>
                <a:cs typeface="Arial"/>
                <a:sym typeface="Arial"/>
              </a:rPr>
              <a:t>jogos</a:t>
            </a:r>
            <a:r>
              <a:rPr lang="en-US" sz="1100" dirty="0">
                <a:latin typeface="Arial"/>
                <a:ea typeface="Arial"/>
                <a:cs typeface="Arial"/>
                <a:sym typeface="Arial"/>
              </a:rPr>
              <a:t> </a:t>
            </a:r>
            <a:r>
              <a:rPr lang="en-US" sz="1100" dirty="0" err="1">
                <a:latin typeface="Arial"/>
                <a:ea typeface="Arial"/>
                <a:cs typeface="Arial"/>
                <a:sym typeface="Arial"/>
              </a:rPr>
              <a:t>regulares</a:t>
            </a:r>
            <a:r>
              <a:rPr lang="en-US" sz="1100" dirty="0">
                <a:latin typeface="Arial"/>
                <a:ea typeface="Arial"/>
                <a:cs typeface="Arial"/>
                <a:sym typeface="Arial"/>
              </a:rPr>
              <a:t> para </a:t>
            </a:r>
            <a:r>
              <a:rPr lang="en-US" sz="1100" dirty="0" err="1">
                <a:latin typeface="Arial"/>
                <a:ea typeface="Arial"/>
                <a:cs typeface="Arial"/>
                <a:sym typeface="Arial"/>
              </a:rPr>
              <a:t>testar</a:t>
            </a:r>
            <a:r>
              <a:rPr lang="en-US" sz="1100" dirty="0">
                <a:latin typeface="Arial"/>
                <a:ea typeface="Arial"/>
                <a:cs typeface="Arial"/>
                <a:sym typeface="Arial"/>
              </a:rPr>
              <a:t> as cargas de </a:t>
            </a:r>
            <a:r>
              <a:rPr lang="en-US" sz="1100" dirty="0" err="1">
                <a:latin typeface="Arial"/>
                <a:ea typeface="Arial"/>
                <a:cs typeface="Arial"/>
                <a:sym typeface="Arial"/>
              </a:rPr>
              <a:t>trabalho</a:t>
            </a:r>
            <a:r>
              <a:rPr lang="en-US" sz="1100" dirty="0">
                <a:latin typeface="Arial"/>
                <a:ea typeface="Arial"/>
                <a:cs typeface="Arial"/>
                <a:sym typeface="Arial"/>
              </a:rPr>
              <a:t> e as </a:t>
            </a:r>
            <a:r>
              <a:rPr lang="en-US" sz="1100" dirty="0" err="1">
                <a:latin typeface="Arial"/>
                <a:ea typeface="Arial"/>
                <a:cs typeface="Arial"/>
                <a:sym typeface="Arial"/>
              </a:rPr>
              <a:t>respostas</a:t>
            </a:r>
            <a:r>
              <a:rPr lang="en-US" sz="1100" dirty="0">
                <a:latin typeface="Arial"/>
                <a:ea typeface="Arial"/>
                <a:cs typeface="Arial"/>
                <a:sym typeface="Arial"/>
              </a:rPr>
              <a:t> da </a:t>
            </a:r>
            <a:r>
              <a:rPr lang="en-US" sz="1100" dirty="0" err="1">
                <a:latin typeface="Arial"/>
                <a:ea typeface="Arial"/>
                <a:cs typeface="Arial"/>
                <a:sym typeface="Arial"/>
              </a:rPr>
              <a:t>equipe</a:t>
            </a:r>
            <a:r>
              <a:rPr lang="en-US" sz="1100" dirty="0">
                <a:latin typeface="Arial"/>
                <a:ea typeface="Arial"/>
                <a:cs typeface="Arial"/>
                <a:sym typeface="Arial"/>
              </a:rPr>
              <a:t> a </a:t>
            </a:r>
            <a:r>
              <a:rPr lang="en-US" sz="1100" dirty="0" err="1">
                <a:latin typeface="Arial"/>
                <a:ea typeface="Arial"/>
                <a:cs typeface="Arial"/>
                <a:sym typeface="Arial"/>
              </a:rPr>
              <a:t>eventos</a:t>
            </a:r>
            <a:r>
              <a:rPr lang="en-US" sz="1100" dirty="0">
                <a:latin typeface="Arial"/>
                <a:ea typeface="Arial"/>
                <a:cs typeface="Arial"/>
                <a:sym typeface="Arial"/>
              </a:rPr>
              <a:t> </a:t>
            </a:r>
            <a:r>
              <a:rPr lang="en-US" sz="1100" dirty="0" err="1">
                <a:latin typeface="Arial"/>
                <a:ea typeface="Arial"/>
                <a:cs typeface="Arial"/>
                <a:sym typeface="Arial"/>
              </a:rPr>
              <a:t>simulados</a:t>
            </a:r>
            <a:r>
              <a:rPr lang="en-US" sz="1100" dirty="0">
                <a:latin typeface="Arial"/>
                <a:ea typeface="Arial"/>
                <a:cs typeface="Arial"/>
                <a:sym typeface="Arial"/>
              </a:rPr>
              <a:t>.</a:t>
            </a:r>
            <a:endParaRPr dirty="0"/>
          </a:p>
          <a:p>
            <a:pPr marL="171450" lvl="0" indent="-171450" algn="l" rtl="0">
              <a:spcBef>
                <a:spcPts val="0"/>
              </a:spcBef>
              <a:spcAft>
                <a:spcPts val="0"/>
              </a:spcAft>
              <a:buClr>
                <a:schemeClr val="dk1"/>
              </a:buClr>
              <a:buSzPts val="1100"/>
              <a:buFont typeface="Arial"/>
              <a:buChar char="•"/>
            </a:pPr>
            <a:r>
              <a:rPr lang="en-US" sz="1100" i="1" dirty="0" err="1">
                <a:latin typeface="Arial"/>
                <a:ea typeface="Arial"/>
                <a:cs typeface="Arial"/>
                <a:sym typeface="Arial"/>
              </a:rPr>
              <a:t>Aprender</a:t>
            </a:r>
            <a:r>
              <a:rPr lang="en-US" sz="1100" i="1" dirty="0">
                <a:latin typeface="Arial"/>
                <a:ea typeface="Arial"/>
                <a:cs typeface="Arial"/>
                <a:sym typeface="Arial"/>
              </a:rPr>
              <a:t> com as </a:t>
            </a:r>
            <a:r>
              <a:rPr lang="en-US" sz="1100" i="1" dirty="0" err="1">
                <a:latin typeface="Arial"/>
                <a:ea typeface="Arial"/>
                <a:cs typeface="Arial"/>
                <a:sym typeface="Arial"/>
              </a:rPr>
              <a:t>falhas</a:t>
            </a:r>
            <a:r>
              <a:rPr lang="en-US" sz="1100" i="1" dirty="0">
                <a:latin typeface="Arial"/>
                <a:ea typeface="Arial"/>
                <a:cs typeface="Arial"/>
                <a:sym typeface="Arial"/>
              </a:rPr>
              <a:t> </a:t>
            </a:r>
            <a:r>
              <a:rPr lang="en-US" sz="1100" i="1" dirty="0" err="1">
                <a:latin typeface="Arial"/>
                <a:ea typeface="Arial"/>
                <a:cs typeface="Arial"/>
                <a:sym typeface="Arial"/>
              </a:rPr>
              <a:t>operacionais</a:t>
            </a:r>
            <a:r>
              <a:rPr lang="en-US" sz="1100" i="0" dirty="0">
                <a:latin typeface="Arial"/>
                <a:ea typeface="Arial"/>
                <a:cs typeface="Arial"/>
                <a:sym typeface="Arial"/>
              </a:rPr>
              <a:t> – </a:t>
            </a:r>
            <a:r>
              <a:rPr lang="en-US" sz="1100" dirty="0" err="1">
                <a:latin typeface="Arial"/>
                <a:ea typeface="Arial"/>
                <a:cs typeface="Arial"/>
                <a:sym typeface="Arial"/>
              </a:rPr>
              <a:t>Promova</a:t>
            </a:r>
            <a:r>
              <a:rPr lang="en-US" sz="1100" dirty="0">
                <a:latin typeface="Arial"/>
                <a:ea typeface="Arial"/>
                <a:cs typeface="Arial"/>
                <a:sym typeface="Arial"/>
              </a:rPr>
              <a:t> </a:t>
            </a:r>
            <a:r>
              <a:rPr lang="en-US" sz="1100" dirty="0" err="1">
                <a:latin typeface="Arial"/>
                <a:ea typeface="Arial"/>
                <a:cs typeface="Arial"/>
                <a:sym typeface="Arial"/>
              </a:rPr>
              <a:t>melhorias</a:t>
            </a:r>
            <a:r>
              <a:rPr lang="en-US" sz="1100" dirty="0">
                <a:latin typeface="Arial"/>
                <a:ea typeface="Arial"/>
                <a:cs typeface="Arial"/>
                <a:sym typeface="Arial"/>
              </a:rPr>
              <a:t> a </a:t>
            </a:r>
            <a:r>
              <a:rPr lang="en-US" sz="1100" dirty="0" err="1">
                <a:latin typeface="Arial"/>
                <a:ea typeface="Arial"/>
                <a:cs typeface="Arial"/>
                <a:sym typeface="Arial"/>
              </a:rPr>
              <a:t>partir</a:t>
            </a:r>
            <a:r>
              <a:rPr lang="en-US" sz="1100" dirty="0">
                <a:latin typeface="Arial"/>
                <a:ea typeface="Arial"/>
                <a:cs typeface="Arial"/>
                <a:sym typeface="Arial"/>
              </a:rPr>
              <a:t> das </a:t>
            </a:r>
            <a:r>
              <a:rPr lang="en-US" sz="1100" dirty="0" err="1">
                <a:latin typeface="Arial"/>
                <a:ea typeface="Arial"/>
                <a:cs typeface="Arial"/>
                <a:sym typeface="Arial"/>
              </a:rPr>
              <a:t>lições</a:t>
            </a:r>
            <a:r>
              <a:rPr lang="en-US" sz="1100" dirty="0">
                <a:latin typeface="Arial"/>
                <a:ea typeface="Arial"/>
                <a:cs typeface="Arial"/>
                <a:sym typeface="Arial"/>
              </a:rPr>
              <a:t> </a:t>
            </a:r>
            <a:r>
              <a:rPr lang="en-US" sz="1100" dirty="0" err="1">
                <a:latin typeface="Arial"/>
                <a:ea typeface="Arial"/>
                <a:cs typeface="Arial"/>
                <a:sym typeface="Arial"/>
              </a:rPr>
              <a:t>aprendidas</a:t>
            </a:r>
            <a:r>
              <a:rPr lang="en-US" sz="1100" dirty="0">
                <a:latin typeface="Arial"/>
                <a:ea typeface="Arial"/>
                <a:cs typeface="Arial"/>
                <a:sym typeface="Arial"/>
              </a:rPr>
              <a:t> com </a:t>
            </a:r>
            <a:r>
              <a:rPr lang="en-US" sz="1100" dirty="0" err="1">
                <a:latin typeface="Arial"/>
                <a:ea typeface="Arial"/>
                <a:cs typeface="Arial"/>
                <a:sym typeface="Arial"/>
              </a:rPr>
              <a:t>todos</a:t>
            </a:r>
            <a:r>
              <a:rPr lang="en-US" sz="1100" dirty="0">
                <a:latin typeface="Arial"/>
                <a:ea typeface="Arial"/>
                <a:cs typeface="Arial"/>
                <a:sym typeface="Arial"/>
              </a:rPr>
              <a:t> os </a:t>
            </a:r>
            <a:r>
              <a:rPr lang="en-US" sz="1100" dirty="0" err="1">
                <a:latin typeface="Arial"/>
                <a:ea typeface="Arial"/>
                <a:cs typeface="Arial"/>
                <a:sym typeface="Arial"/>
              </a:rPr>
              <a:t>eventos</a:t>
            </a:r>
            <a:r>
              <a:rPr lang="en-US" sz="1100" dirty="0">
                <a:latin typeface="Arial"/>
                <a:ea typeface="Arial"/>
                <a:cs typeface="Arial"/>
                <a:sym typeface="Arial"/>
              </a:rPr>
              <a:t> e </a:t>
            </a:r>
            <a:r>
              <a:rPr lang="en-US" sz="1100" dirty="0" err="1">
                <a:latin typeface="Arial"/>
                <a:ea typeface="Arial"/>
                <a:cs typeface="Arial"/>
                <a:sym typeface="Arial"/>
              </a:rPr>
              <a:t>falhas</a:t>
            </a:r>
            <a:r>
              <a:rPr lang="en-US" sz="1100" dirty="0">
                <a:latin typeface="Arial"/>
                <a:ea typeface="Arial"/>
                <a:cs typeface="Arial"/>
                <a:sym typeface="Arial"/>
              </a:rPr>
              <a:t> </a:t>
            </a:r>
            <a:r>
              <a:rPr lang="en-US" sz="1100" dirty="0" err="1">
                <a:latin typeface="Arial"/>
                <a:ea typeface="Arial"/>
                <a:cs typeface="Arial"/>
                <a:sym typeface="Arial"/>
              </a:rPr>
              <a:t>operacionais</a:t>
            </a:r>
            <a:r>
              <a:rPr lang="en-US" sz="1100" dirty="0">
                <a:latin typeface="Arial"/>
                <a:ea typeface="Arial"/>
                <a:cs typeface="Arial"/>
                <a:sym typeface="Arial"/>
              </a:rPr>
              <a:t>. </a:t>
            </a:r>
            <a:r>
              <a:rPr lang="en-US" sz="1100" dirty="0" err="1">
                <a:latin typeface="Arial"/>
                <a:ea typeface="Arial"/>
                <a:cs typeface="Arial"/>
                <a:sym typeface="Arial"/>
              </a:rPr>
              <a:t>Compartilhe</a:t>
            </a:r>
            <a:r>
              <a:rPr lang="en-US" sz="1100" dirty="0">
                <a:latin typeface="Arial"/>
                <a:ea typeface="Arial"/>
                <a:cs typeface="Arial"/>
                <a:sym typeface="Arial"/>
              </a:rPr>
              <a:t> o que </a:t>
            </a:r>
            <a:r>
              <a:rPr lang="en-US" sz="1100" dirty="0" err="1">
                <a:latin typeface="Arial"/>
                <a:ea typeface="Arial"/>
                <a:cs typeface="Arial"/>
                <a:sym typeface="Arial"/>
              </a:rPr>
              <a:t>foi</a:t>
            </a:r>
            <a:r>
              <a:rPr lang="en-US" sz="1100" dirty="0">
                <a:latin typeface="Arial"/>
                <a:ea typeface="Arial"/>
                <a:cs typeface="Arial"/>
                <a:sym typeface="Arial"/>
              </a:rPr>
              <a:t> </a:t>
            </a:r>
            <a:r>
              <a:rPr lang="en-US" sz="1100" dirty="0" err="1">
                <a:latin typeface="Arial"/>
                <a:ea typeface="Arial"/>
                <a:cs typeface="Arial"/>
                <a:sym typeface="Arial"/>
              </a:rPr>
              <a:t>aprendido</a:t>
            </a:r>
            <a:r>
              <a:rPr lang="en-US" sz="1100" dirty="0">
                <a:latin typeface="Arial"/>
                <a:ea typeface="Arial"/>
                <a:cs typeface="Arial"/>
                <a:sym typeface="Arial"/>
              </a:rPr>
              <a:t> com as </a:t>
            </a:r>
            <a:r>
              <a:rPr lang="en-US" sz="1100" dirty="0" err="1">
                <a:latin typeface="Arial"/>
                <a:ea typeface="Arial"/>
                <a:cs typeface="Arial"/>
                <a:sym typeface="Arial"/>
              </a:rPr>
              <a:t>equipes</a:t>
            </a:r>
            <a:r>
              <a:rPr lang="en-US" sz="1100" dirty="0">
                <a:latin typeface="Arial"/>
                <a:ea typeface="Arial"/>
                <a:cs typeface="Arial"/>
                <a:sym typeface="Arial"/>
              </a:rPr>
              <a:t> e </a:t>
            </a:r>
            <a:r>
              <a:rPr lang="en-US" sz="1100" dirty="0" err="1">
                <a:latin typeface="Arial"/>
                <a:ea typeface="Arial"/>
                <a:cs typeface="Arial"/>
                <a:sym typeface="Arial"/>
              </a:rPr>
              <a:t>toda</a:t>
            </a:r>
            <a:r>
              <a:rPr lang="en-US" sz="1100" dirty="0">
                <a:latin typeface="Arial"/>
                <a:ea typeface="Arial"/>
                <a:cs typeface="Arial"/>
                <a:sym typeface="Arial"/>
              </a:rPr>
              <a:t> a </a:t>
            </a:r>
            <a:r>
              <a:rPr lang="en-US" sz="1100" dirty="0" err="1">
                <a:latin typeface="Arial"/>
                <a:ea typeface="Arial"/>
                <a:cs typeface="Arial"/>
                <a:sym typeface="Arial"/>
              </a:rPr>
              <a:t>organização</a:t>
            </a:r>
            <a:r>
              <a:rPr lang="en-US" sz="1100" dirty="0">
                <a:latin typeface="Arial"/>
                <a:ea typeface="Arial"/>
                <a:cs typeface="Arial"/>
                <a:sym typeface="Arial"/>
              </a:rPr>
              <a:t>.</a:t>
            </a: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
        <p:cNvGrpSpPr/>
        <p:nvPr/>
      </p:nvGrpSpPr>
      <p:grpSpPr>
        <a:xfrm>
          <a:off x="0" y="0"/>
          <a:ext cx="0" cy="0"/>
          <a:chOff x="0" y="0"/>
          <a:chExt cx="0" cy="0"/>
        </a:xfrm>
      </p:grpSpPr>
      <p:sp>
        <p:nvSpPr>
          <p:cNvPr id="776" name="Google Shape;776;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77" name="Google Shape;777;p1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solidFill>
                  <a:schemeClr val="dk1"/>
                </a:solidFill>
                <a:latin typeface="Arial"/>
                <a:ea typeface="Arial"/>
                <a:cs typeface="Arial"/>
                <a:sym typeface="Arial"/>
              </a:rPr>
              <a:t>As perguntas fundamentais sobre excelência operacional se enquadram em três áreas de melhores práticas: preparar, operar e evoluir. </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As equipes de operações devem compreender as necessidades dos negócios e dos clientes para que possam ajudar de forma eficaz e eficiente nos resultados empresariais. As equipes de operações criam e usam procedimentos para responder a eventos operacionais e validar a eficácia dos procedimentos para atender às necessidades empresariais. As equipes de operações coletam métricas que são usadas para medir a realização dos resultados de negócios desejados. Como o contexto de negócios, as prioridades de negócios e as necessidades dos clientes mudam ao longo do tempo, é importante projetar operações que evoluam em resposta à mudança e incorporar as lições aprendidas por meio de seu desempenho.</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US" sz="1100">
                <a:solidFill>
                  <a:schemeClr val="dk1"/>
                </a:solidFill>
                <a:latin typeface="Arial"/>
                <a:ea typeface="Arial"/>
                <a:cs typeface="Arial"/>
                <a:sym typeface="Arial"/>
              </a:rPr>
              <a:t>Para obter orientações prescritivas sobre a implementação, consulte o artigo técnico sobre o </a:t>
            </a:r>
            <a:r>
              <a:rPr lang="en-US" sz="1100" u="sng">
                <a:solidFill>
                  <a:schemeClr val="hlink"/>
                </a:solidFill>
                <a:latin typeface="Arial"/>
                <a:ea typeface="Arial"/>
                <a:cs typeface="Arial"/>
                <a:sym typeface="Arial"/>
                <a:hlinkClick r:id="rId3"/>
              </a:rPr>
              <a:t>Pilar Excelência operacional</a:t>
            </a:r>
            <a:r>
              <a:rPr lang="en-US" sz="1100">
                <a:solidFill>
                  <a:schemeClr val="dk1"/>
                </a:solidFill>
                <a:latin typeface="Arial"/>
                <a:ea typeface="Arial"/>
                <a:cs typeface="Arial"/>
                <a:sym typeface="Arial"/>
              </a:rPr>
              <a: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2" name="Google Shape;212;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solidFill>
                  <a:schemeClr val="dk1"/>
                </a:solidFill>
                <a:latin typeface="Arial"/>
                <a:ea typeface="Arial"/>
                <a:cs typeface="Arial"/>
                <a:sym typeface="Arial"/>
              </a:rPr>
              <a:t>Este módulo abordará os seguintes tópicos:</a:t>
            </a:r>
            <a:endParaRPr/>
          </a:p>
          <a:p>
            <a:pPr marL="171450" lvl="0" indent="-171450" algn="l" rtl="0">
              <a:spcBef>
                <a:spcPts val="0"/>
              </a:spcBef>
              <a:spcAft>
                <a:spcPts val="0"/>
              </a:spcAft>
              <a:buClr>
                <a:schemeClr val="dk1"/>
              </a:buClr>
              <a:buSzPts val="1100"/>
              <a:buFont typeface="Arial"/>
              <a:buChar char="•"/>
            </a:pPr>
            <a:r>
              <a:rPr lang="en-US" sz="1100">
                <a:solidFill>
                  <a:schemeClr val="dk1"/>
                </a:solidFill>
                <a:latin typeface="Arial"/>
                <a:ea typeface="Arial"/>
                <a:cs typeface="Arial"/>
                <a:sym typeface="Arial"/>
              </a:rPr>
              <a:t>AWS Well-Architected Framework</a:t>
            </a:r>
            <a:endParaRPr/>
          </a:p>
          <a:p>
            <a:pPr marL="171450" lvl="0" indent="-171450" algn="l" rtl="0">
              <a:spcBef>
                <a:spcPts val="0"/>
              </a:spcBef>
              <a:spcAft>
                <a:spcPts val="0"/>
              </a:spcAft>
              <a:buClr>
                <a:schemeClr val="dk1"/>
              </a:buClr>
              <a:buSzPts val="1100"/>
              <a:buFont typeface="Arial"/>
              <a:buChar char="•"/>
            </a:pPr>
            <a:r>
              <a:rPr lang="en-US" sz="1100">
                <a:solidFill>
                  <a:schemeClr val="dk1"/>
                </a:solidFill>
                <a:latin typeface="Arial"/>
                <a:ea typeface="Arial"/>
                <a:cs typeface="Arial"/>
                <a:sym typeface="Arial"/>
              </a:rPr>
              <a:t>Confiabilidade e alta disponibilidade</a:t>
            </a:r>
            <a:endParaRPr/>
          </a:p>
          <a:p>
            <a:pPr marL="171450" lvl="0" indent="-171450" algn="l" rtl="0">
              <a:spcBef>
                <a:spcPts val="0"/>
              </a:spcBef>
              <a:spcAft>
                <a:spcPts val="0"/>
              </a:spcAft>
              <a:buClr>
                <a:schemeClr val="dk1"/>
              </a:buClr>
              <a:buSzPts val="1100"/>
              <a:buFont typeface="Arial"/>
              <a:buChar char="•"/>
            </a:pPr>
            <a:r>
              <a:rPr lang="en-US" sz="1100">
                <a:solidFill>
                  <a:schemeClr val="dk1"/>
                </a:solidFill>
                <a:latin typeface="Arial"/>
                <a:ea typeface="Arial"/>
                <a:cs typeface="Arial"/>
                <a:sym typeface="Arial"/>
              </a:rPr>
              <a:t>AWS Trusted Advisor</a:t>
            </a:r>
            <a:endParaRPr/>
          </a:p>
          <a:p>
            <a:pPr marL="0" marR="0" lvl="0" indent="0" algn="l" rtl="0">
              <a:lnSpc>
                <a:spcPct val="100000"/>
              </a:lnSpc>
              <a:spcBef>
                <a:spcPts val="0"/>
              </a:spcBef>
              <a:spcAft>
                <a:spcPts val="0"/>
              </a:spcAft>
              <a:buClr>
                <a:schemeClr val="dk1"/>
              </a:buClr>
              <a:buSzPts val="1100"/>
              <a:buFont typeface="Arial"/>
              <a:buNone/>
            </a:pPr>
            <a:endParaRPr sz="110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US" sz="1100">
                <a:solidFill>
                  <a:schemeClr val="dk1"/>
                </a:solidFill>
                <a:latin typeface="Arial"/>
                <a:ea typeface="Arial"/>
                <a:cs typeface="Arial"/>
                <a:sym typeface="Arial"/>
              </a:rPr>
              <a:t>O módulo também inclui duas atividades. Em uma atividade, você terá como desafio analisar uma arquitetura e avaliá-la em relação aos princípios de design do AWS Well-Architected Framework. Na segunda atividade, você ganhará experiência na interpretação das recomendações do AWS Trusted Advisor.</a:t>
            </a:r>
            <a:endParaRPr/>
          </a:p>
          <a:p>
            <a:pPr marL="0" marR="0" lvl="0" indent="0" algn="l" rtl="0">
              <a:lnSpc>
                <a:spcPct val="100000"/>
              </a:lnSpc>
              <a:spcBef>
                <a:spcPts val="0"/>
              </a:spcBef>
              <a:spcAft>
                <a:spcPts val="0"/>
              </a:spcAft>
              <a:buClr>
                <a:schemeClr val="dk1"/>
              </a:buClr>
              <a:buSzPts val="1100"/>
              <a:buFont typeface="Arial"/>
              <a:buNone/>
            </a:pPr>
            <a:endParaRPr sz="110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US" sz="1100">
                <a:solidFill>
                  <a:schemeClr val="dk1"/>
                </a:solidFill>
                <a:latin typeface="Arial"/>
                <a:ea typeface="Arial"/>
                <a:cs typeface="Arial"/>
                <a:sym typeface="Arial"/>
              </a:rPr>
              <a:t>Por fim, você deverá concluir um teste de conhecimento que será usado para avaliar sua compreensão dos principais conceitos abordados neste módulo.</a:t>
            </a:r>
            <a:endParaRPr/>
          </a:p>
          <a:p>
            <a:pPr marL="0" lvl="0" indent="0" algn="l" rtl="0">
              <a:spcBef>
                <a:spcPts val="0"/>
              </a:spcBef>
              <a:spcAft>
                <a:spcPts val="0"/>
              </a:spcAft>
              <a:buClr>
                <a:schemeClr val="dk1"/>
              </a:buClr>
              <a:buSzPts val="1100"/>
              <a:buFont typeface="Arial"/>
              <a:buNone/>
            </a:pPr>
            <a:endParaRPr sz="1100">
              <a:solidFill>
                <a:schemeClr val="dk1"/>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2"/>
        <p:cNvGrpSpPr/>
        <p:nvPr/>
      </p:nvGrpSpPr>
      <p:grpSpPr>
        <a:xfrm>
          <a:off x="0" y="0"/>
          <a:ext cx="0" cy="0"/>
          <a:chOff x="0" y="0"/>
          <a:chExt cx="0" cy="0"/>
        </a:xfrm>
      </p:grpSpPr>
      <p:sp>
        <p:nvSpPr>
          <p:cNvPr id="783" name="Google Shape;783;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84" name="Google Shape;784;p2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1100">
                <a:latin typeface="Arial"/>
                <a:ea typeface="Arial"/>
                <a:cs typeface="Arial"/>
                <a:sym typeface="Arial"/>
              </a:rPr>
              <a:t>Aqui está toda a arquitetura da AnyCompany para você consultar enquanto desenvolve a atividade. Consulte as observações dos slides de arquitetura e histórico da AnyCompany para ajudá-lo neste exercício. Você também pode consultar o Apêndice no </a:t>
            </a:r>
            <a:r>
              <a:rPr lang="en-US" sz="1100" u="sng">
                <a:solidFill>
                  <a:schemeClr val="hlink"/>
                </a:solidFill>
                <a:latin typeface="Arial"/>
                <a:ea typeface="Arial"/>
                <a:cs typeface="Arial"/>
                <a:sym typeface="Arial"/>
                <a:hlinkClick r:id="rId3"/>
              </a:rPr>
              <a:t>AWS Well-Architected Framework</a:t>
            </a:r>
            <a:r>
              <a:rPr lang="en-US" sz="1100">
                <a:latin typeface="Arial"/>
                <a:ea typeface="Arial"/>
                <a:cs typeface="Arial"/>
                <a:sym typeface="Arial"/>
              </a:rPr>
              <a:t>.</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en-US" sz="1100">
                <a:latin typeface="Arial"/>
                <a:ea typeface="Arial"/>
                <a:cs typeface="Arial"/>
                <a:sym typeface="Arial"/>
              </a:rPr>
              <a:t>1. Analise as três perguntas sobre excelência operacional a seguir do AWS Well-Architected Framework:</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OPS 2: Como projetar sua carga de trabalho para que você possa entender seu estado?</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OPS 4: Como reduzir o risco da implantação?</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OPS 5: Como você sabe se está pronto para oferecer suporte a uma carga de trabalho?</a:t>
            </a:r>
            <a:endParaRPr/>
          </a:p>
          <a:p>
            <a:pPr marL="0" lvl="0" indent="0" algn="l" rtl="0">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2. Para cada pergunta do Well-Architected Framework, responda qual é o estado atual da arquitetura da AnyCompany e o estado final.</a:t>
            </a:r>
            <a:endParaRPr/>
          </a:p>
          <a:p>
            <a:pPr marL="0" lvl="0" indent="0" algn="l" rtl="0">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3. Concorde sobre a maior melhoria que a AnyCompany deve realizar.</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p:cNvGrpSpPr/>
        <p:nvPr/>
      </p:nvGrpSpPr>
      <p:grpSpPr>
        <a:xfrm>
          <a:off x="0" y="0"/>
          <a:ext cx="0" cy="0"/>
          <a:chOff x="0" y="0"/>
          <a:chExt cx="0" cy="0"/>
        </a:xfrm>
      </p:grpSpPr>
      <p:sp>
        <p:nvSpPr>
          <p:cNvPr id="906" name="Google Shape;906;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7" name="Google Shape;907;p21:notes"/>
          <p:cNvSpPr txBox="1">
            <a:spLocks noGrp="1"/>
          </p:cNvSpPr>
          <p:nvPr>
            <p:ph type="body" idx="1"/>
          </p:nvPr>
        </p:nvSpPr>
        <p:spPr>
          <a:xfrm>
            <a:off x="685800" y="4452801"/>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Pilar Segurança</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2" name="Google Shape;912;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solidFill>
                  <a:schemeClr val="dk1"/>
                </a:solidFill>
                <a:latin typeface="Arial"/>
                <a:ea typeface="Arial"/>
                <a:cs typeface="Arial"/>
                <a:sym typeface="Arial"/>
              </a:rPr>
              <a:t>O </a:t>
            </a:r>
            <a:r>
              <a:rPr lang="en-US" sz="1100" i="1">
                <a:solidFill>
                  <a:schemeClr val="dk1"/>
                </a:solidFill>
                <a:latin typeface="Arial"/>
                <a:ea typeface="Arial"/>
                <a:cs typeface="Arial"/>
                <a:sym typeface="Arial"/>
              </a:rPr>
              <a:t>pilar Segurança </a:t>
            </a:r>
            <a:r>
              <a:rPr lang="en-US" sz="1100">
                <a:solidFill>
                  <a:schemeClr val="dk1"/>
                </a:solidFill>
                <a:latin typeface="Arial"/>
                <a:ea typeface="Arial"/>
                <a:cs typeface="Arial"/>
                <a:sym typeface="Arial"/>
              </a:rPr>
              <a:t>enfoca a capacidade de proteger informações, sistemas e ativos e, ao mesmo tempo, entregar valor comercial por meio de avaliações de risco e estratégias de mitigação. </a:t>
            </a:r>
            <a:r>
              <a:rPr lang="en-US" sz="1100">
                <a:latin typeface="Arial"/>
                <a:ea typeface="Arial"/>
                <a:cs typeface="Arial"/>
                <a:sym typeface="Arial"/>
              </a:rPr>
              <a:t>Os principais tópicos incluem: proteger a confidencialidade e a integridade de dados, identificar e gerenciar quem pode fazer o quê (ou gerenciamento de privilégios), proteger sistemas e estabelecer controles para detectar eventos de segurança.</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
        <p:cNvGrpSpPr/>
        <p:nvPr/>
      </p:nvGrpSpPr>
      <p:grpSpPr>
        <a:xfrm>
          <a:off x="0" y="0"/>
          <a:ext cx="0" cy="0"/>
          <a:chOff x="0" y="0"/>
          <a:chExt cx="0" cy="0"/>
        </a:xfrm>
      </p:grpSpPr>
      <p:sp>
        <p:nvSpPr>
          <p:cNvPr id="921" name="Google Shape;921;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22" name="Google Shape;922;p23:notes"/>
          <p:cNvSpPr txBox="1">
            <a:spLocks noGrp="1"/>
          </p:cNvSpPr>
          <p:nvPr>
            <p:ph type="body" idx="1"/>
          </p:nvPr>
        </p:nvSpPr>
        <p:spPr>
          <a:xfrm>
            <a:off x="685800" y="4400550"/>
            <a:ext cx="5486400" cy="343958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noProof="0" dirty="0">
                <a:solidFill>
                  <a:schemeClr val="dk1"/>
                </a:solidFill>
                <a:latin typeface="Arial"/>
                <a:ea typeface="Arial"/>
                <a:cs typeface="Arial"/>
                <a:sym typeface="Arial"/>
              </a:rPr>
              <a:t>Existem sete princípios de design que podem melhorar a segurança:</a:t>
            </a:r>
          </a:p>
          <a:p>
            <a:pPr marL="171450" lvl="0" indent="-171450" algn="l" rtl="0">
              <a:spcBef>
                <a:spcPts val="0"/>
              </a:spcBef>
              <a:spcAft>
                <a:spcPts val="0"/>
              </a:spcAft>
              <a:buClr>
                <a:schemeClr val="dk1"/>
              </a:buClr>
              <a:buSzPts val="1100"/>
              <a:buFont typeface="Arial"/>
              <a:buChar char="•"/>
            </a:pPr>
            <a:r>
              <a:rPr lang="pt-BR" sz="1100" b="0" i="1" noProof="0" dirty="0">
                <a:solidFill>
                  <a:schemeClr val="dk1"/>
                </a:solidFill>
                <a:latin typeface="Arial"/>
                <a:ea typeface="Arial"/>
                <a:cs typeface="Arial"/>
                <a:sym typeface="Arial"/>
              </a:rPr>
              <a:t>Implementar uma base de identidade forte</a:t>
            </a:r>
            <a:r>
              <a:rPr lang="pt-BR" sz="1100" i="0" noProof="0" dirty="0">
                <a:latin typeface="Arial"/>
                <a:ea typeface="Arial"/>
                <a:cs typeface="Arial"/>
                <a:sym typeface="Arial"/>
              </a:rPr>
              <a:t> – </a:t>
            </a:r>
            <a:r>
              <a:rPr lang="pt-BR" sz="1100" b="0" noProof="0" dirty="0">
                <a:solidFill>
                  <a:schemeClr val="dk1"/>
                </a:solidFill>
                <a:latin typeface="Arial"/>
                <a:ea typeface="Arial"/>
                <a:cs typeface="Arial"/>
                <a:sym typeface="Arial"/>
              </a:rPr>
              <a:t>implemente o princípio do privilégio mínimo e imponha a separação de responsabilidades com autorização apropriada para cada interação com seus recursos da AWS. Centralizar o gerenciamento de privilégios e reduzir ou até eliminar a dependência de credenciais de longo prazo.</a:t>
            </a:r>
            <a:endParaRPr lang="pt-BR" noProof="0" dirty="0"/>
          </a:p>
          <a:p>
            <a:pPr marL="171450" lvl="0" indent="-171450" algn="l" rtl="0">
              <a:spcBef>
                <a:spcPts val="0"/>
              </a:spcBef>
              <a:spcAft>
                <a:spcPts val="0"/>
              </a:spcAft>
              <a:buClr>
                <a:schemeClr val="dk1"/>
              </a:buClr>
              <a:buSzPts val="1100"/>
              <a:buFont typeface="Arial"/>
              <a:buChar char="•"/>
            </a:pPr>
            <a:r>
              <a:rPr lang="pt-BR" sz="1100" b="0" i="1" noProof="0" dirty="0">
                <a:solidFill>
                  <a:schemeClr val="dk1"/>
                </a:solidFill>
                <a:latin typeface="Arial"/>
                <a:ea typeface="Arial"/>
                <a:cs typeface="Arial"/>
                <a:sym typeface="Arial"/>
              </a:rPr>
              <a:t>Habilitar a rastreabilidade</a:t>
            </a:r>
            <a:r>
              <a:rPr lang="pt-BR" sz="1100" i="0" noProof="0" dirty="0">
                <a:latin typeface="Arial"/>
                <a:ea typeface="Arial"/>
                <a:cs typeface="Arial"/>
                <a:sym typeface="Arial"/>
              </a:rPr>
              <a:t> – </a:t>
            </a:r>
            <a:r>
              <a:rPr lang="pt-BR" sz="1100" b="0" noProof="0" dirty="0">
                <a:solidFill>
                  <a:schemeClr val="dk1"/>
                </a:solidFill>
                <a:latin typeface="Arial"/>
                <a:ea typeface="Arial"/>
                <a:cs typeface="Arial"/>
                <a:sym typeface="Arial"/>
              </a:rPr>
              <a:t>Monitorar, alertar e fazer auditoria de ações e alterações no ambiente em tempo real. Integrar logs e métricas aos sistemas para responder e executar ações automaticamente.</a:t>
            </a:r>
            <a:endParaRPr lang="pt-BR" noProof="0" dirty="0"/>
          </a:p>
          <a:p>
            <a:pPr marL="171450" lvl="0" indent="-171450" algn="l" rtl="0">
              <a:spcBef>
                <a:spcPts val="0"/>
              </a:spcBef>
              <a:spcAft>
                <a:spcPts val="0"/>
              </a:spcAft>
              <a:buClr>
                <a:schemeClr val="dk1"/>
              </a:buClr>
              <a:buSzPts val="1100"/>
              <a:buFont typeface="Arial"/>
              <a:buChar char="•"/>
            </a:pPr>
            <a:r>
              <a:rPr lang="pt-BR" sz="1100" b="0" i="1" noProof="0" dirty="0">
                <a:solidFill>
                  <a:schemeClr val="dk1"/>
                </a:solidFill>
                <a:latin typeface="Arial"/>
                <a:ea typeface="Arial"/>
                <a:cs typeface="Arial"/>
                <a:sym typeface="Arial"/>
              </a:rPr>
              <a:t>Aplicar segurança em todas as camadas</a:t>
            </a:r>
            <a:r>
              <a:rPr lang="pt-BR" sz="1100" i="0" noProof="0" dirty="0">
                <a:latin typeface="Arial"/>
                <a:ea typeface="Arial"/>
                <a:cs typeface="Arial"/>
                <a:sym typeface="Arial"/>
              </a:rPr>
              <a:t> – </a:t>
            </a:r>
            <a:r>
              <a:rPr lang="pt-BR" sz="1100" b="0" noProof="0" dirty="0">
                <a:solidFill>
                  <a:schemeClr val="dk1"/>
                </a:solidFill>
                <a:latin typeface="Arial"/>
                <a:ea typeface="Arial"/>
                <a:cs typeface="Arial"/>
                <a:sym typeface="Arial"/>
              </a:rPr>
              <a:t>Aplique a defesa em detalhes e controles de segurança a todas as camadas da arquitetura (por exemplo, rede de borda, virtual </a:t>
            </a:r>
            <a:r>
              <a:rPr lang="pt-BR" sz="1100" b="0" noProof="0" dirty="0" err="1">
                <a:solidFill>
                  <a:schemeClr val="dk1"/>
                </a:solidFill>
                <a:latin typeface="Arial"/>
                <a:ea typeface="Arial"/>
                <a:cs typeface="Arial"/>
                <a:sym typeface="Arial"/>
              </a:rPr>
              <a:t>private</a:t>
            </a:r>
            <a:r>
              <a:rPr lang="pt-BR" sz="1100" b="0" noProof="0" dirty="0">
                <a:solidFill>
                  <a:schemeClr val="dk1"/>
                </a:solidFill>
                <a:latin typeface="Arial"/>
                <a:ea typeface="Arial"/>
                <a:cs typeface="Arial"/>
                <a:sym typeface="Arial"/>
              </a:rPr>
              <a:t> cloud, </a:t>
            </a:r>
            <a:r>
              <a:rPr lang="pt-BR" sz="1100" b="0" noProof="0" dirty="0" err="1">
                <a:solidFill>
                  <a:schemeClr val="dk1"/>
                </a:solidFill>
                <a:latin typeface="Arial"/>
                <a:ea typeface="Arial"/>
                <a:cs typeface="Arial"/>
                <a:sym typeface="Arial"/>
              </a:rPr>
              <a:t>sub-rede</a:t>
            </a:r>
            <a:r>
              <a:rPr lang="pt-BR" sz="1100" b="0" noProof="0" dirty="0">
                <a:solidFill>
                  <a:schemeClr val="dk1"/>
                </a:solidFill>
                <a:latin typeface="Arial"/>
                <a:ea typeface="Arial"/>
                <a:cs typeface="Arial"/>
                <a:sym typeface="Arial"/>
              </a:rPr>
              <a:t> e </a:t>
            </a:r>
            <a:r>
              <a:rPr lang="pt-BR" sz="1100" b="0" noProof="0" dirty="0" err="1">
                <a:solidFill>
                  <a:schemeClr val="dk1"/>
                </a:solidFill>
                <a:latin typeface="Arial"/>
                <a:ea typeface="Arial"/>
                <a:cs typeface="Arial"/>
                <a:sym typeface="Arial"/>
              </a:rPr>
              <a:t>load</a:t>
            </a:r>
            <a:r>
              <a:rPr lang="pt-BR" sz="1100" b="0" noProof="0" dirty="0">
                <a:solidFill>
                  <a:schemeClr val="dk1"/>
                </a:solidFill>
                <a:latin typeface="Arial"/>
                <a:ea typeface="Arial"/>
                <a:cs typeface="Arial"/>
                <a:sym typeface="Arial"/>
              </a:rPr>
              <a:t> </a:t>
            </a:r>
            <a:r>
              <a:rPr lang="pt-BR" sz="1100" b="0" noProof="0" dirty="0" err="1">
                <a:solidFill>
                  <a:schemeClr val="dk1"/>
                </a:solidFill>
                <a:latin typeface="Arial"/>
                <a:ea typeface="Arial"/>
                <a:cs typeface="Arial"/>
                <a:sym typeface="Arial"/>
              </a:rPr>
              <a:t>balancer</a:t>
            </a:r>
            <a:r>
              <a:rPr lang="pt-BR" sz="1100" b="0" noProof="0" dirty="0">
                <a:solidFill>
                  <a:schemeClr val="dk1"/>
                </a:solidFill>
                <a:latin typeface="Arial"/>
                <a:ea typeface="Arial"/>
                <a:cs typeface="Arial"/>
                <a:sym typeface="Arial"/>
              </a:rPr>
              <a:t>, e a cada instância, sistema operacional e aplicativo).</a:t>
            </a:r>
            <a:endParaRPr lang="pt-BR" noProof="0" dirty="0"/>
          </a:p>
          <a:p>
            <a:pPr marL="171450" lvl="0" indent="-171450" algn="l" rtl="0">
              <a:spcBef>
                <a:spcPts val="0"/>
              </a:spcBef>
              <a:spcAft>
                <a:spcPts val="0"/>
              </a:spcAft>
              <a:buClr>
                <a:schemeClr val="dk1"/>
              </a:buClr>
              <a:buSzPts val="1100"/>
              <a:buFont typeface="Arial"/>
              <a:buChar char="•"/>
            </a:pPr>
            <a:r>
              <a:rPr lang="pt-BR" sz="1100" b="0" i="1" noProof="0" dirty="0">
                <a:solidFill>
                  <a:schemeClr val="dk1"/>
                </a:solidFill>
                <a:latin typeface="Arial"/>
                <a:ea typeface="Arial"/>
                <a:cs typeface="Arial"/>
                <a:sym typeface="Arial"/>
              </a:rPr>
              <a:t>Automatizar as melhores práticas de segurança</a:t>
            </a:r>
            <a:r>
              <a:rPr lang="pt-BR" sz="1100" i="0" noProof="0" dirty="0">
                <a:latin typeface="Arial"/>
                <a:ea typeface="Arial"/>
                <a:cs typeface="Arial"/>
                <a:sym typeface="Arial"/>
              </a:rPr>
              <a:t> – </a:t>
            </a:r>
            <a:r>
              <a:rPr lang="pt-BR" sz="1100" b="0" noProof="0" dirty="0">
                <a:solidFill>
                  <a:schemeClr val="dk1"/>
                </a:solidFill>
                <a:latin typeface="Arial"/>
                <a:ea typeface="Arial"/>
                <a:cs typeface="Arial"/>
                <a:sym typeface="Arial"/>
              </a:rPr>
              <a:t>Automatize mecanismos de segurança para melhorar sua capacidade de escalar com segurança, mais rapidez e economia. Crie arquiteturas seguras e implemente controles definidos e gerenciados como código em modelos controlados por versão.</a:t>
            </a:r>
            <a:endParaRPr lang="pt-BR" noProof="0" dirty="0"/>
          </a:p>
          <a:p>
            <a:pPr marL="171450" lvl="0" indent="-171450" algn="l" rtl="0">
              <a:spcBef>
                <a:spcPts val="0"/>
              </a:spcBef>
              <a:spcAft>
                <a:spcPts val="0"/>
              </a:spcAft>
              <a:buClr>
                <a:schemeClr val="dk1"/>
              </a:buClr>
              <a:buSzPts val="1100"/>
              <a:buFont typeface="Arial"/>
              <a:buChar char="•"/>
            </a:pPr>
            <a:r>
              <a:rPr lang="pt-BR" sz="1100" b="0" i="1" noProof="0" dirty="0">
                <a:solidFill>
                  <a:schemeClr val="dk1"/>
                </a:solidFill>
                <a:latin typeface="Arial"/>
                <a:ea typeface="Arial"/>
                <a:cs typeface="Arial"/>
                <a:sym typeface="Arial"/>
              </a:rPr>
              <a:t>Proteger dados em trânsito e ociosos</a:t>
            </a:r>
            <a:r>
              <a:rPr lang="pt-BR" sz="1100" i="0" noProof="0" dirty="0">
                <a:latin typeface="Arial"/>
                <a:ea typeface="Arial"/>
                <a:cs typeface="Arial"/>
                <a:sym typeface="Arial"/>
              </a:rPr>
              <a:t> – </a:t>
            </a:r>
            <a:r>
              <a:rPr lang="pt-BR" sz="1100" b="0" noProof="0" dirty="0">
                <a:solidFill>
                  <a:schemeClr val="dk1"/>
                </a:solidFill>
                <a:latin typeface="Arial"/>
                <a:ea typeface="Arial"/>
                <a:cs typeface="Arial"/>
                <a:sym typeface="Arial"/>
              </a:rPr>
              <a:t>Classifique seus dados em níveis de confidencialidade e use mecanismos como criptografia, </a:t>
            </a:r>
            <a:r>
              <a:rPr lang="pt-BR" sz="1100" b="0" noProof="0" dirty="0" err="1">
                <a:solidFill>
                  <a:schemeClr val="dk1"/>
                </a:solidFill>
                <a:latin typeface="Arial"/>
                <a:ea typeface="Arial"/>
                <a:cs typeface="Arial"/>
                <a:sym typeface="Arial"/>
              </a:rPr>
              <a:t>tokenização</a:t>
            </a:r>
            <a:r>
              <a:rPr lang="pt-BR" sz="1100" b="0" noProof="0" dirty="0">
                <a:solidFill>
                  <a:schemeClr val="dk1"/>
                </a:solidFill>
                <a:latin typeface="Arial"/>
                <a:ea typeface="Arial"/>
                <a:cs typeface="Arial"/>
                <a:sym typeface="Arial"/>
              </a:rPr>
              <a:t> e controle de acesso, quando apropriado.</a:t>
            </a:r>
            <a:endParaRPr lang="pt-BR" noProof="0" dirty="0"/>
          </a:p>
          <a:p>
            <a:pPr marL="171450" lvl="0" indent="-171450" algn="l" rtl="0">
              <a:spcBef>
                <a:spcPts val="0"/>
              </a:spcBef>
              <a:spcAft>
                <a:spcPts val="0"/>
              </a:spcAft>
              <a:buClr>
                <a:schemeClr val="dk1"/>
              </a:buClr>
              <a:buSzPts val="1100"/>
              <a:buFont typeface="Arial"/>
              <a:buChar char="•"/>
            </a:pPr>
            <a:r>
              <a:rPr lang="pt-BR" sz="1100" b="0" i="1" noProof="0" dirty="0">
                <a:solidFill>
                  <a:schemeClr val="dk1"/>
                </a:solidFill>
                <a:latin typeface="Arial"/>
                <a:ea typeface="Arial"/>
                <a:cs typeface="Arial"/>
                <a:sym typeface="Arial"/>
              </a:rPr>
              <a:t>Manter as pessoas longe dos dados</a:t>
            </a:r>
            <a:r>
              <a:rPr lang="pt-BR" sz="1100" i="0" noProof="0" dirty="0">
                <a:latin typeface="Arial"/>
                <a:ea typeface="Arial"/>
                <a:cs typeface="Arial"/>
                <a:sym typeface="Arial"/>
              </a:rPr>
              <a:t> – </a:t>
            </a:r>
            <a:r>
              <a:rPr lang="pt-BR" sz="1100" b="0" noProof="0" dirty="0">
                <a:solidFill>
                  <a:schemeClr val="dk1"/>
                </a:solidFill>
                <a:latin typeface="Arial"/>
                <a:ea typeface="Arial"/>
                <a:cs typeface="Arial"/>
                <a:sym typeface="Arial"/>
              </a:rPr>
              <a:t>Para reduzir o risco de perda ou modificação de dados confidenciais devido a erros humanos, crie mecanismos e ferramentas para reduzir ou eliminar a necessidade de acesso direto ou processamento manual de dados.</a:t>
            </a:r>
            <a:endParaRPr lang="pt-BR" noProof="0" dirty="0"/>
          </a:p>
          <a:p>
            <a:pPr marL="171450" lvl="0" indent="-171450" algn="l" rtl="0">
              <a:spcBef>
                <a:spcPts val="0"/>
              </a:spcBef>
              <a:spcAft>
                <a:spcPts val="0"/>
              </a:spcAft>
              <a:buClr>
                <a:schemeClr val="dk1"/>
              </a:buClr>
              <a:buSzPts val="1100"/>
              <a:buFont typeface="Arial"/>
              <a:buChar char="•"/>
            </a:pPr>
            <a:r>
              <a:rPr lang="pt-BR" sz="1100" b="0" i="1" noProof="0" dirty="0">
                <a:solidFill>
                  <a:schemeClr val="dk1"/>
                </a:solidFill>
                <a:latin typeface="Arial"/>
                <a:ea typeface="Arial"/>
                <a:cs typeface="Arial"/>
                <a:sym typeface="Arial"/>
              </a:rPr>
              <a:t>Preparar-se para eventos de segurança</a:t>
            </a:r>
            <a:r>
              <a:rPr lang="pt-BR" sz="1100" i="0" noProof="0" dirty="0">
                <a:latin typeface="Arial"/>
                <a:ea typeface="Arial"/>
                <a:cs typeface="Arial"/>
                <a:sym typeface="Arial"/>
              </a:rPr>
              <a:t> – </a:t>
            </a:r>
            <a:r>
              <a:rPr lang="pt-BR" sz="1100" b="0" noProof="0" dirty="0">
                <a:solidFill>
                  <a:schemeClr val="dk1"/>
                </a:solidFill>
                <a:latin typeface="Arial"/>
                <a:ea typeface="Arial"/>
                <a:cs typeface="Arial"/>
                <a:sym typeface="Arial"/>
              </a:rPr>
              <a:t>Tenha um processo de gerenciamento de incidentes alinhado aos requisitos organizacionais. Execute simulações de resposta a incidentes e use ferramentas com automação para aumentar a velocidade de detecção, investigação e recuperação.</a:t>
            </a:r>
            <a:endParaRPr lang="pt-BR" noProof="0"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
        <p:cNvGrpSpPr/>
        <p:nvPr/>
      </p:nvGrpSpPr>
      <p:grpSpPr>
        <a:xfrm>
          <a:off x="0" y="0"/>
          <a:ext cx="0" cy="0"/>
          <a:chOff x="0" y="0"/>
          <a:chExt cx="0" cy="0"/>
        </a:xfrm>
      </p:grpSpPr>
      <p:sp>
        <p:nvSpPr>
          <p:cNvPr id="931" name="Google Shape;931;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32" name="Google Shape;932;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solidFill>
                  <a:schemeClr val="dk1"/>
                </a:solidFill>
                <a:latin typeface="Arial"/>
                <a:ea typeface="Arial"/>
                <a:cs typeface="Arial"/>
                <a:sym typeface="Arial"/>
              </a:rPr>
              <a:t>As perguntas fundamentais de segurança se enquadram em cinco áreas de melhores práticas: gerenciamento de identidade e acesso, controles de detecção, proteção de infraestrutura, proteção de dados e resposta a incidentes.</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latin typeface="Arial"/>
                <a:ea typeface="Arial"/>
                <a:cs typeface="Arial"/>
                <a:sym typeface="Arial"/>
              </a:rPr>
              <a:t>Antes de arquitetar qualquer sistema, você deve implementar práticas de segurança. Você deve ser capaz de controlar quem pode fazer o quê. Além disso, você deve ser capaz de identificar incidentes de segurança, proteger sistemas e serviços e manter a confidencialidade e a integridade dos dados por meio da proteção de dados. Você deve ter um processo bem definido e praticado para responder a incidentes de segurança. Essas ferramentas e técnicas são importantes porque sustentam objetivos como a prevenção de perdas financeiras ou o cumprimento de obrigações normativas.</a:t>
            </a:r>
            <a:endParaRPr/>
          </a:p>
          <a:p>
            <a:pPr marL="0" lvl="0" indent="0" algn="l" rtl="0">
              <a:spcBef>
                <a:spcPts val="0"/>
              </a:spcBef>
              <a:spcAft>
                <a:spcPts val="0"/>
              </a:spcAft>
              <a:buNone/>
            </a:pPr>
            <a:endParaRPr sz="1100">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US" sz="1100">
                <a:solidFill>
                  <a:schemeClr val="dk1"/>
                </a:solidFill>
                <a:latin typeface="Arial"/>
                <a:ea typeface="Arial"/>
                <a:cs typeface="Arial"/>
                <a:sym typeface="Arial"/>
              </a:rPr>
              <a:t>Para obter orientações prescritivas sobre implementação, consulte o artigo técnico sobre o </a:t>
            </a:r>
            <a:r>
              <a:rPr lang="en-US" sz="1100" u="sng">
                <a:solidFill>
                  <a:schemeClr val="hlink"/>
                </a:solidFill>
                <a:latin typeface="Arial"/>
                <a:ea typeface="Arial"/>
                <a:cs typeface="Arial"/>
                <a:sym typeface="Arial"/>
                <a:hlinkClick r:id="rId3"/>
              </a:rPr>
              <a:t>Pilar Segurança</a:t>
            </a:r>
            <a:r>
              <a:rPr lang="en-US" sz="1100">
                <a:solidFill>
                  <a:schemeClr val="dk1"/>
                </a:solidFill>
                <a:latin typeface="Arial"/>
                <a:ea typeface="Arial"/>
                <a:cs typeface="Arial"/>
                <a:sym typeface="Arial"/>
              </a:rPr>
              <a:t>.</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7"/>
        <p:cNvGrpSpPr/>
        <p:nvPr/>
      </p:nvGrpSpPr>
      <p:grpSpPr>
        <a:xfrm>
          <a:off x="0" y="0"/>
          <a:ext cx="0" cy="0"/>
          <a:chOff x="0" y="0"/>
          <a:chExt cx="0" cy="0"/>
        </a:xfrm>
      </p:grpSpPr>
      <p:sp>
        <p:nvSpPr>
          <p:cNvPr id="938" name="Google Shape;938;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39" name="Google Shape;939;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1100">
                <a:latin typeface="Arial"/>
                <a:ea typeface="Arial"/>
                <a:cs typeface="Arial"/>
                <a:sym typeface="Arial"/>
              </a:rPr>
              <a:t>Aqui está toda a arquitetura da AnyCompany para você consultar enquanto desenvolve a atividade. Consulte as observações dos slides de arquitetura e histórico da AnyCompany para ajudá-lo neste exercício. Você também pode consultar o Apêndice no </a:t>
            </a:r>
            <a:r>
              <a:rPr lang="en-US" sz="1100" u="sng">
                <a:solidFill>
                  <a:schemeClr val="hlink"/>
                </a:solidFill>
                <a:latin typeface="Arial"/>
                <a:ea typeface="Arial"/>
                <a:cs typeface="Arial"/>
                <a:sym typeface="Arial"/>
                <a:hlinkClick r:id="rId3"/>
              </a:rPr>
              <a:t>AWS Well-Architected Framework</a:t>
            </a:r>
            <a:r>
              <a:rPr lang="en-US" sz="1100">
                <a:latin typeface="Arial"/>
                <a:ea typeface="Arial"/>
                <a:cs typeface="Arial"/>
                <a:sym typeface="Arial"/>
              </a:rPr>
              <a:t>.</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en-US" sz="1100">
                <a:latin typeface="Arial"/>
                <a:ea typeface="Arial"/>
                <a:cs typeface="Arial"/>
                <a:sym typeface="Arial"/>
              </a:rPr>
              <a:t>1. Analise as três perguntas sobre segurança a seguir do AWS Well-Architected Framework:</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SEG 1: Como gerenciar credenciais e autenticação?</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SEG 4: Como detectar e investigar eventos de segurança?</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SEG 7: Como proteger seus recursos de computação?</a:t>
            </a:r>
            <a:endParaRPr/>
          </a:p>
          <a:p>
            <a:pPr marL="0" lvl="0" indent="0" algn="l" rtl="0">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2. Para cada pergunta do Well-Architected Framework, responda qual é o estado atual da arquitetura da AnyCompany e o estado final.</a:t>
            </a:r>
            <a:endParaRPr/>
          </a:p>
          <a:p>
            <a:pPr marL="0" lvl="0" indent="0" algn="l" rtl="0">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3. Concorde sobre a maior melhoria que a AnyCompany deve realizar.</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
        <p:cNvGrpSpPr/>
        <p:nvPr/>
      </p:nvGrpSpPr>
      <p:grpSpPr>
        <a:xfrm>
          <a:off x="0" y="0"/>
          <a:ext cx="0" cy="0"/>
          <a:chOff x="0" y="0"/>
          <a:chExt cx="0" cy="0"/>
        </a:xfrm>
      </p:grpSpPr>
      <p:sp>
        <p:nvSpPr>
          <p:cNvPr id="1061" name="Google Shape;1061;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62" name="Google Shape;1062;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Pilar Confiabilidade</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
        <p:cNvGrpSpPr/>
        <p:nvPr/>
      </p:nvGrpSpPr>
      <p:grpSpPr>
        <a:xfrm>
          <a:off x="0" y="0"/>
          <a:ext cx="0" cy="0"/>
          <a:chOff x="0" y="0"/>
          <a:chExt cx="0" cy="0"/>
        </a:xfrm>
      </p:grpSpPr>
      <p:sp>
        <p:nvSpPr>
          <p:cNvPr id="1066" name="Google Shape;1066;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67" name="Google Shape;1067;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solidFill>
                  <a:schemeClr val="dk1"/>
                </a:solidFill>
                <a:latin typeface="Arial"/>
                <a:ea typeface="Arial"/>
                <a:cs typeface="Arial"/>
                <a:sym typeface="Arial"/>
              </a:rPr>
              <a:t>O </a:t>
            </a:r>
            <a:r>
              <a:rPr lang="en-US" sz="1100" i="1">
                <a:solidFill>
                  <a:schemeClr val="dk1"/>
                </a:solidFill>
                <a:latin typeface="Arial"/>
                <a:ea typeface="Arial"/>
                <a:cs typeface="Arial"/>
                <a:sym typeface="Arial"/>
              </a:rPr>
              <a:t>pilar Confiabilidade </a:t>
            </a:r>
            <a:r>
              <a:rPr lang="en-US" sz="1100">
                <a:solidFill>
                  <a:schemeClr val="dk1"/>
                </a:solidFill>
                <a:latin typeface="Arial"/>
                <a:ea typeface="Arial"/>
                <a:cs typeface="Arial"/>
                <a:sym typeface="Arial"/>
              </a:rPr>
              <a:t>inclui a capacidade de um sistema se recuperar de interrupções de infraestrutura ou serviço, adquirir dinamicamente recursos computacionais para atender à demanda e mitigar interrupções, como configurações incorretas ou problemas temporários de rede. Os principais tópicos incluem: configuração, requisitos entre projetos, planejamento de recuperação e tratamento de alterações.</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77" name="Google Shape;1077;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noProof="0" dirty="0">
                <a:solidFill>
                  <a:schemeClr val="dk1"/>
                </a:solidFill>
                <a:latin typeface="Arial"/>
                <a:ea typeface="Arial"/>
                <a:cs typeface="Arial"/>
                <a:sym typeface="Arial"/>
              </a:rPr>
              <a:t>Existem cinco princípios de design que podem aumentar a confiabilidade:</a:t>
            </a:r>
            <a:endParaRPr lang="pt-BR" noProof="0" dirty="0"/>
          </a:p>
          <a:p>
            <a:pPr marL="171450" lvl="0" indent="-171450" algn="l" rtl="0">
              <a:spcBef>
                <a:spcPts val="0"/>
              </a:spcBef>
              <a:spcAft>
                <a:spcPts val="0"/>
              </a:spcAft>
              <a:buClr>
                <a:schemeClr val="dk1"/>
              </a:buClr>
              <a:buSzPts val="1100"/>
              <a:buFont typeface="Arial"/>
              <a:buChar char="•"/>
            </a:pPr>
            <a:r>
              <a:rPr lang="pt-BR" sz="1100" b="0" i="1" noProof="0" dirty="0">
                <a:solidFill>
                  <a:schemeClr val="dk1"/>
                </a:solidFill>
                <a:latin typeface="Arial"/>
                <a:ea typeface="Arial"/>
                <a:cs typeface="Arial"/>
                <a:sym typeface="Arial"/>
              </a:rPr>
              <a:t>Testar procedimentos de recuperação</a:t>
            </a:r>
            <a:r>
              <a:rPr lang="pt-BR" sz="1100" i="0" noProof="0" dirty="0">
                <a:latin typeface="Arial"/>
                <a:ea typeface="Arial"/>
                <a:cs typeface="Arial"/>
                <a:sym typeface="Arial"/>
              </a:rPr>
              <a:t> – </a:t>
            </a:r>
            <a:r>
              <a:rPr lang="pt-BR" sz="1100" noProof="0" dirty="0">
                <a:solidFill>
                  <a:schemeClr val="dk1"/>
                </a:solidFill>
                <a:latin typeface="Arial"/>
                <a:ea typeface="Arial"/>
                <a:cs typeface="Arial"/>
                <a:sym typeface="Arial"/>
              </a:rPr>
              <a:t>Teste como seus sistemas falham e valide seus procedimentos de recuperação. Use a automação para simular falhas diferentes ou recriar cenários que antes geraram falhas. Essa prática pode expor caminhos de falha que você pode testar e corrigir antes de um cenário de falha real.</a:t>
            </a:r>
            <a:endParaRPr lang="pt-BR" noProof="0" dirty="0"/>
          </a:p>
          <a:p>
            <a:pPr marL="171450" lvl="0" indent="-171450" algn="l" rtl="0">
              <a:spcBef>
                <a:spcPts val="0"/>
              </a:spcBef>
              <a:spcAft>
                <a:spcPts val="0"/>
              </a:spcAft>
              <a:buClr>
                <a:schemeClr val="dk1"/>
              </a:buClr>
              <a:buSzPts val="1100"/>
              <a:buFont typeface="Arial"/>
              <a:buChar char="•"/>
            </a:pPr>
            <a:r>
              <a:rPr lang="pt-BR" sz="1100" b="0" i="1" noProof="0" dirty="0">
                <a:solidFill>
                  <a:schemeClr val="dk1"/>
                </a:solidFill>
                <a:latin typeface="Arial"/>
                <a:ea typeface="Arial"/>
                <a:cs typeface="Arial"/>
                <a:sym typeface="Arial"/>
              </a:rPr>
              <a:t>Recuperar automaticamente de falhas</a:t>
            </a:r>
            <a:r>
              <a:rPr lang="pt-BR" sz="1100" i="0" noProof="0" dirty="0">
                <a:latin typeface="Arial"/>
                <a:ea typeface="Arial"/>
                <a:cs typeface="Arial"/>
                <a:sym typeface="Arial"/>
              </a:rPr>
              <a:t> - </a:t>
            </a:r>
            <a:r>
              <a:rPr lang="pt-BR" sz="1100" b="0" noProof="0" dirty="0">
                <a:solidFill>
                  <a:schemeClr val="dk1"/>
                </a:solidFill>
                <a:latin typeface="Arial"/>
                <a:ea typeface="Arial"/>
                <a:cs typeface="Arial"/>
                <a:sym typeface="Arial"/>
              </a:rPr>
              <a:t>monitore sistemas para ver os principais indicadores de desempenho e configure seus sistemas para acionar uma recuperação automatizada quando um limite for violado. Isso permite a notificação e o rastreamento automáticos de falhas e processos de recuperação automatizados que solucionam ou reparam a falha.</a:t>
            </a:r>
            <a:endParaRPr lang="pt-BR" noProof="0" dirty="0"/>
          </a:p>
          <a:p>
            <a:pPr marL="171450" lvl="0" indent="-171450" algn="l" rtl="0">
              <a:spcBef>
                <a:spcPts val="0"/>
              </a:spcBef>
              <a:spcAft>
                <a:spcPts val="0"/>
              </a:spcAft>
              <a:buClr>
                <a:schemeClr val="dk1"/>
              </a:buClr>
              <a:buSzPts val="1100"/>
              <a:buFont typeface="Arial"/>
              <a:buChar char="•"/>
            </a:pPr>
            <a:r>
              <a:rPr lang="pt-BR" sz="1100" b="0" i="1" noProof="0" dirty="0">
                <a:solidFill>
                  <a:schemeClr val="dk1"/>
                </a:solidFill>
                <a:latin typeface="Arial"/>
                <a:ea typeface="Arial"/>
                <a:cs typeface="Arial"/>
                <a:sym typeface="Arial"/>
              </a:rPr>
              <a:t>Escale horizontalmente para aumentar a disponibilidade agregada do sistema</a:t>
            </a:r>
            <a:r>
              <a:rPr lang="pt-BR" sz="1100" i="0" noProof="0" dirty="0">
                <a:latin typeface="Arial"/>
                <a:ea typeface="Arial"/>
                <a:cs typeface="Arial"/>
                <a:sym typeface="Arial"/>
              </a:rPr>
              <a:t> – </a:t>
            </a:r>
            <a:r>
              <a:rPr lang="pt-BR" sz="1100" b="0" noProof="0" dirty="0">
                <a:solidFill>
                  <a:schemeClr val="dk1"/>
                </a:solidFill>
                <a:latin typeface="Arial"/>
                <a:ea typeface="Arial"/>
                <a:cs typeface="Arial"/>
                <a:sym typeface="Arial"/>
              </a:rPr>
              <a:t>Substitua um recurso grande por vários recursos menores e distribua solicitações entre esses recursos menores para reduzir o impacto de um único ponto de falha no sistema geral. </a:t>
            </a:r>
            <a:endParaRPr lang="pt-BR" noProof="0" dirty="0"/>
          </a:p>
          <a:p>
            <a:pPr marL="171450" lvl="0" indent="-171450" algn="l" rtl="0">
              <a:spcBef>
                <a:spcPts val="0"/>
              </a:spcBef>
              <a:spcAft>
                <a:spcPts val="0"/>
              </a:spcAft>
              <a:buClr>
                <a:schemeClr val="dk1"/>
              </a:buClr>
              <a:buSzPts val="1100"/>
              <a:buFont typeface="Arial"/>
              <a:buChar char="•"/>
            </a:pPr>
            <a:r>
              <a:rPr lang="pt-BR" sz="1100" b="0" i="1" noProof="0" dirty="0">
                <a:solidFill>
                  <a:schemeClr val="dk1"/>
                </a:solidFill>
                <a:latin typeface="Arial"/>
                <a:ea typeface="Arial"/>
                <a:cs typeface="Arial"/>
                <a:sym typeface="Arial"/>
              </a:rPr>
              <a:t>Pare de adivinhar a capacidade</a:t>
            </a:r>
            <a:r>
              <a:rPr lang="pt-BR" sz="1100" i="0" noProof="0" dirty="0">
                <a:latin typeface="Arial"/>
                <a:ea typeface="Arial"/>
                <a:cs typeface="Arial"/>
                <a:sym typeface="Arial"/>
              </a:rPr>
              <a:t> – </a:t>
            </a:r>
            <a:r>
              <a:rPr lang="pt-BR" sz="1100" b="0" noProof="0" dirty="0">
                <a:solidFill>
                  <a:schemeClr val="dk1"/>
                </a:solidFill>
                <a:latin typeface="Arial"/>
                <a:ea typeface="Arial"/>
                <a:cs typeface="Arial"/>
                <a:sym typeface="Arial"/>
              </a:rPr>
              <a:t>Monitore a demanda e o uso do sistema e automatize a adição ou a remoção de recursos para manter o nível ideal para atender à demanda.</a:t>
            </a:r>
            <a:endParaRPr lang="pt-BR" noProof="0" dirty="0"/>
          </a:p>
          <a:p>
            <a:pPr marL="171450" lvl="0" indent="-171450" algn="l" rtl="0">
              <a:spcBef>
                <a:spcPts val="0"/>
              </a:spcBef>
              <a:spcAft>
                <a:spcPts val="0"/>
              </a:spcAft>
              <a:buClr>
                <a:schemeClr val="dk1"/>
              </a:buClr>
              <a:buSzPts val="1100"/>
              <a:buFont typeface="Arial"/>
              <a:buChar char="•"/>
            </a:pPr>
            <a:r>
              <a:rPr lang="pt-BR" sz="1100" b="0" i="1" noProof="0" dirty="0">
                <a:solidFill>
                  <a:schemeClr val="dk1"/>
                </a:solidFill>
                <a:latin typeface="Arial"/>
                <a:ea typeface="Arial"/>
                <a:cs typeface="Arial"/>
                <a:sym typeface="Arial"/>
              </a:rPr>
              <a:t>Gerencie alterações na automação</a:t>
            </a:r>
            <a:r>
              <a:rPr lang="pt-BR" sz="1100" i="0" noProof="0" dirty="0">
                <a:latin typeface="Arial"/>
                <a:ea typeface="Arial"/>
                <a:cs typeface="Arial"/>
                <a:sym typeface="Arial"/>
              </a:rPr>
              <a:t> – </a:t>
            </a:r>
            <a:r>
              <a:rPr lang="pt-BR" sz="1100" b="0" noProof="0" dirty="0">
                <a:solidFill>
                  <a:schemeClr val="dk1"/>
                </a:solidFill>
                <a:latin typeface="Arial"/>
                <a:ea typeface="Arial"/>
                <a:cs typeface="Arial"/>
                <a:sym typeface="Arial"/>
              </a:rPr>
              <a:t>Use a automação para fazer alterações na infraestrutura e gerenciar alterações na automação.</a:t>
            </a:r>
            <a:endParaRPr lang="pt-BR" sz="1100" noProof="0" dirty="0">
              <a:solidFill>
                <a:schemeClr val="dk1"/>
              </a:solidFill>
              <a:latin typeface="Arial"/>
              <a:ea typeface="Arial"/>
              <a:cs typeface="Arial"/>
              <a:sym typeface="Arial"/>
            </a:endParaRPr>
          </a:p>
          <a:p>
            <a:pPr marL="0" lvl="0" indent="0" algn="l" rtl="0">
              <a:spcBef>
                <a:spcPts val="0"/>
              </a:spcBef>
              <a:spcAft>
                <a:spcPts val="0"/>
              </a:spcAft>
              <a:buNone/>
            </a:pPr>
            <a:endParaRPr sz="1100" dirty="0">
              <a:solidFill>
                <a:schemeClr val="dk1"/>
              </a:solidFill>
              <a:latin typeface="Arial"/>
              <a:ea typeface="Arial"/>
              <a:cs typeface="Arial"/>
              <a:sym typeface="Aria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5"/>
        <p:cNvGrpSpPr/>
        <p:nvPr/>
      </p:nvGrpSpPr>
      <p:grpSpPr>
        <a:xfrm>
          <a:off x="0" y="0"/>
          <a:ext cx="0" cy="0"/>
          <a:chOff x="0" y="0"/>
          <a:chExt cx="0" cy="0"/>
        </a:xfrm>
      </p:grpSpPr>
      <p:sp>
        <p:nvSpPr>
          <p:cNvPr id="1086" name="Google Shape;1086;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87" name="Google Shape;1087;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solidFill>
                  <a:schemeClr val="dk1"/>
                </a:solidFill>
                <a:latin typeface="Arial"/>
                <a:ea typeface="Arial"/>
                <a:cs typeface="Arial"/>
                <a:sym typeface="Arial"/>
              </a:rPr>
              <a:t>As perguntas fundamentais de confiabilidade se enquadram em três áreas de melhores práticas: fundamentos, gerenciamento de alterações e gerenciamento de falhas.</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Para obter confiabilidade, um sistema deve ter uma base bem planejada e monitoramento. Ele deve ter mecanismos para lidar com alterações na demanda ou nos requisitos. O sistema deve ser projetado para detectar falhas e se corrigir automaticamente.</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US" sz="1100">
                <a:solidFill>
                  <a:schemeClr val="dk1"/>
                </a:solidFill>
                <a:latin typeface="Arial"/>
                <a:ea typeface="Arial"/>
                <a:cs typeface="Arial"/>
                <a:sym typeface="Arial"/>
              </a:rPr>
              <a:t>Para obter orientações prescritivas sobre implementação, consulte o artigo técnico sobre o </a:t>
            </a:r>
            <a:r>
              <a:rPr lang="en-US" sz="1100" u="sng">
                <a:solidFill>
                  <a:schemeClr val="hlink"/>
                </a:solidFill>
                <a:latin typeface="Arial"/>
                <a:ea typeface="Arial"/>
                <a:cs typeface="Arial"/>
                <a:sym typeface="Arial"/>
                <a:hlinkClick r:id="rId3"/>
              </a:rPr>
              <a:t>Pilar Confiabilidade</a:t>
            </a:r>
            <a:r>
              <a:rPr lang="en-US" sz="1100">
                <a:latin typeface="Arial"/>
                <a:ea typeface="Arial"/>
                <a:cs typeface="Arial"/>
                <a:sym typeface="Arial"/>
              </a:rPr>
              <a: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Depois de concluir este módulo, você deverá ser capaz de:</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Descrever o AWS Well-Architected Framework, incluindo os cinco pilares</a:t>
            </a:r>
            <a:endParaRPr sz="1100">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Identificar os princípios de design do AWS Well-Architected Framework</a:t>
            </a:r>
            <a:endParaRPr sz="1100">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Explicar a importância da confiabilidade e da alta disponibilidade</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Identificar como o AWS Trusted Advisor ajuda os clientes</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Interpretar as recomendações do AWS Trusted Advisor</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94" name="Google Shape;1094;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1100">
                <a:latin typeface="Arial"/>
                <a:ea typeface="Arial"/>
                <a:cs typeface="Arial"/>
                <a:sym typeface="Arial"/>
              </a:rPr>
              <a:t>Aqui está toda a arquitetura da AnyCompany para você consultar enquanto desenvolve a atividade. Consulte as observações dos slides de arquitetura e histórico da AnyCompany para ajudá-lo neste exercício. Você também pode consultar o Apêndice no </a:t>
            </a:r>
            <a:r>
              <a:rPr lang="en-US" sz="1100" u="sng">
                <a:solidFill>
                  <a:schemeClr val="hlink"/>
                </a:solidFill>
                <a:latin typeface="Arial"/>
                <a:ea typeface="Arial"/>
                <a:cs typeface="Arial"/>
                <a:sym typeface="Arial"/>
                <a:hlinkClick r:id="rId3"/>
              </a:rPr>
              <a:t>AWS Well-Architected Framework</a:t>
            </a:r>
            <a:r>
              <a:rPr lang="en-US" sz="1100">
                <a:latin typeface="Arial"/>
                <a:ea typeface="Arial"/>
                <a:cs typeface="Arial"/>
                <a:sym typeface="Arial"/>
              </a:rPr>
              <a:t>.</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en-US" sz="1100">
                <a:latin typeface="Arial"/>
                <a:ea typeface="Arial"/>
                <a:cs typeface="Arial"/>
                <a:sym typeface="Arial"/>
              </a:rPr>
              <a:t>1. Analise as três perguntas sobre confiabilidade a seguir do AWS Well-Architected Framework:</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REL 2: Como você gerencia a topologia de rede?</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REL 3: Como o sistema se adapta às alterações na demanda?</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REL 6: Como você faz backup dos dados?</a:t>
            </a:r>
            <a:endParaRPr/>
          </a:p>
          <a:p>
            <a:pPr marL="0" lvl="0" indent="0" algn="l" rtl="0">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2. Para cada pergunta do Well-Architected Framework, responda qual é o estado atual da arquitetura da AnyCompany e o estado final.</a:t>
            </a:r>
            <a:endParaRPr/>
          </a:p>
          <a:p>
            <a:pPr marL="0" lvl="0" indent="0" algn="l" rtl="0">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3. Concorde sobre a maior melhoria que a AnyCompany deve realizar.</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5"/>
        <p:cNvGrpSpPr/>
        <p:nvPr/>
      </p:nvGrpSpPr>
      <p:grpSpPr>
        <a:xfrm>
          <a:off x="0" y="0"/>
          <a:ext cx="0" cy="0"/>
          <a:chOff x="0" y="0"/>
          <a:chExt cx="0" cy="0"/>
        </a:xfrm>
      </p:grpSpPr>
      <p:sp>
        <p:nvSpPr>
          <p:cNvPr id="1216" name="Google Shape;1216;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17" name="Google Shape;1217;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Pilar Eficiência de desempenho</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0"/>
        <p:cNvGrpSpPr/>
        <p:nvPr/>
      </p:nvGrpSpPr>
      <p:grpSpPr>
        <a:xfrm>
          <a:off x="0" y="0"/>
          <a:ext cx="0" cy="0"/>
          <a:chOff x="0" y="0"/>
          <a:chExt cx="0" cy="0"/>
        </a:xfrm>
      </p:grpSpPr>
      <p:sp>
        <p:nvSpPr>
          <p:cNvPr id="1221" name="Google Shape;1221;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22" name="Google Shape;1222;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solidFill>
                  <a:schemeClr val="dk1"/>
                </a:solidFill>
                <a:latin typeface="Arial"/>
                <a:ea typeface="Arial"/>
                <a:cs typeface="Arial"/>
                <a:sym typeface="Arial"/>
              </a:rPr>
              <a:t>O </a:t>
            </a:r>
            <a:r>
              <a:rPr lang="en-US" sz="1100" i="1">
                <a:solidFill>
                  <a:schemeClr val="dk1"/>
                </a:solidFill>
                <a:latin typeface="Arial"/>
                <a:ea typeface="Arial"/>
                <a:cs typeface="Arial"/>
                <a:sym typeface="Arial"/>
              </a:rPr>
              <a:t>pilar Eficiência de desempenho </a:t>
            </a:r>
            <a:r>
              <a:rPr lang="en-US" sz="1100">
                <a:solidFill>
                  <a:schemeClr val="dk1"/>
                </a:solidFill>
                <a:latin typeface="Arial"/>
                <a:ea typeface="Arial"/>
                <a:cs typeface="Arial"/>
                <a:sym typeface="Arial"/>
              </a:rPr>
              <a:t>prioriza a capacidade de usar os recursos computacionais e de TI de forma eficiente para atender aos requisitos do sistema e manter a eficiência à medida que a demanda muda ou as tecnologias evoluem. Os principais tópicos incluem: s</a:t>
            </a:r>
            <a:r>
              <a:rPr lang="en-US" sz="1100">
                <a:latin typeface="Arial"/>
                <a:ea typeface="Arial"/>
                <a:cs typeface="Arial"/>
                <a:sym typeface="Arial"/>
              </a:rPr>
              <a:t>eleção dos tipos e dos tamanhos certos dos recursos, tomando como base os requisitos de carga de trabalho, o monitoramento do desempenho e a tomada de decisões fundamentadas para manter a eficiência à medida que as necessidades comerciais evoluem.</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0"/>
        <p:cNvGrpSpPr/>
        <p:nvPr/>
      </p:nvGrpSpPr>
      <p:grpSpPr>
        <a:xfrm>
          <a:off x="0" y="0"/>
          <a:ext cx="0" cy="0"/>
          <a:chOff x="0" y="0"/>
          <a:chExt cx="0" cy="0"/>
        </a:xfrm>
      </p:grpSpPr>
      <p:sp>
        <p:nvSpPr>
          <p:cNvPr id="1231" name="Google Shape;1231;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2" name="Google Shape;1232;p33:notes"/>
          <p:cNvSpPr txBox="1">
            <a:spLocks noGrp="1"/>
          </p:cNvSpPr>
          <p:nvPr>
            <p:ph type="body" idx="1"/>
          </p:nvPr>
        </p:nvSpPr>
        <p:spPr>
          <a:xfrm>
            <a:off x="685800" y="4400549"/>
            <a:ext cx="5486400" cy="379518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BR" sz="1100" noProof="0" dirty="0">
                <a:solidFill>
                  <a:schemeClr val="dk1"/>
                </a:solidFill>
                <a:latin typeface="+mj-lt"/>
                <a:ea typeface="Arial"/>
                <a:cs typeface="Arial"/>
                <a:sym typeface="Arial"/>
              </a:rPr>
              <a:t>Existem cinco princípios de design que podem melhorar a eficiência de desempenho:</a:t>
            </a:r>
            <a:endParaRPr lang="pt-BR" noProof="0" dirty="0">
              <a:latin typeface="+mj-lt"/>
            </a:endParaRPr>
          </a:p>
          <a:p>
            <a:pPr marL="171450" lvl="0" indent="-171450" algn="l" rtl="0">
              <a:spcBef>
                <a:spcPts val="0"/>
              </a:spcBef>
              <a:spcAft>
                <a:spcPts val="0"/>
              </a:spcAft>
              <a:buClr>
                <a:schemeClr val="dk1"/>
              </a:buClr>
              <a:buSzPts val="1100"/>
              <a:buFont typeface="Arial"/>
              <a:buChar char="•"/>
            </a:pPr>
            <a:r>
              <a:rPr lang="pt-BR" sz="1100" i="1" noProof="0" dirty="0">
                <a:latin typeface="+mj-lt"/>
                <a:ea typeface="Arial"/>
                <a:cs typeface="Arial"/>
                <a:sym typeface="Arial"/>
              </a:rPr>
              <a:t>Democratize as tecnologias avançadas</a:t>
            </a:r>
            <a:r>
              <a:rPr lang="pt-BR" sz="1100" i="0" noProof="0" dirty="0">
                <a:latin typeface="+mj-lt"/>
                <a:ea typeface="Arial"/>
                <a:cs typeface="Arial"/>
                <a:sym typeface="Arial"/>
              </a:rPr>
              <a:t> – </a:t>
            </a:r>
            <a:r>
              <a:rPr lang="pt-BR" sz="1100" noProof="0" dirty="0">
                <a:latin typeface="+mj-lt"/>
                <a:ea typeface="Arial"/>
                <a:cs typeface="Arial"/>
                <a:sym typeface="Arial"/>
              </a:rPr>
              <a:t>Consuma tecnologias como serviço. Por exemplo, tecnologias como bancos de dados </a:t>
            </a:r>
            <a:r>
              <a:rPr lang="pt-BR" sz="1100" noProof="0" dirty="0" err="1">
                <a:latin typeface="+mj-lt"/>
                <a:ea typeface="Arial"/>
                <a:cs typeface="Arial"/>
                <a:sym typeface="Arial"/>
              </a:rPr>
              <a:t>NoSQL</a:t>
            </a:r>
            <a:r>
              <a:rPr lang="pt-BR" sz="1100" noProof="0" dirty="0">
                <a:latin typeface="+mj-lt"/>
                <a:ea typeface="Arial"/>
                <a:cs typeface="Arial"/>
                <a:sym typeface="Arial"/>
              </a:rPr>
              <a:t>, transcodificação de mídia e </a:t>
            </a:r>
            <a:r>
              <a:rPr lang="pt-BR" sz="1100" noProof="0" dirty="0" err="1">
                <a:latin typeface="+mj-lt"/>
                <a:ea typeface="Arial"/>
                <a:cs typeface="Arial"/>
                <a:sym typeface="Arial"/>
              </a:rPr>
              <a:t>machine</a:t>
            </a:r>
            <a:r>
              <a:rPr lang="pt-BR" sz="1100" noProof="0" dirty="0">
                <a:latin typeface="+mj-lt"/>
                <a:ea typeface="Arial"/>
                <a:cs typeface="Arial"/>
                <a:sym typeface="Arial"/>
              </a:rPr>
              <a:t> </a:t>
            </a:r>
            <a:r>
              <a:rPr lang="pt-BR" sz="1100" noProof="0" dirty="0" err="1">
                <a:latin typeface="+mj-lt"/>
                <a:ea typeface="Arial"/>
                <a:cs typeface="Arial"/>
                <a:sym typeface="Arial"/>
              </a:rPr>
              <a:t>learning</a:t>
            </a:r>
            <a:r>
              <a:rPr lang="pt-BR" sz="1100" noProof="0" dirty="0">
                <a:latin typeface="+mj-lt"/>
                <a:ea typeface="Arial"/>
                <a:cs typeface="Arial"/>
                <a:sym typeface="Arial"/>
              </a:rPr>
              <a:t> demandam conhecimento específico que nem todos da comunidade técnica têm em nível igual. Na nuvem, essas tecnologias se tornam serviços que as equipes podem consumir. O consumo de tecnologias permite que as equipes se concentrem no desenvolvimento de produtos, e não no provisionamento e no gerenciamento de recursos.</a:t>
            </a:r>
            <a:endParaRPr lang="pt-BR" noProof="0" dirty="0">
              <a:latin typeface="+mj-lt"/>
            </a:endParaRPr>
          </a:p>
          <a:p>
            <a:pPr marL="171450" lvl="0" indent="-171450" algn="l" rtl="0">
              <a:spcBef>
                <a:spcPts val="0"/>
              </a:spcBef>
              <a:spcAft>
                <a:spcPts val="0"/>
              </a:spcAft>
              <a:buClr>
                <a:schemeClr val="dk1"/>
              </a:buClr>
              <a:buSzPts val="1100"/>
              <a:buFont typeface="Arial"/>
              <a:buChar char="•"/>
            </a:pPr>
            <a:r>
              <a:rPr lang="pt-BR" sz="1100" i="1" noProof="0" dirty="0">
                <a:latin typeface="+mj-lt"/>
                <a:ea typeface="Arial"/>
                <a:cs typeface="Arial"/>
                <a:sym typeface="Arial"/>
              </a:rPr>
              <a:t>Ter alcance global em poucos minutos</a:t>
            </a:r>
            <a:r>
              <a:rPr lang="pt-BR" sz="1100" i="0" noProof="0" dirty="0">
                <a:latin typeface="+mj-lt"/>
                <a:ea typeface="Arial"/>
                <a:cs typeface="Arial"/>
                <a:sym typeface="Arial"/>
              </a:rPr>
              <a:t> – </a:t>
            </a:r>
            <a:r>
              <a:rPr lang="pt-BR" sz="1100" noProof="0" dirty="0">
                <a:latin typeface="+mj-lt"/>
                <a:ea typeface="Arial"/>
                <a:cs typeface="Arial"/>
                <a:sym typeface="Arial"/>
              </a:rPr>
              <a:t>Implante sistemas em várias regiões da AWS para oferecer menor latência e melhor experiência ao cliente por um custo mínimo.</a:t>
            </a:r>
            <a:endParaRPr lang="pt-BR" noProof="0" dirty="0">
              <a:latin typeface="+mj-lt"/>
            </a:endParaRPr>
          </a:p>
          <a:p>
            <a:pPr marL="171450" lvl="0" indent="-171450" algn="l" rtl="0">
              <a:spcBef>
                <a:spcPts val="0"/>
              </a:spcBef>
              <a:spcAft>
                <a:spcPts val="0"/>
              </a:spcAft>
              <a:buClr>
                <a:schemeClr val="dk1"/>
              </a:buClr>
              <a:buSzPts val="1100"/>
              <a:buFont typeface="Arial"/>
              <a:buChar char="•"/>
            </a:pPr>
            <a:r>
              <a:rPr lang="pt-BR" sz="1100" i="1" noProof="0" dirty="0">
                <a:latin typeface="+mj-lt"/>
                <a:ea typeface="Arial"/>
                <a:cs typeface="Arial"/>
                <a:sym typeface="Arial"/>
              </a:rPr>
              <a:t>Usar arquiteturas sem servidor</a:t>
            </a:r>
            <a:r>
              <a:rPr lang="pt-BR" sz="1100" i="0" noProof="0" dirty="0">
                <a:latin typeface="+mj-lt"/>
                <a:ea typeface="Arial"/>
                <a:cs typeface="Arial"/>
                <a:sym typeface="Arial"/>
              </a:rPr>
              <a:t> – </a:t>
            </a:r>
            <a:r>
              <a:rPr lang="pt-BR" sz="1100" noProof="0" dirty="0">
                <a:latin typeface="+mj-lt"/>
                <a:ea typeface="Arial"/>
                <a:cs typeface="Arial"/>
                <a:sym typeface="Arial"/>
              </a:rPr>
              <a:t>As arquiteturas sem servidor removem a carga operacional da necessidade de executar e manter servidores para realizar atividades de computação tradicionais. As arquiteturas sem servidor também podem reduzir os custos transacionais porque os serviços gerenciados operam na escala da nuvem.</a:t>
            </a:r>
            <a:endParaRPr lang="pt-BR" noProof="0" dirty="0">
              <a:latin typeface="+mj-lt"/>
            </a:endParaRPr>
          </a:p>
          <a:p>
            <a:pPr marL="171450" lvl="0" indent="-171450" algn="l" rtl="0">
              <a:spcBef>
                <a:spcPts val="0"/>
              </a:spcBef>
              <a:spcAft>
                <a:spcPts val="0"/>
              </a:spcAft>
              <a:buClr>
                <a:schemeClr val="dk1"/>
              </a:buClr>
              <a:buSzPts val="1100"/>
              <a:buFont typeface="Arial"/>
              <a:buChar char="•"/>
            </a:pPr>
            <a:r>
              <a:rPr lang="pt-BR" sz="1100" i="1" noProof="0" dirty="0">
                <a:latin typeface="+mj-lt"/>
                <a:ea typeface="Arial"/>
                <a:cs typeface="Arial"/>
                <a:sym typeface="Arial"/>
              </a:rPr>
              <a:t>Experimentar com mais frequência</a:t>
            </a:r>
            <a:r>
              <a:rPr lang="pt-BR" sz="1100" i="0" noProof="0" dirty="0">
                <a:latin typeface="+mj-lt"/>
                <a:ea typeface="Arial"/>
                <a:cs typeface="Arial"/>
                <a:sym typeface="Arial"/>
              </a:rPr>
              <a:t> – </a:t>
            </a:r>
            <a:r>
              <a:rPr lang="pt-BR" sz="1100" noProof="0" dirty="0">
                <a:latin typeface="+mj-lt"/>
                <a:ea typeface="Arial"/>
                <a:cs typeface="Arial"/>
                <a:sym typeface="Arial"/>
              </a:rPr>
              <a:t>Realize testes comparativos de diferentes tipos de instâncias, armazenamento ou configurações.</a:t>
            </a:r>
            <a:endParaRPr lang="pt-BR" noProof="0" dirty="0">
              <a:latin typeface="+mj-lt"/>
            </a:endParaRPr>
          </a:p>
          <a:p>
            <a:pPr marL="171450" lvl="0" indent="-171450" algn="l" rtl="0">
              <a:spcBef>
                <a:spcPts val="0"/>
              </a:spcBef>
              <a:spcAft>
                <a:spcPts val="0"/>
              </a:spcAft>
              <a:buClr>
                <a:schemeClr val="dk1"/>
              </a:buClr>
              <a:buSzPts val="1100"/>
              <a:buFont typeface="Arial"/>
              <a:buChar char="•"/>
            </a:pPr>
            <a:r>
              <a:rPr lang="pt-BR" sz="1100" i="1" noProof="0" dirty="0">
                <a:latin typeface="+mj-lt"/>
                <a:ea typeface="Arial"/>
                <a:cs typeface="Arial"/>
                <a:sym typeface="Arial"/>
              </a:rPr>
              <a:t>Ter empatia mecânica</a:t>
            </a:r>
            <a:r>
              <a:rPr lang="pt-BR" sz="1100" i="0" noProof="0" dirty="0">
                <a:latin typeface="+mj-lt"/>
                <a:ea typeface="Arial"/>
                <a:cs typeface="Arial"/>
                <a:sym typeface="Arial"/>
              </a:rPr>
              <a:t> – </a:t>
            </a:r>
            <a:r>
              <a:rPr lang="pt-BR" sz="1100" noProof="0" dirty="0">
                <a:latin typeface="+mj-lt"/>
                <a:ea typeface="Arial"/>
                <a:cs typeface="Arial"/>
                <a:sym typeface="Arial"/>
              </a:rPr>
              <a:t>Use a abordagem tecnológica que melhor se alinha ao que você está tentando alcançar. Por exemplo, considere seus padrões de acesso a dados ao selecionar abordagens para bancos de dados ou armazenamento.</a:t>
            </a:r>
            <a:endParaRPr lang="pt-BR" noProof="0" dirty="0">
              <a:latin typeface="+mj-lt"/>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0"/>
        <p:cNvGrpSpPr/>
        <p:nvPr/>
      </p:nvGrpSpPr>
      <p:grpSpPr>
        <a:xfrm>
          <a:off x="0" y="0"/>
          <a:ext cx="0" cy="0"/>
          <a:chOff x="0" y="0"/>
          <a:chExt cx="0" cy="0"/>
        </a:xfrm>
      </p:grpSpPr>
      <p:sp>
        <p:nvSpPr>
          <p:cNvPr id="1241" name="Google Shape;1241;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42" name="Google Shape;1242;p3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1100">
                <a:solidFill>
                  <a:schemeClr val="dk1"/>
                </a:solidFill>
                <a:latin typeface="Arial"/>
                <a:ea typeface="Arial"/>
                <a:cs typeface="Arial"/>
                <a:sym typeface="Arial"/>
              </a:rPr>
              <a:t>As perguntas fundamentais sobre a eficiência de desempenho se enquadram em quatro áreas de melhores práticas: seleção, análise, monitoramento e compensações.</a:t>
            </a:r>
            <a:endParaRPr sz="1100">
              <a:latin typeface="Arial"/>
              <a:ea typeface="Arial"/>
              <a:cs typeface="Arial"/>
              <a:sym typeface="Arial"/>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en-US" sz="1100">
                <a:latin typeface="Arial"/>
                <a:ea typeface="Arial"/>
                <a:cs typeface="Arial"/>
                <a:sym typeface="Arial"/>
              </a:rPr>
              <a:t>Use dados para projetar e criar uma arquitetura de alto desempenho. Colete dados sobre todos os aspectos da arquitetura, desde o design de alto nível até a seleção e a configuração de tipos de recursos. Analise suas escolhas periodicamente para garantir que você esteja aproveitando os novos serviços da AWS. Execute o monitoramento para que você esteja ciente de qualquer desvio em relação ao desempenho esperado e possa tomar medidas imediatas para corrigi-los. Por fim, use compensações em sua arquitetura para melhorar o desempenho (por exemplo, como usar compactação, armazenamento em cache ou reduzir os requisitos de consistência).</a:t>
            </a:r>
            <a:endParaRPr/>
          </a:p>
          <a:p>
            <a:pPr marL="0" lvl="0" indent="0" algn="l" rtl="0">
              <a:spcBef>
                <a:spcPts val="0"/>
              </a:spcBef>
              <a:spcAft>
                <a:spcPts val="0"/>
              </a:spcAft>
              <a:buNone/>
            </a:pPr>
            <a:endParaRPr sz="1100">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US" sz="1100">
                <a:solidFill>
                  <a:schemeClr val="dk1"/>
                </a:solidFill>
                <a:latin typeface="Arial"/>
                <a:ea typeface="Arial"/>
                <a:cs typeface="Arial"/>
                <a:sym typeface="Arial"/>
              </a:rPr>
              <a:t>Para obter orientações prescritivas sobre implementação</a:t>
            </a:r>
            <a:r>
              <a:rPr lang="en-US" sz="1100">
                <a:latin typeface="Arial"/>
                <a:ea typeface="Arial"/>
                <a:cs typeface="Arial"/>
                <a:sym typeface="Arial"/>
              </a:rPr>
              <a:t>, consulte o artigo técnico sobre o </a:t>
            </a:r>
            <a:r>
              <a:rPr lang="en-US" sz="1100" u="sng">
                <a:solidFill>
                  <a:schemeClr val="hlink"/>
                </a:solidFill>
                <a:latin typeface="Arial"/>
                <a:ea typeface="Arial"/>
                <a:cs typeface="Arial"/>
                <a:sym typeface="Arial"/>
                <a:hlinkClick r:id="rId3"/>
              </a:rPr>
              <a:t>Pilar Eficiência de desempenho</a:t>
            </a:r>
            <a:r>
              <a:rPr lang="en-US" sz="1100">
                <a:latin typeface="Arial"/>
                <a:ea typeface="Arial"/>
                <a:cs typeface="Arial"/>
                <a:sym typeface="Arial"/>
              </a:rPr>
              <a:t>.</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49" name="Google Shape;1249;p3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1100">
                <a:latin typeface="Arial"/>
                <a:ea typeface="Arial"/>
                <a:cs typeface="Arial"/>
                <a:sym typeface="Arial"/>
              </a:rPr>
              <a:t>Aqui está toda a arquitetura da AnyCompany para você consultar enquanto desenvolve a atividade. Consulte as observações dos slides de arquitetura e histórico da AnyCompany para ajudá-lo neste exercício. Você também pode consultar o Apêndice no </a:t>
            </a:r>
            <a:r>
              <a:rPr lang="en-US" sz="1100" u="sng">
                <a:solidFill>
                  <a:schemeClr val="hlink"/>
                </a:solidFill>
                <a:latin typeface="Arial"/>
                <a:ea typeface="Arial"/>
                <a:cs typeface="Arial"/>
                <a:sym typeface="Arial"/>
                <a:hlinkClick r:id="rId3"/>
              </a:rPr>
              <a:t>AWS Well-Architected Framework</a:t>
            </a:r>
            <a:r>
              <a:rPr lang="en-US" sz="1100">
                <a:latin typeface="Arial"/>
                <a:ea typeface="Arial"/>
                <a:cs typeface="Arial"/>
                <a:sym typeface="Arial"/>
              </a:rPr>
              <a:t>.</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en-US" sz="1100">
                <a:latin typeface="Arial"/>
                <a:ea typeface="Arial"/>
                <a:cs typeface="Arial"/>
                <a:sym typeface="Arial"/>
              </a:rPr>
              <a:t>1. Analise as três perguntas sobre eficiência de desempenho a seguir do AWS Well-Architected Framework:</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PERF 1: Como você seleciona a arquitetura que tem melhor desempenho?</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PERF 2: Como você seleciona sua solução de computação?</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PERF 4: Como você seleciona sua solução de banco de dados?</a:t>
            </a:r>
            <a:endParaRPr/>
          </a:p>
          <a:p>
            <a:pPr marL="0" lvl="0" indent="0" algn="l" rtl="0">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2. Para cada pergunta do Well-Architected Framework, responda qual é o estado atual da arquitetura da AnyCompany e o estado final.</a:t>
            </a:r>
            <a:endParaRPr/>
          </a:p>
          <a:p>
            <a:pPr marL="0" lvl="0" indent="0" algn="l" rtl="0">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3. Concorde sobre a maior melhoria que a AnyCompany deve realizar.</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0"/>
        <p:cNvGrpSpPr/>
        <p:nvPr/>
      </p:nvGrpSpPr>
      <p:grpSpPr>
        <a:xfrm>
          <a:off x="0" y="0"/>
          <a:ext cx="0" cy="0"/>
          <a:chOff x="0" y="0"/>
          <a:chExt cx="0" cy="0"/>
        </a:xfrm>
      </p:grpSpPr>
      <p:sp>
        <p:nvSpPr>
          <p:cNvPr id="1371" name="Google Shape;1371;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72" name="Google Shape;1372;p3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Pilar Otimização de custos</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5"/>
        <p:cNvGrpSpPr/>
        <p:nvPr/>
      </p:nvGrpSpPr>
      <p:grpSpPr>
        <a:xfrm>
          <a:off x="0" y="0"/>
          <a:ext cx="0" cy="0"/>
          <a:chOff x="0" y="0"/>
          <a:chExt cx="0" cy="0"/>
        </a:xfrm>
      </p:grpSpPr>
      <p:sp>
        <p:nvSpPr>
          <p:cNvPr id="1376" name="Google Shape;1376;p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77" name="Google Shape;1377;p3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O </a:t>
            </a:r>
            <a:r>
              <a:rPr lang="en-US" sz="1100" i="1">
                <a:latin typeface="Arial"/>
                <a:ea typeface="Arial"/>
                <a:cs typeface="Arial"/>
                <a:sym typeface="Arial"/>
              </a:rPr>
              <a:t>pilar Otimização de custos </a:t>
            </a:r>
            <a:r>
              <a:rPr lang="en-US" sz="1100">
                <a:latin typeface="Arial"/>
                <a:ea typeface="Arial"/>
                <a:cs typeface="Arial"/>
                <a:sym typeface="Arial"/>
              </a:rPr>
              <a:t>se concentra na capacidade de executar sistemas para entregar valor comercial com o menor preço. Os principais tópicos incluem: compreensão e controle de onde o dinheiro está sendo gasto, seleção do número certo e mais adequado dos tipos de recursos, análise dos gastos ao longo do tempo e escalabilidade para atender às necessidades de negócios sem gastos excessivos.</a:t>
            </a:r>
            <a:endParaRPr/>
          </a:p>
          <a:p>
            <a:pPr marL="0" lvl="0" indent="0" algn="l" rtl="0">
              <a:spcBef>
                <a:spcPts val="0"/>
              </a:spcBef>
              <a:spcAft>
                <a:spcPts val="0"/>
              </a:spcAft>
              <a:buNone/>
            </a:pPr>
            <a:endParaRPr sz="1100">
              <a:latin typeface="Arial"/>
              <a:ea typeface="Arial"/>
              <a:cs typeface="Arial"/>
              <a:sym typeface="Aria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5"/>
        <p:cNvGrpSpPr/>
        <p:nvPr/>
      </p:nvGrpSpPr>
      <p:grpSpPr>
        <a:xfrm>
          <a:off x="0" y="0"/>
          <a:ext cx="0" cy="0"/>
          <a:chOff x="0" y="0"/>
          <a:chExt cx="0" cy="0"/>
        </a:xfrm>
      </p:grpSpPr>
      <p:sp>
        <p:nvSpPr>
          <p:cNvPr id="1386" name="Google Shape;1386;p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7" name="Google Shape;1387;p38:notes"/>
          <p:cNvSpPr txBox="1">
            <a:spLocks noGrp="1"/>
          </p:cNvSpPr>
          <p:nvPr>
            <p:ph type="body" idx="1"/>
          </p:nvPr>
        </p:nvSpPr>
        <p:spPr>
          <a:xfrm>
            <a:off x="685800" y="4400549"/>
            <a:ext cx="5486400" cy="3862917"/>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solidFill>
                  <a:schemeClr val="dk1"/>
                </a:solidFill>
                <a:latin typeface="Arial"/>
                <a:ea typeface="Arial"/>
                <a:cs typeface="Arial"/>
                <a:sym typeface="Arial"/>
              </a:rPr>
              <a:t>Existem cinco princípios de design que podem otimizar custos:</a:t>
            </a:r>
            <a:endParaRPr/>
          </a:p>
          <a:p>
            <a:pPr marL="171450" lvl="0" indent="-171450" algn="l" rtl="0">
              <a:spcBef>
                <a:spcPts val="0"/>
              </a:spcBef>
              <a:spcAft>
                <a:spcPts val="0"/>
              </a:spcAft>
              <a:buClr>
                <a:schemeClr val="dk1"/>
              </a:buClr>
              <a:buSzPts val="1100"/>
              <a:buFont typeface="Arial"/>
              <a:buChar char="•"/>
            </a:pPr>
            <a:r>
              <a:rPr lang="en-US" sz="1100" b="0" i="1">
                <a:solidFill>
                  <a:schemeClr val="dk1"/>
                </a:solidFill>
                <a:latin typeface="Arial"/>
                <a:ea typeface="Arial"/>
                <a:cs typeface="Arial"/>
                <a:sym typeface="Arial"/>
              </a:rPr>
              <a:t>Adote um modelo de consumo</a:t>
            </a:r>
            <a:r>
              <a:rPr lang="en-US" sz="1100" i="0">
                <a:latin typeface="Arial"/>
                <a:ea typeface="Arial"/>
                <a:cs typeface="Arial"/>
                <a:sym typeface="Arial"/>
              </a:rPr>
              <a:t> – </a:t>
            </a:r>
            <a:r>
              <a:rPr lang="en-US" sz="1100" b="0">
                <a:latin typeface="Arial"/>
                <a:ea typeface="Arial"/>
                <a:cs typeface="Arial"/>
                <a:sym typeface="Arial"/>
              </a:rPr>
              <a:t>Pague apenas pelos recursos de computação necessários. Aumente ou diminua o uso dependendo dos requisitos dos negócios, e não em função de previsões elaboradas.</a:t>
            </a:r>
            <a:r>
              <a:rPr lang="en-US" sz="1100">
                <a:solidFill>
                  <a:schemeClr val="dk1"/>
                </a:solidFill>
                <a:latin typeface="Arial"/>
                <a:ea typeface="Arial"/>
                <a:cs typeface="Arial"/>
                <a:sym typeface="Arial"/>
              </a:rPr>
              <a:t> </a:t>
            </a:r>
            <a:endParaRPr/>
          </a:p>
          <a:p>
            <a:pPr marL="171450" lvl="0" indent="-171450" algn="l" rtl="0">
              <a:spcBef>
                <a:spcPts val="0"/>
              </a:spcBef>
              <a:spcAft>
                <a:spcPts val="0"/>
              </a:spcAft>
              <a:buClr>
                <a:schemeClr val="dk1"/>
              </a:buClr>
              <a:buSzPts val="1100"/>
              <a:buFont typeface="Arial"/>
              <a:buChar char="•"/>
            </a:pPr>
            <a:r>
              <a:rPr lang="en-US" sz="1100" b="0" i="1">
                <a:solidFill>
                  <a:schemeClr val="dk1"/>
                </a:solidFill>
                <a:latin typeface="Arial"/>
                <a:ea typeface="Arial"/>
                <a:cs typeface="Arial"/>
                <a:sym typeface="Arial"/>
              </a:rPr>
              <a:t>Meça a eficiência global</a:t>
            </a:r>
            <a:r>
              <a:rPr lang="en-US" sz="1100" i="0">
                <a:latin typeface="Arial"/>
                <a:ea typeface="Arial"/>
                <a:cs typeface="Arial"/>
                <a:sym typeface="Arial"/>
              </a:rPr>
              <a:t> – </a:t>
            </a:r>
            <a:r>
              <a:rPr lang="en-US" sz="1100">
                <a:solidFill>
                  <a:schemeClr val="dk1"/>
                </a:solidFill>
                <a:latin typeface="Arial"/>
                <a:ea typeface="Arial"/>
                <a:cs typeface="Arial"/>
                <a:sym typeface="Arial"/>
              </a:rPr>
              <a:t>Meça os resultados comerciais da carga de trabalho e os custos associados à entrega. Use essa medida para compreender os ganhos obtidos com o aumento dos resultados e a redução dos custos.</a:t>
            </a:r>
            <a:endParaRPr sz="1100" b="0">
              <a:solidFill>
                <a:schemeClr val="dk1"/>
              </a:solidFill>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en-US" sz="1100" b="0" i="1">
                <a:solidFill>
                  <a:schemeClr val="dk1"/>
                </a:solidFill>
                <a:latin typeface="Arial"/>
                <a:ea typeface="Arial"/>
                <a:cs typeface="Arial"/>
                <a:sym typeface="Arial"/>
              </a:rPr>
              <a:t>Pare de gastar com operações do datacenter</a:t>
            </a:r>
            <a:r>
              <a:rPr lang="en-US" sz="1100" i="0">
                <a:latin typeface="Arial"/>
                <a:ea typeface="Arial"/>
                <a:cs typeface="Arial"/>
                <a:sym typeface="Arial"/>
              </a:rPr>
              <a:t> – </a:t>
            </a:r>
            <a:r>
              <a:rPr lang="en-US" sz="1100">
                <a:solidFill>
                  <a:schemeClr val="dk1"/>
                </a:solidFill>
                <a:latin typeface="Arial"/>
                <a:ea typeface="Arial"/>
                <a:cs typeface="Arial"/>
                <a:sym typeface="Arial"/>
              </a:rPr>
              <a:t>A AWS faz o trabalho pesado de instalar em racks, empilhar e alimentar servidores para que você possa se concentrar nos clientes e nos projetos empresariais, e não na infraestrutura de TI.</a:t>
            </a:r>
            <a:endParaRPr/>
          </a:p>
          <a:p>
            <a:pPr marL="171450" lvl="0" indent="-171450" algn="l" rtl="0">
              <a:spcBef>
                <a:spcPts val="0"/>
              </a:spcBef>
              <a:spcAft>
                <a:spcPts val="0"/>
              </a:spcAft>
              <a:buClr>
                <a:schemeClr val="dk1"/>
              </a:buClr>
              <a:buSzPts val="1100"/>
              <a:buFont typeface="Arial"/>
              <a:buChar char="•"/>
            </a:pPr>
            <a:r>
              <a:rPr lang="en-US" sz="1100" b="0" i="1">
                <a:solidFill>
                  <a:schemeClr val="dk1"/>
                </a:solidFill>
                <a:latin typeface="Arial"/>
                <a:ea typeface="Arial"/>
                <a:cs typeface="Arial"/>
                <a:sym typeface="Arial"/>
              </a:rPr>
              <a:t>Analise e atribua despesas</a:t>
            </a:r>
            <a:r>
              <a:rPr lang="en-US" sz="1100" i="0">
                <a:latin typeface="Arial"/>
                <a:ea typeface="Arial"/>
                <a:cs typeface="Arial"/>
                <a:sym typeface="Arial"/>
              </a:rPr>
              <a:t> – </a:t>
            </a:r>
            <a:r>
              <a:rPr lang="en-US" sz="1100">
                <a:solidFill>
                  <a:schemeClr val="dk1"/>
                </a:solidFill>
                <a:latin typeface="Arial"/>
                <a:ea typeface="Arial"/>
                <a:cs typeface="Arial"/>
                <a:sym typeface="Arial"/>
              </a:rPr>
              <a:t>A nuvem facilita a identificação precisa do uso e dos custos do sistema, além de atribuir custos de TI a proprietários de cargas de trabalho individuais. Ter esse recurso ajuda você a medir o retorno sobre o investimento (ROI) e oferece aos proprietários de cargas de trabalho a oportunidade de otimizar seus recursos e reduzir custos.</a:t>
            </a:r>
            <a:endParaRPr/>
          </a:p>
          <a:p>
            <a:pPr marL="171450" lvl="0" indent="-171450" algn="l" rtl="0">
              <a:spcBef>
                <a:spcPts val="0"/>
              </a:spcBef>
              <a:spcAft>
                <a:spcPts val="0"/>
              </a:spcAft>
              <a:buClr>
                <a:schemeClr val="dk1"/>
              </a:buClr>
              <a:buSzPts val="1100"/>
              <a:buFont typeface="Arial"/>
              <a:buChar char="•"/>
            </a:pPr>
            <a:r>
              <a:rPr lang="en-US" sz="1100" b="0" i="1">
                <a:solidFill>
                  <a:schemeClr val="dk1"/>
                </a:solidFill>
                <a:latin typeface="Arial"/>
                <a:ea typeface="Arial"/>
                <a:cs typeface="Arial"/>
                <a:sym typeface="Arial"/>
              </a:rPr>
              <a:t>Use serviços gerenciados e em nível de aplicativo para reduzir o custo de propriedade</a:t>
            </a:r>
            <a:r>
              <a:rPr lang="en-US" sz="1100" i="0">
                <a:latin typeface="Arial"/>
                <a:ea typeface="Arial"/>
                <a:cs typeface="Arial"/>
                <a:sym typeface="Arial"/>
              </a:rPr>
              <a:t> – </a:t>
            </a:r>
            <a:r>
              <a:rPr lang="en-US" sz="1100" b="0">
                <a:latin typeface="Arial"/>
                <a:ea typeface="Arial"/>
                <a:cs typeface="Arial"/>
                <a:sym typeface="Arial"/>
              </a:rPr>
              <a:t>S</a:t>
            </a:r>
            <a:r>
              <a:rPr lang="en-US" sz="1100">
                <a:solidFill>
                  <a:schemeClr val="dk1"/>
                </a:solidFill>
                <a:latin typeface="Arial"/>
                <a:ea typeface="Arial"/>
                <a:cs typeface="Arial"/>
                <a:sym typeface="Arial"/>
              </a:rPr>
              <a:t>erviços gerenciados e em nível de aplicativo reduzem a carga operacional de manutenção de servidores para tarefas como envio de e-mails ou gerenciamento de bancos de dados. Como serviços gerenciados operam em escala da nuvem, os provedores de serviços de nuvem podem oferecer menor custo por transação ou serviço.</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5"/>
        <p:cNvGrpSpPr/>
        <p:nvPr/>
      </p:nvGrpSpPr>
      <p:grpSpPr>
        <a:xfrm>
          <a:off x="0" y="0"/>
          <a:ext cx="0" cy="0"/>
          <a:chOff x="0" y="0"/>
          <a:chExt cx="0" cy="0"/>
        </a:xfrm>
      </p:grpSpPr>
      <p:sp>
        <p:nvSpPr>
          <p:cNvPr id="1396" name="Google Shape;1396;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97" name="Google Shape;1397;p3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1100">
                <a:solidFill>
                  <a:schemeClr val="dk1"/>
                </a:solidFill>
                <a:latin typeface="Arial"/>
                <a:ea typeface="Arial"/>
                <a:cs typeface="Arial"/>
                <a:sym typeface="Arial"/>
              </a:rPr>
              <a:t>As perguntas fundamentais para otimização de custos se enquadram em quatro áreas de melhores práticas: conhecimento de despesas, recursos econômicos, oferta e demanda correspondentes e otimização ao longo do tempo.</a:t>
            </a:r>
            <a:endParaRPr sz="1100">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Calibri"/>
              <a:buNone/>
            </a:pPr>
            <a:endParaRPr sz="1100">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US" sz="1100">
                <a:solidFill>
                  <a:schemeClr val="dk1"/>
                </a:solidFill>
                <a:latin typeface="Arial"/>
                <a:ea typeface="Arial"/>
                <a:cs typeface="Arial"/>
                <a:sym typeface="Arial"/>
              </a:rPr>
              <a:t>Semelhante aos outros pilares, há compensações a serem consideradas ao avaliar o custo. Por exemplo, você pode optar por priorizar a velocidade: entrar no mercado rapidamente, enviar novos recursos ou simplesmente cumprir um prazo, em vez de investir na otimização dos custos iniciais. Projetar um aplicativo para um nível mais alto de disponibilidade, por exemplo, normalmente custa mais. Você deve identificar suas necessidades reais de aplicativos e usar dados empíricos para embasar as decisões relativas ao design da arquitetura. Execute testes comparativos para estabelecer a carga de trabalho mais econômica ao longo do tempo. </a:t>
            </a:r>
            <a:endParaRPr/>
          </a:p>
          <a:p>
            <a:pPr marL="0" marR="0" lvl="0" indent="0" algn="l" rtl="0">
              <a:lnSpc>
                <a:spcPct val="100000"/>
              </a:lnSpc>
              <a:spcBef>
                <a:spcPts val="0"/>
              </a:spcBef>
              <a:spcAft>
                <a:spcPts val="0"/>
              </a:spcAft>
              <a:buClr>
                <a:schemeClr val="dk1"/>
              </a:buClr>
              <a:buSzPts val="1100"/>
              <a:buFont typeface="Calibri"/>
              <a:buNone/>
            </a:pPr>
            <a:endParaRPr sz="110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US" sz="1100">
                <a:solidFill>
                  <a:schemeClr val="dk1"/>
                </a:solidFill>
                <a:latin typeface="Arial"/>
                <a:ea typeface="Arial"/>
                <a:cs typeface="Arial"/>
                <a:sym typeface="Arial"/>
              </a:rPr>
              <a:t>Para obter orientações prescritivas sobre implementação</a:t>
            </a:r>
            <a:r>
              <a:rPr lang="en-US" sz="1100">
                <a:latin typeface="Arial"/>
                <a:ea typeface="Arial"/>
                <a:cs typeface="Arial"/>
                <a:sym typeface="Arial"/>
              </a:rPr>
              <a:t>, consulte o artigo técnico sobre o </a:t>
            </a:r>
            <a:r>
              <a:rPr lang="en-US" sz="1100" u="sng">
                <a:solidFill>
                  <a:schemeClr val="hlink"/>
                </a:solidFill>
                <a:latin typeface="Arial"/>
                <a:ea typeface="Arial"/>
                <a:cs typeface="Arial"/>
                <a:sym typeface="Arial"/>
                <a:hlinkClick r:id="rId3"/>
              </a:rPr>
              <a:t>Pilar Otimização de custos</a:t>
            </a:r>
            <a:r>
              <a:rPr lang="en-US" sz="1100">
                <a:latin typeface="Arial"/>
                <a:ea typeface="Arial"/>
                <a:cs typeface="Arial"/>
                <a:sym typeface="Arial"/>
              </a:rPr>
              <a: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Google Shape;228;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Seção 1: AWS Well-Architected Framework</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2"/>
        <p:cNvGrpSpPr/>
        <p:nvPr/>
      </p:nvGrpSpPr>
      <p:grpSpPr>
        <a:xfrm>
          <a:off x="0" y="0"/>
          <a:ext cx="0" cy="0"/>
          <a:chOff x="0" y="0"/>
          <a:chExt cx="0" cy="0"/>
        </a:xfrm>
      </p:grpSpPr>
      <p:sp>
        <p:nvSpPr>
          <p:cNvPr id="1403" name="Google Shape;1403;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4" name="Google Shape;1404;p4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1100">
                <a:latin typeface="Arial"/>
                <a:ea typeface="Arial"/>
                <a:cs typeface="Arial"/>
                <a:sym typeface="Arial"/>
              </a:rPr>
              <a:t>Aqui está toda a arquitetura da AnyCompany para você consultar enquanto desenvolve a atividade. Consulte as observações dos slides de arquitetura e histórico da AnyCompany para ajudá-lo neste exercício. Você também pode consultar o Apêndice no </a:t>
            </a:r>
            <a:r>
              <a:rPr lang="en-US" sz="1100" u="sng">
                <a:solidFill>
                  <a:schemeClr val="hlink"/>
                </a:solidFill>
                <a:latin typeface="Arial"/>
                <a:ea typeface="Arial"/>
                <a:cs typeface="Arial"/>
                <a:sym typeface="Arial"/>
                <a:hlinkClick r:id="rId3"/>
              </a:rPr>
              <a:t>AWS Well-Architected Framework</a:t>
            </a:r>
            <a:r>
              <a:rPr lang="en-US" sz="1100">
                <a:latin typeface="Arial"/>
                <a:ea typeface="Arial"/>
                <a:cs typeface="Arial"/>
                <a:sym typeface="Arial"/>
              </a:rPr>
              <a:t>.</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en-US" sz="1100">
                <a:latin typeface="Arial"/>
                <a:ea typeface="Arial"/>
                <a:cs typeface="Arial"/>
                <a:sym typeface="Arial"/>
              </a:rPr>
              <a:t>1. Analise as três perguntas sobre otimização de custos a seguir do AWS Well-Architected Framework:</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CUSTO 1: Como você controla o uso?</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CUSTO 5: Como você atende a metas de custo quando seleciona tipo e tamanho de recurso?</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CUSTO 6: Como você usa modelos de definição de preço para reduzir custos?</a:t>
            </a:r>
            <a:endParaRPr/>
          </a:p>
          <a:p>
            <a:pPr marL="0" lvl="0" indent="0" algn="l" rtl="0">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2. Para cada pergunta do Well-Architected Framework, responda qual é o estado atual da arquitetura da AnyCompany e o estado final.</a:t>
            </a:r>
            <a:endParaRPr/>
          </a:p>
          <a:p>
            <a:pPr marL="0" lvl="0" indent="0" algn="l" rtl="0">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3. Concorde sobre a maior melhoria que a AnyCompany deve realizar.</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5"/>
        <p:cNvGrpSpPr/>
        <p:nvPr/>
      </p:nvGrpSpPr>
      <p:grpSpPr>
        <a:xfrm>
          <a:off x="0" y="0"/>
          <a:ext cx="0" cy="0"/>
          <a:chOff x="0" y="0"/>
          <a:chExt cx="0" cy="0"/>
        </a:xfrm>
      </p:grpSpPr>
      <p:sp>
        <p:nvSpPr>
          <p:cNvPr id="1526" name="Google Shape;1526;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27" name="Google Shape;1527;p4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A atividade que você acabou de concluir é semelhante à forma como você usaria o AWS Well-Architected Tool. </a:t>
            </a:r>
            <a:br>
              <a:rPr lang="en-US" sz="1100">
                <a:latin typeface="Arial"/>
                <a:ea typeface="Arial"/>
                <a:cs typeface="Arial"/>
                <a:sym typeface="Arial"/>
              </a:rPr>
            </a:br>
            <a:endParaRPr sz="1100">
              <a:latin typeface="Arial"/>
              <a:ea typeface="Arial"/>
              <a:cs typeface="Arial"/>
              <a:sym typeface="Arial"/>
            </a:endParaRPr>
          </a:p>
          <a:p>
            <a:pPr marL="0" lvl="0" indent="0" algn="l" rtl="0">
              <a:spcBef>
                <a:spcPts val="0"/>
              </a:spcBef>
              <a:spcAft>
                <a:spcPts val="0"/>
              </a:spcAft>
              <a:buNone/>
            </a:pPr>
            <a:r>
              <a:rPr lang="en-US" sz="1100">
                <a:latin typeface="Arial"/>
                <a:ea typeface="Arial"/>
                <a:cs typeface="Arial"/>
                <a:sym typeface="Arial"/>
              </a:rPr>
              <a:t>O AWS Well-Architected Tool ajuda a analisar o estado das cargas de trabalho e compará-las às melhores práticas mais recentes de arquitetura da AWS. Oferece acesso gratuito ao conhecimento e às melhores práticas usados pelos arquitetos da AWS, sempre que necessário </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en-US" sz="1100">
                <a:latin typeface="Arial"/>
                <a:ea typeface="Arial"/>
                <a:cs typeface="Arial"/>
                <a:sym typeface="Arial"/>
              </a:rPr>
              <a:t>Essa ferramenta está disponível no Console de Gerenciamento da AWS. Você define sua carga de trabalho e responde a uma série de perguntas nas áreas de excelência operacional, segurança, confiabilidade, eficiência de desempenho e otimização de custos (conforme definido no AWS Well-Architected Framework). Em seguida, o AWS Well-Architected Tool oferece um plano de ação com orientação passo a passo sobre como melhorar sua carga de trabalho para a nuvem.</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en-US" sz="1100">
                <a:latin typeface="Arial"/>
                <a:ea typeface="Arial"/>
                <a:cs typeface="Arial"/>
                <a:sym typeface="Arial"/>
              </a:rPr>
              <a:t>O AWS Well-Architected Tool oferece um processo consistente para você analisar e medir suas arquiteturas de nuvem. Você pode usar os resultados gerados pela ferramenta para identificar as próximas etapas para aprimoramentos, embasar decisões de arquitetura e incluir considerações de arquitetura no processo de governança corporativo.</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1"/>
        <p:cNvGrpSpPr/>
        <p:nvPr/>
      </p:nvGrpSpPr>
      <p:grpSpPr>
        <a:xfrm>
          <a:off x="0" y="0"/>
          <a:ext cx="0" cy="0"/>
          <a:chOff x="0" y="0"/>
          <a:chExt cx="0" cy="0"/>
        </a:xfrm>
      </p:grpSpPr>
      <p:sp>
        <p:nvSpPr>
          <p:cNvPr id="1532" name="Google Shape;1532;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33" name="Google Shape;1533;p4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1100">
                <a:latin typeface="Arial"/>
                <a:ea typeface="Arial"/>
                <a:cs typeface="Arial"/>
                <a:sym typeface="Arial"/>
              </a:rPr>
              <a:t>Algumas das principais lições desta seção do módulo são:</a:t>
            </a:r>
            <a:endParaRPr sz="1100">
              <a:solidFill>
                <a:srgbClr val="000000"/>
              </a:solidFill>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O AWS Well-Architected Framework documenta um conjunto de perguntas básicas que permitem entender como uma arquitetura específica se alinha às melhores práticas da nuvem. </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O AWS Well-Architected Framework está organizado em cinco pilares: excelência operacional, segurança, confiabilidade, eficiência de desempenho e otimização de custos.</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Cada pilar inclui um conjunto de princípios de design e melhores práticas.</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8"/>
        <p:cNvGrpSpPr/>
        <p:nvPr/>
      </p:nvGrpSpPr>
      <p:grpSpPr>
        <a:xfrm>
          <a:off x="0" y="0"/>
          <a:ext cx="0" cy="0"/>
          <a:chOff x="0" y="0"/>
          <a:chExt cx="0" cy="0"/>
        </a:xfrm>
      </p:grpSpPr>
      <p:sp>
        <p:nvSpPr>
          <p:cNvPr id="1539" name="Google Shape;1539;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40" name="Google Shape;1540;p4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Seção 2: Confiabilidade e disponibilidade</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4"/>
        <p:cNvGrpSpPr/>
        <p:nvPr/>
      </p:nvGrpSpPr>
      <p:grpSpPr>
        <a:xfrm>
          <a:off x="0" y="0"/>
          <a:ext cx="0" cy="0"/>
          <a:chOff x="0" y="0"/>
          <a:chExt cx="0" cy="0"/>
        </a:xfrm>
      </p:grpSpPr>
      <p:sp>
        <p:nvSpPr>
          <p:cNvPr id="1545" name="Google Shape;1545;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46" name="Google Shape;1546;p4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Nas palavras de Werner Vogels, diretor de tecnologia da Amazon, "Tudo falha, o tempo todo". Uma das melhores práticas identificadas no AWS Well-Architected Framework é planejar para as falhas (ou tempo de inatividade do aplicativo ou da carga de trabalho). Uma maneira de fazer isso é arquitetar seus aplicativos e cargas de trabalho para suportar falhas. Há dois fatores importantes que os arquitetos de nuvem consideram ao projetar arquiteturas para suportar falhas: confiabilidade e disponibilidade.</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0"/>
        <p:cNvGrpSpPr/>
        <p:nvPr/>
      </p:nvGrpSpPr>
      <p:grpSpPr>
        <a:xfrm>
          <a:off x="0" y="0"/>
          <a:ext cx="0" cy="0"/>
          <a:chOff x="0" y="0"/>
          <a:chExt cx="0" cy="0"/>
        </a:xfrm>
      </p:grpSpPr>
      <p:sp>
        <p:nvSpPr>
          <p:cNvPr id="1551" name="Google Shape;1551;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2" name="Google Shape;1552;p4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1100" i="1">
                <a:latin typeface="Arial"/>
                <a:ea typeface="Arial"/>
                <a:cs typeface="Arial"/>
                <a:sym typeface="Arial"/>
              </a:rPr>
              <a:t>Confiabilidade</a:t>
            </a:r>
            <a:r>
              <a:rPr lang="en-US" sz="1100">
                <a:latin typeface="Arial"/>
                <a:ea typeface="Arial"/>
                <a:cs typeface="Arial"/>
                <a:sym typeface="Arial"/>
              </a:rPr>
              <a:t> é uma medida da capacidade do sistema de fornecer a funcionalidade quando o usuário quiser. Como "tudo falha, o tempo todo", você deve pensar na confiabilidade em termos estatísticos. Confiabilidade é a probabilidade de que todo o sistema funcione como pretendido por um período especificado. Observe que um sistema inclui todos os componentes do sistema, como hardware, firmware e software. A falha dos componentes afeta a disponibilidade do sistema. </a:t>
            </a:r>
            <a:endParaRPr/>
          </a:p>
          <a:p>
            <a:pPr marL="0" marR="0" lvl="0" indent="0" algn="l" rtl="0">
              <a:lnSpc>
                <a:spcPct val="100000"/>
              </a:lnSpc>
              <a:spcBef>
                <a:spcPts val="0"/>
              </a:spcBef>
              <a:spcAft>
                <a:spcPts val="0"/>
              </a:spcAft>
              <a:buClr>
                <a:schemeClr val="dk1"/>
              </a:buClr>
              <a:buSzPts val="1100"/>
              <a:buFont typeface="Calibri"/>
              <a:buNone/>
            </a:pPr>
            <a:endParaRPr sz="1100">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US" sz="1100">
                <a:latin typeface="Arial"/>
                <a:ea typeface="Arial"/>
                <a:cs typeface="Arial"/>
                <a:sym typeface="Arial"/>
              </a:rPr>
              <a:t>Para entender o que é confiabilidade, é bom considerar o exemplo conhecido do carro. O carro é o sistema. Todos os componentes do carro (por exemplo, resfriamento, ignição e freios) devem operar em conjunto para garantir o bom funcionamento do carro. Se tentar ligar o carro e a ignição falhar, você não poderá dirigir — o carro não estará disponível. Se a ignição falhar repetidamente, seu carro não será considerado confiável.</a:t>
            </a:r>
            <a:endParaRPr/>
          </a:p>
          <a:p>
            <a:pPr marL="0" marR="0" lvl="0" indent="0" algn="l" rtl="0">
              <a:lnSpc>
                <a:spcPct val="100000"/>
              </a:lnSpc>
              <a:spcBef>
                <a:spcPts val="0"/>
              </a:spcBef>
              <a:spcAft>
                <a:spcPts val="0"/>
              </a:spcAft>
              <a:buClr>
                <a:schemeClr val="dk1"/>
              </a:buClr>
              <a:buSzPts val="1100"/>
              <a:buFont typeface="Calibri"/>
              <a:buNone/>
            </a:pPr>
            <a:endParaRPr sz="1100">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US" sz="1100">
                <a:latin typeface="Arial"/>
                <a:ea typeface="Arial"/>
                <a:cs typeface="Arial"/>
                <a:sym typeface="Arial"/>
              </a:rPr>
              <a:t>Uma maneira comum de medir a confiabilidade é usar medições estatísticas, como o tempo médio entre falhas (MTBF). MTBF é o tempo total em serviço ao longo do número de falhas.</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1"/>
        <p:cNvGrpSpPr/>
        <p:nvPr/>
      </p:nvGrpSpPr>
      <p:grpSpPr>
        <a:xfrm>
          <a:off x="0" y="0"/>
          <a:ext cx="0" cy="0"/>
          <a:chOff x="0" y="0"/>
          <a:chExt cx="0" cy="0"/>
        </a:xfrm>
      </p:grpSpPr>
      <p:sp>
        <p:nvSpPr>
          <p:cNvPr id="1572" name="Google Shape;1572;p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73" name="Google Shape;1573;p4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Digamos que você tenha um aplicativo que você coloca on-line segunda-feira ao meio-dia. O aplicativo é considerado </a:t>
            </a:r>
            <a:r>
              <a:rPr lang="en-US" sz="1100" i="1">
                <a:latin typeface="Arial"/>
                <a:ea typeface="Arial"/>
                <a:cs typeface="Arial"/>
                <a:sym typeface="Arial"/>
              </a:rPr>
              <a:t>disponível</a:t>
            </a:r>
            <a:r>
              <a:rPr lang="en-US" sz="1100">
                <a:latin typeface="Arial"/>
                <a:ea typeface="Arial"/>
                <a:cs typeface="Arial"/>
                <a:sym typeface="Arial"/>
              </a:rPr>
              <a:t>. Ele funciona normalmente até falhar na sexta-feira ao meio-dia. Portanto, o tempo até a falha (ou o período em que o aplicativo está disponível) é de 96 horas. Você fica de meio-dia de sexta-feira até meio-dia de segunda-feira diagnosticando por que o aplicativo falhou e reparando-o, quando você o coloca on-line novamente. Portanto, o tempo de reparo é de 72 horas.</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en-US" sz="1100">
                <a:latin typeface="Arial"/>
                <a:ea typeface="Arial"/>
                <a:cs typeface="Arial"/>
                <a:sym typeface="Arial"/>
              </a:rPr>
              <a:t>Em seguida, acontece novamente: o aplicativo falha na sexta-feira ao meio-dia. E você fica de meio-dia de sexta-feira até meio-dia de segunda-feira fazendo reparos e o recoloca on-line na segunda-feira ao meio-dia. </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en-US" sz="1100">
                <a:latin typeface="Arial"/>
                <a:ea typeface="Arial"/>
                <a:cs typeface="Arial"/>
                <a:sym typeface="Arial"/>
              </a:rPr>
              <a:t>Digamos que esse ciclo de restauração de falhas ocorra </a:t>
            </a:r>
            <a:r>
              <a:rPr lang="en-US" sz="1100" i="1">
                <a:latin typeface="Arial"/>
                <a:ea typeface="Arial"/>
                <a:cs typeface="Arial"/>
                <a:sym typeface="Arial"/>
              </a:rPr>
              <a:t>toda semana</a:t>
            </a:r>
            <a:r>
              <a:rPr lang="en-US" sz="1100" i="0">
                <a:latin typeface="Arial"/>
                <a:ea typeface="Arial"/>
                <a:cs typeface="Arial"/>
                <a:sym typeface="Arial"/>
              </a:rPr>
              <a:t>. Agora você pode calcular a média desses números. Neste exemplo, s</a:t>
            </a:r>
            <a:r>
              <a:rPr lang="en-US" sz="1100">
                <a:latin typeface="Arial"/>
                <a:ea typeface="Arial"/>
                <a:cs typeface="Arial"/>
                <a:sym typeface="Arial"/>
              </a:rPr>
              <a:t>eu tempo médio de falha (MTTF) é de 96 horas, e seu tempo médio de reparo (MTTR) é de 72 horas. Seu tempo médio entre falhas (MTBF) é de 168 horas (ou 1 semana), que é a soma de MTTF e MTTR.</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6"/>
        <p:cNvGrpSpPr/>
        <p:nvPr/>
      </p:nvGrpSpPr>
      <p:grpSpPr>
        <a:xfrm>
          <a:off x="0" y="0"/>
          <a:ext cx="0" cy="0"/>
          <a:chOff x="0" y="0"/>
          <a:chExt cx="0" cy="0"/>
        </a:xfrm>
      </p:grpSpPr>
      <p:sp>
        <p:nvSpPr>
          <p:cNvPr id="1587" name="Google Shape;1587;p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88" name="Google Shape;1588;p4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Como você acabou de aprender, a falha dos componentes afeta a disponibilidade do sistema.</a:t>
            </a:r>
            <a:endParaRPr/>
          </a:p>
          <a:p>
            <a:pPr marL="0" lvl="0" indent="0" algn="l" rtl="0">
              <a:spcBef>
                <a:spcPts val="0"/>
              </a:spcBef>
              <a:spcAft>
                <a:spcPts val="0"/>
              </a:spcAft>
              <a:buNone/>
            </a:pPr>
            <a:endParaRPr sz="1100" i="1">
              <a:latin typeface="Arial"/>
              <a:ea typeface="Arial"/>
              <a:cs typeface="Arial"/>
              <a:sym typeface="Arial"/>
            </a:endParaRPr>
          </a:p>
          <a:p>
            <a:pPr marL="0" lvl="0" indent="0" algn="l" rtl="0">
              <a:spcBef>
                <a:spcPts val="0"/>
              </a:spcBef>
              <a:spcAft>
                <a:spcPts val="0"/>
              </a:spcAft>
              <a:buNone/>
            </a:pPr>
            <a:r>
              <a:rPr lang="en-US" sz="1100" i="0">
                <a:latin typeface="Arial"/>
                <a:ea typeface="Arial"/>
                <a:cs typeface="Arial"/>
                <a:sym typeface="Arial"/>
              </a:rPr>
              <a:t>Formalmente, </a:t>
            </a:r>
            <a:r>
              <a:rPr lang="en-US" sz="1100" i="1">
                <a:latin typeface="Arial"/>
                <a:ea typeface="Arial"/>
                <a:cs typeface="Arial"/>
                <a:sym typeface="Arial"/>
              </a:rPr>
              <a:t>disponibilidade</a:t>
            </a:r>
            <a:r>
              <a:rPr lang="en-US" sz="1100">
                <a:latin typeface="Arial"/>
                <a:ea typeface="Arial"/>
                <a:cs typeface="Arial"/>
                <a:sym typeface="Arial"/>
              </a:rPr>
              <a:t> é a porcentagem de tempo em que um sistema opera normalmente ou executa corretamente as operações esperadas dele (ou o tempo normal de operação ao longo do tempo total). A disponibilidade diminui sempre que o aplicativo não funciona normalmente, incluindo interrupções programadas e não programadas.</a:t>
            </a:r>
            <a:endParaRPr/>
          </a:p>
          <a:p>
            <a:pPr marL="0" marR="0" lvl="0" indent="0" algn="l" rtl="0">
              <a:lnSpc>
                <a:spcPct val="100000"/>
              </a:lnSpc>
              <a:spcBef>
                <a:spcPts val="0"/>
              </a:spcBef>
              <a:spcAft>
                <a:spcPts val="0"/>
              </a:spcAft>
              <a:buClr>
                <a:schemeClr val="dk1"/>
              </a:buClr>
              <a:buSzPts val="1100"/>
              <a:buFont typeface="Calibri"/>
              <a:buNone/>
            </a:pPr>
            <a:endParaRPr sz="1100">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US" sz="1100">
                <a:latin typeface="Arial"/>
                <a:ea typeface="Arial"/>
                <a:cs typeface="Arial"/>
                <a:sym typeface="Arial"/>
              </a:rPr>
              <a:t>A disponibilidade também é definida como a porcentagem de tempo de atividade (ou seja, o tempo em que um sistema fica on-line entre falhas) durante um período (normalmente 1 ano).</a:t>
            </a:r>
            <a:endParaRPr/>
          </a:p>
          <a:p>
            <a:pPr marL="0" marR="0" lvl="0" indent="0" algn="l" rtl="0">
              <a:lnSpc>
                <a:spcPct val="100000"/>
              </a:lnSpc>
              <a:spcBef>
                <a:spcPts val="0"/>
              </a:spcBef>
              <a:spcAft>
                <a:spcPts val="0"/>
              </a:spcAft>
              <a:buClr>
                <a:schemeClr val="dk1"/>
              </a:buClr>
              <a:buSzPts val="1100"/>
              <a:buFont typeface="Calibri"/>
              <a:buNone/>
            </a:pPr>
            <a:endParaRPr sz="1100">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US" sz="1100">
                <a:latin typeface="Arial"/>
                <a:ea typeface="Arial"/>
                <a:cs typeface="Arial"/>
                <a:sym typeface="Arial"/>
              </a:rPr>
              <a:t>Um forma abreviada comum para se referir à disponibilidade é </a:t>
            </a:r>
            <a:r>
              <a:rPr lang="en-US" sz="1100" i="1">
                <a:latin typeface="Arial"/>
                <a:ea typeface="Arial"/>
                <a:cs typeface="Arial"/>
                <a:sym typeface="Arial"/>
              </a:rPr>
              <a:t>o número de 9s</a:t>
            </a:r>
            <a:r>
              <a:rPr lang="en-US" sz="1100">
                <a:latin typeface="Arial"/>
                <a:ea typeface="Arial"/>
                <a:cs typeface="Arial"/>
                <a:sym typeface="Arial"/>
              </a:rPr>
              <a:t>. Por exemplo, </a:t>
            </a:r>
            <a:r>
              <a:rPr lang="en-US" sz="1100" i="1">
                <a:latin typeface="Arial"/>
                <a:ea typeface="Arial"/>
                <a:cs typeface="Arial"/>
                <a:sym typeface="Arial"/>
              </a:rPr>
              <a:t>cinco 9s </a:t>
            </a:r>
            <a:r>
              <a:rPr lang="en-US" sz="1100">
                <a:latin typeface="Arial"/>
                <a:ea typeface="Arial"/>
                <a:cs typeface="Arial"/>
                <a:sym typeface="Arial"/>
              </a:rPr>
              <a:t>representam uma disponibilidade de 99,999%.</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2"/>
        <p:cNvGrpSpPr/>
        <p:nvPr/>
      </p:nvGrpSpPr>
      <p:grpSpPr>
        <a:xfrm>
          <a:off x="0" y="0"/>
          <a:ext cx="0" cy="0"/>
          <a:chOff x="0" y="0"/>
          <a:chExt cx="0" cy="0"/>
        </a:xfrm>
      </p:grpSpPr>
      <p:sp>
        <p:nvSpPr>
          <p:cNvPr id="1593" name="Google Shape;1593;p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94" name="Google Shape;1594;p4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i="0">
                <a:solidFill>
                  <a:schemeClr val="dk1"/>
                </a:solidFill>
                <a:latin typeface="Arial"/>
                <a:ea typeface="Arial"/>
                <a:cs typeface="Arial"/>
                <a:sym typeface="Arial"/>
              </a:rPr>
              <a:t>Um sistema </a:t>
            </a:r>
            <a:r>
              <a:rPr lang="en-US" sz="1100" i="1">
                <a:solidFill>
                  <a:schemeClr val="dk1"/>
                </a:solidFill>
                <a:latin typeface="Arial"/>
                <a:ea typeface="Arial"/>
                <a:cs typeface="Arial"/>
                <a:sym typeface="Arial"/>
              </a:rPr>
              <a:t>altamente disponível</a:t>
            </a:r>
            <a:r>
              <a:rPr lang="en-US" sz="1100">
                <a:solidFill>
                  <a:schemeClr val="dk1"/>
                </a:solidFill>
                <a:latin typeface="Arial"/>
                <a:ea typeface="Arial"/>
                <a:cs typeface="Arial"/>
                <a:sym typeface="Arial"/>
              </a:rPr>
              <a:t> é aquele que pode suportar alguma medida de degradação e ainda permanecer disponível. Em um sistema altamente disponível, o tempo de inatividade é minimizado o máximo possível, com necessidade mínima de intervenção humana. </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Um sistema altamente disponível pode ser encarado como um conjunto de recursos compartilhados em todo o sistema que cooperam para garantir os serviços essenciais. A alta disponibilidade combina software com hardware de padrão aberto para minimizar o tempo de inatividade restaurando rapidamente serviços essenciais quando um sistema, componente ou aplicativo falha. Os serviços são restaurados rapidamente, geralmente em menos de 1 minuto.</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9"/>
        <p:cNvGrpSpPr/>
        <p:nvPr/>
      </p:nvGrpSpPr>
      <p:grpSpPr>
        <a:xfrm>
          <a:off x="0" y="0"/>
          <a:ext cx="0" cy="0"/>
          <a:chOff x="0" y="0"/>
          <a:chExt cx="0" cy="0"/>
        </a:xfrm>
      </p:grpSpPr>
      <p:sp>
        <p:nvSpPr>
          <p:cNvPr id="1600" name="Google Shape;1600;p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01" name="Google Shape;1601;p4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solidFill>
                  <a:schemeClr val="dk1"/>
                </a:solidFill>
                <a:latin typeface="Arial"/>
                <a:ea typeface="Arial"/>
                <a:cs typeface="Arial"/>
                <a:sym typeface="Arial"/>
              </a:rPr>
              <a:t>Os requisitos de disponibilidade variam. O t</a:t>
            </a:r>
            <a:r>
              <a:rPr lang="en-US" sz="1100">
                <a:latin typeface="Arial"/>
                <a:ea typeface="Arial"/>
                <a:cs typeface="Arial"/>
                <a:sym typeface="Arial"/>
              </a:rPr>
              <a:t>empo de interrupção aceitável depende do tipo de aplicativo. Veja a seguir uma tabela de metas comuns de design de disponibilidade de aplicativos e a duração máxima de interrupções que pode ocorrer em um ano sem prejudicar o cumprimento da meta. A tabela contém exemplos dos tipos de aplicativos comuns em cada nível de disponibilidade.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4" name="Google Shape;234;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Arquitetura é a arte e a ciência de projetar e criar grandes estruturas. Sistemas grandes precisam de arquitetos para gerenciar seu tamanho e complexidade. </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en-US" sz="1100">
                <a:latin typeface="Arial"/>
                <a:ea typeface="Arial"/>
                <a:cs typeface="Arial"/>
                <a:sym typeface="Arial"/>
              </a:rPr>
              <a:t>Arquitetos de nuvem:</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Envolva-se com os responsáveis pela tomada de decisões para identificar o objetivo comercial e os recursos que precisam ser aprimorados. </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Garanta o alinhamento entre os resultados de tecnologia de uma solução e os objetivos empresariais.</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Trabalhe com equipes de entrega que estejam implementando a solução para garantir que os recursos de tecnologia sejam apropriados. </a:t>
            </a:r>
            <a:endParaRPr/>
          </a:p>
          <a:p>
            <a:pPr marL="0" lvl="0" indent="0" algn="l" rtl="0">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Ter sistemas bem arquitetados aumenta significativamente a probabilidade de sucesso empresarial.</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5"/>
        <p:cNvGrpSpPr/>
        <p:nvPr/>
      </p:nvGrpSpPr>
      <p:grpSpPr>
        <a:xfrm>
          <a:off x="0" y="0"/>
          <a:ext cx="0" cy="0"/>
          <a:chOff x="0" y="0"/>
          <a:chExt cx="0" cy="0"/>
        </a:xfrm>
      </p:grpSpPr>
      <p:sp>
        <p:nvSpPr>
          <p:cNvPr id="1606" name="Google Shape;1606;p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07" name="Google Shape;1607;p50:notes"/>
          <p:cNvSpPr txBox="1">
            <a:spLocks noGrp="1"/>
          </p:cNvSpPr>
          <p:nvPr>
            <p:ph type="body" idx="1"/>
          </p:nvPr>
        </p:nvSpPr>
        <p:spPr>
          <a:xfrm>
            <a:off x="685800" y="4400549"/>
            <a:ext cx="5486400" cy="3608917"/>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solidFill>
                  <a:schemeClr val="dk1"/>
                </a:solidFill>
                <a:latin typeface="Arial"/>
                <a:ea typeface="Arial"/>
                <a:cs typeface="Arial"/>
                <a:sym typeface="Arial"/>
              </a:rPr>
              <a:t>Embora eventos que possam interromper a disponibilidade de um aplicativo nem sempre possam ser previstos, você pode ampliar a disponibilidade em seu projeto de arquitetura. </a:t>
            </a:r>
            <a:r>
              <a:rPr lang="en-US" sz="1100">
                <a:latin typeface="Arial"/>
                <a:ea typeface="Arial"/>
                <a:cs typeface="Arial"/>
                <a:sym typeface="Arial"/>
              </a:rPr>
              <a:t>Existem três fatores que determinam a disponibilidade geral do aplicativo:</a:t>
            </a:r>
            <a:endParaRPr/>
          </a:p>
          <a:p>
            <a:pPr marL="0" lvl="0" indent="0" algn="l" rtl="0">
              <a:spcBef>
                <a:spcPts val="0"/>
              </a:spcBef>
              <a:spcAft>
                <a:spcPts val="0"/>
              </a:spcAft>
              <a:buNone/>
            </a:pPr>
            <a:endParaRPr sz="1100">
              <a:latin typeface="Arial"/>
              <a:ea typeface="Arial"/>
              <a:cs typeface="Arial"/>
              <a:sym typeface="Arial"/>
            </a:endParaRPr>
          </a:p>
          <a:p>
            <a:pPr marL="171450" marR="0" lvl="1" indent="-171450" algn="l" rtl="0">
              <a:lnSpc>
                <a:spcPct val="100000"/>
              </a:lnSpc>
              <a:spcBef>
                <a:spcPts val="0"/>
              </a:spcBef>
              <a:spcAft>
                <a:spcPts val="0"/>
              </a:spcAft>
              <a:buClr>
                <a:schemeClr val="dk1"/>
              </a:buClr>
              <a:buSzPts val="1100"/>
              <a:buFont typeface="Arial"/>
              <a:buChar char="•"/>
            </a:pPr>
            <a:r>
              <a:rPr lang="en-US" sz="1100" b="0" i="1">
                <a:latin typeface="Arial"/>
                <a:ea typeface="Arial"/>
                <a:cs typeface="Arial"/>
                <a:sym typeface="Arial"/>
              </a:rPr>
              <a:t>Tolerância a falhas</a:t>
            </a:r>
            <a:r>
              <a:rPr lang="en-US" sz="1100">
                <a:latin typeface="Arial"/>
                <a:ea typeface="Arial"/>
                <a:cs typeface="Arial"/>
                <a:sym typeface="Arial"/>
              </a:rPr>
              <a:t> refere-se à </a:t>
            </a:r>
            <a:r>
              <a:rPr lang="en-US" sz="1100" i="1">
                <a:latin typeface="Arial"/>
                <a:ea typeface="Arial"/>
                <a:cs typeface="Arial"/>
                <a:sym typeface="Arial"/>
              </a:rPr>
              <a:t>redundância integrada </a:t>
            </a:r>
            <a:r>
              <a:rPr lang="en-US" sz="1100">
                <a:latin typeface="Arial"/>
                <a:ea typeface="Arial"/>
                <a:cs typeface="Arial"/>
                <a:sym typeface="Arial"/>
              </a:rPr>
              <a:t>dos componentes de um aplicativo e à </a:t>
            </a:r>
            <a:r>
              <a:rPr lang="en-US" sz="1100" b="0" i="1">
                <a:latin typeface="Arial"/>
                <a:ea typeface="Arial"/>
                <a:cs typeface="Arial"/>
                <a:sym typeface="Arial"/>
              </a:rPr>
              <a:t>capacidade do aplicativo de permanecer operacional</a:t>
            </a:r>
            <a:r>
              <a:rPr lang="en-US" sz="1100" b="1">
                <a:latin typeface="Arial"/>
                <a:ea typeface="Arial"/>
                <a:cs typeface="Arial"/>
                <a:sym typeface="Arial"/>
              </a:rPr>
              <a:t> </a:t>
            </a:r>
            <a:r>
              <a:rPr lang="en-US" sz="1100">
                <a:latin typeface="Arial"/>
                <a:ea typeface="Arial"/>
                <a:cs typeface="Arial"/>
                <a:sym typeface="Arial"/>
              </a:rPr>
              <a:t>mesmo que alguns de seus componentes falhem. </a:t>
            </a:r>
            <a:r>
              <a:rPr lang="en-US" sz="1100" b="0" i="0">
                <a:solidFill>
                  <a:schemeClr val="dk1"/>
                </a:solidFill>
                <a:latin typeface="Arial"/>
                <a:ea typeface="Arial"/>
                <a:cs typeface="Arial"/>
                <a:sym typeface="Arial"/>
              </a:rPr>
              <a:t>A tolerância a falhas depende de hardware especializado para detectar falhas em um componente do sistema (como um processador, placa de memória, fonte de alimentação, subsistema de E/S ou subsistema de armazenamento) e mudar instantaneamente para um componente de hardware redundante. O modelo tolerante a falhas não aborda falhas de software, que são o motivo mais comum para o tempo de inatividade. </a:t>
            </a:r>
            <a:endParaRPr/>
          </a:p>
          <a:p>
            <a:pPr marL="171450" marR="0" lvl="1" indent="-171450" algn="l" rtl="0">
              <a:lnSpc>
                <a:spcPct val="100000"/>
              </a:lnSpc>
              <a:spcBef>
                <a:spcPts val="600"/>
              </a:spcBef>
              <a:spcAft>
                <a:spcPts val="0"/>
              </a:spcAft>
              <a:buClr>
                <a:schemeClr val="dk1"/>
              </a:buClr>
              <a:buSzPts val="1100"/>
              <a:buFont typeface="Arial"/>
              <a:buChar char="•"/>
            </a:pPr>
            <a:r>
              <a:rPr lang="en-US" sz="1100" b="0" i="1">
                <a:latin typeface="Arial"/>
                <a:ea typeface="Arial"/>
                <a:cs typeface="Arial"/>
                <a:sym typeface="Arial"/>
              </a:rPr>
              <a:t>Escalabilidade</a:t>
            </a:r>
            <a:r>
              <a:rPr lang="en-US" sz="1100">
                <a:latin typeface="Arial"/>
                <a:ea typeface="Arial"/>
                <a:cs typeface="Arial"/>
                <a:sym typeface="Arial"/>
              </a:rPr>
              <a:t> é a capacidade do aplicativo de acomodar aumento nas necessidades de capacidade, permanecer disponível e funcionar de acordo com os padrões exigidos. Ela não garante a disponibilidade, mas faz parte da disponibilidade do aplicativo.</a:t>
            </a:r>
            <a:endParaRPr/>
          </a:p>
          <a:p>
            <a:pPr marL="0" lvl="0" indent="0" algn="l" rtl="0">
              <a:spcBef>
                <a:spcPts val="600"/>
              </a:spcBef>
              <a:spcAft>
                <a:spcPts val="0"/>
              </a:spcAft>
              <a:buNone/>
            </a:pPr>
            <a:r>
              <a:rPr lang="en-US" sz="1100">
                <a:latin typeface="Arial"/>
                <a:ea typeface="Arial"/>
                <a:cs typeface="Arial"/>
                <a:sym typeface="Arial"/>
              </a:rPr>
              <a:t>A</a:t>
            </a:r>
            <a:r>
              <a:rPr lang="en-US" sz="1100" b="0" i="1">
                <a:latin typeface="Arial"/>
                <a:ea typeface="Arial"/>
                <a:cs typeface="Arial"/>
                <a:sym typeface="Arial"/>
              </a:rPr>
              <a:t>capacidade de recuperação</a:t>
            </a:r>
            <a:r>
              <a:rPr lang="en-US" sz="1100">
                <a:latin typeface="Arial"/>
                <a:ea typeface="Arial"/>
                <a:cs typeface="Arial"/>
                <a:sym typeface="Arial"/>
              </a:rPr>
              <a:t> é a capacidade de restaurar o serviço rapidamente sem perda de dados se um desastre tornar os componentes indisponíveis ou destruir dados.</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Lembre-se de que melhorar a disponibilidade geralmente gera um custo maior. Ao considerarmos como tornar o ambiente mais disponível, é importante equilibrar o custo da melhoria com o benefício para os usuários. </a:t>
            </a:r>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Você deseja garantir que seu aplicativo esteja sempre ativo ou acessível, ou deseja garantir que ele esteja atendendo a solicitações dentro de um nível aceitável de desempenho?</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2"/>
        <p:cNvGrpSpPr/>
        <p:nvPr/>
      </p:nvGrpSpPr>
      <p:grpSpPr>
        <a:xfrm>
          <a:off x="0" y="0"/>
          <a:ext cx="0" cy="0"/>
          <a:chOff x="0" y="0"/>
          <a:chExt cx="0" cy="0"/>
        </a:xfrm>
      </p:grpSpPr>
      <p:sp>
        <p:nvSpPr>
          <p:cNvPr id="1613" name="Google Shape;1613;p5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14" name="Google Shape;1614;p5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1100">
                <a:latin typeface="Arial"/>
                <a:ea typeface="Arial"/>
                <a:cs typeface="Arial"/>
                <a:sym typeface="Arial"/>
              </a:rPr>
              <a:t>Algumas das principais lições desta seção do módulo são:</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Confiabilidade é uma medida da capacidade do sistema de fornecer funcionalidade quando o usuário quiser, e isso pode ser medido em termos de MTBF. </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Disponibilidade é a porcentagem de tempo em que um sistema opera normalmente ou executa corretamente as operações esperadas dele (ou o tempo normal de operação ao longo do tempo total).</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Três fatores que influenciam a disponibilidade dos aplicativos são tolerância a falhas, escalabilidade e capacidade de recuperação.</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Você pode projetar cargas de trabalho e aplicativos para serem altamente disponíveis, mas há uma compensação de custo a considerar.</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9"/>
        <p:cNvGrpSpPr/>
        <p:nvPr/>
      </p:nvGrpSpPr>
      <p:grpSpPr>
        <a:xfrm>
          <a:off x="0" y="0"/>
          <a:ext cx="0" cy="0"/>
          <a:chOff x="0" y="0"/>
          <a:chExt cx="0" cy="0"/>
        </a:xfrm>
      </p:grpSpPr>
      <p:sp>
        <p:nvSpPr>
          <p:cNvPr id="1620" name="Google Shape;1620;p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21" name="Google Shape;1621;p5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Seção 3: AWS Trusted Advisor</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en-US" sz="1100">
                <a:latin typeface="Arial"/>
                <a:ea typeface="Arial"/>
                <a:cs typeface="Arial"/>
                <a:sym typeface="Arial"/>
              </a:rPr>
              <a:t>Como aprendeu até agora, você pode usar o AWS Well-Architected Framework ao projetar suas arquiteturas para compreender possíveis riscos na arquitetura, identificar áreas que precisam de melhorias e tomar decisões de arquitetura. Nesta seção, você aprenderá sobre o AWS Trusted Advisor, que é uma ferramenta que pode ser usada para analisar seu ambiente da AWS assim que começar a implementar suas arquiteturas.</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5"/>
        <p:cNvGrpSpPr/>
        <p:nvPr/>
      </p:nvGrpSpPr>
      <p:grpSpPr>
        <a:xfrm>
          <a:off x="0" y="0"/>
          <a:ext cx="0" cy="0"/>
          <a:chOff x="0" y="0"/>
          <a:chExt cx="0" cy="0"/>
        </a:xfrm>
      </p:grpSpPr>
      <p:sp>
        <p:nvSpPr>
          <p:cNvPr id="1626" name="Google Shape;1626;p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27" name="Google Shape;1627;p53:notes"/>
          <p:cNvSpPr txBox="1">
            <a:spLocks noGrp="1"/>
          </p:cNvSpPr>
          <p:nvPr>
            <p:ph type="body" idx="1"/>
          </p:nvPr>
        </p:nvSpPr>
        <p:spPr>
          <a:xfrm>
            <a:off x="685800" y="4400549"/>
            <a:ext cx="5486400" cy="430318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O AWS Trusted Advisor é uma ferramenta on-line que fornece orientações em tempo real para ajudar a provisionar recursos de acordo com as melhores práticas da AWS. </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en-US" sz="1100">
                <a:latin typeface="Arial"/>
                <a:ea typeface="Arial"/>
                <a:cs typeface="Arial"/>
                <a:sym typeface="Arial"/>
              </a:rPr>
              <a:t>O AWS Trusted Advisor analisa todo o seu ambiente da AWS e oferece recomendações em cinco categorias:</a:t>
            </a:r>
            <a:endParaRPr/>
          </a:p>
          <a:p>
            <a:pPr marL="171450" lvl="0" indent="-171450" algn="l" rtl="0">
              <a:spcBef>
                <a:spcPts val="0"/>
              </a:spcBef>
              <a:spcAft>
                <a:spcPts val="0"/>
              </a:spcAft>
              <a:buClr>
                <a:schemeClr val="dk1"/>
              </a:buClr>
              <a:buSzPts val="1100"/>
              <a:buFont typeface="Arial"/>
              <a:buChar char="•"/>
            </a:pPr>
            <a:r>
              <a:rPr lang="en-US" sz="1100" i="1">
                <a:latin typeface="Arial"/>
                <a:ea typeface="Arial"/>
                <a:cs typeface="Arial"/>
                <a:sym typeface="Arial"/>
              </a:rPr>
              <a:t>Otimização de custos</a:t>
            </a:r>
            <a:r>
              <a:rPr lang="en-US" sz="1100" i="0">
                <a:latin typeface="Arial"/>
                <a:ea typeface="Arial"/>
                <a:cs typeface="Arial"/>
                <a:sym typeface="Arial"/>
              </a:rPr>
              <a:t> – </a:t>
            </a:r>
            <a:r>
              <a:rPr lang="en-US" sz="1100">
                <a:latin typeface="Arial"/>
                <a:ea typeface="Arial"/>
                <a:cs typeface="Arial"/>
                <a:sym typeface="Arial"/>
              </a:rPr>
              <a:t>O AWS Trusted Advisor analisa o uso dos recursos e faz recomendações para ajudá-lo a otimizar o custo eliminando recursos não utilizados e ociosos ou se comprometendo com capacidade reservada.</a:t>
            </a:r>
            <a:endParaRPr/>
          </a:p>
          <a:p>
            <a:pPr marL="171450" marR="0" lvl="0" indent="-171450" algn="l" rtl="0">
              <a:lnSpc>
                <a:spcPct val="100000"/>
              </a:lnSpc>
              <a:spcBef>
                <a:spcPts val="0"/>
              </a:spcBef>
              <a:spcAft>
                <a:spcPts val="0"/>
              </a:spcAft>
              <a:buClr>
                <a:schemeClr val="dk1"/>
              </a:buClr>
              <a:buSzPts val="1100"/>
              <a:buFont typeface="Arial"/>
              <a:buChar char="•"/>
            </a:pPr>
            <a:r>
              <a:rPr lang="en-US" sz="1100" i="1">
                <a:latin typeface="Arial"/>
                <a:ea typeface="Arial"/>
                <a:cs typeface="Arial"/>
                <a:sym typeface="Arial"/>
              </a:rPr>
              <a:t>Desempenho</a:t>
            </a:r>
            <a:r>
              <a:rPr lang="en-US" sz="1100" i="0">
                <a:latin typeface="Arial"/>
                <a:ea typeface="Arial"/>
                <a:cs typeface="Arial"/>
                <a:sym typeface="Arial"/>
              </a:rPr>
              <a:t> – </a:t>
            </a:r>
            <a:r>
              <a:rPr lang="en-US" sz="1100">
                <a:latin typeface="Arial"/>
                <a:ea typeface="Arial"/>
                <a:cs typeface="Arial"/>
                <a:sym typeface="Arial"/>
              </a:rPr>
              <a:t>Aprimore a performance do serviço verificando os Service Limits, garantindo o uso do throughput provisionado e monitorando instâncias com uso excessivo.</a:t>
            </a:r>
            <a:endParaRPr/>
          </a:p>
          <a:p>
            <a:pPr marL="171450" lvl="0" indent="-171450" algn="l" rtl="0">
              <a:spcBef>
                <a:spcPts val="0"/>
              </a:spcBef>
              <a:spcAft>
                <a:spcPts val="0"/>
              </a:spcAft>
              <a:buClr>
                <a:schemeClr val="dk1"/>
              </a:buClr>
              <a:buSzPts val="1100"/>
              <a:buFont typeface="Arial"/>
              <a:buChar char="•"/>
            </a:pPr>
            <a:r>
              <a:rPr lang="en-US" sz="1100" i="1">
                <a:latin typeface="Arial"/>
                <a:ea typeface="Arial"/>
                <a:cs typeface="Arial"/>
                <a:sym typeface="Arial"/>
              </a:rPr>
              <a:t>Segurança</a:t>
            </a:r>
            <a:r>
              <a:rPr lang="en-US" sz="1100" i="0">
                <a:latin typeface="Arial"/>
                <a:ea typeface="Arial"/>
                <a:cs typeface="Arial"/>
                <a:sym typeface="Arial"/>
              </a:rPr>
              <a:t> – </a:t>
            </a:r>
            <a:r>
              <a:rPr lang="en-US" sz="1100">
                <a:latin typeface="Arial"/>
                <a:ea typeface="Arial"/>
                <a:cs typeface="Arial"/>
                <a:sym typeface="Arial"/>
              </a:rPr>
              <a:t>Aprimore a segurança do aplicativo eliminando lacunas, habilitando vários recursos de segurança da AWS e analisando suas permissões..</a:t>
            </a:r>
            <a:endParaRPr/>
          </a:p>
          <a:p>
            <a:pPr marL="171450" lvl="0" indent="-171450" algn="l" rtl="0">
              <a:spcBef>
                <a:spcPts val="0"/>
              </a:spcBef>
              <a:spcAft>
                <a:spcPts val="0"/>
              </a:spcAft>
              <a:buClr>
                <a:schemeClr val="dk1"/>
              </a:buClr>
              <a:buSzPts val="1100"/>
              <a:buFont typeface="Arial"/>
              <a:buChar char="•"/>
            </a:pPr>
            <a:r>
              <a:rPr lang="en-US" sz="1100" i="1">
                <a:latin typeface="Arial"/>
                <a:ea typeface="Arial"/>
                <a:cs typeface="Arial"/>
                <a:sym typeface="Arial"/>
              </a:rPr>
              <a:t>Tolerância a falhas</a:t>
            </a:r>
            <a:r>
              <a:rPr lang="en-US" sz="1100" i="0">
                <a:latin typeface="Arial"/>
                <a:ea typeface="Arial"/>
                <a:cs typeface="Arial"/>
                <a:sym typeface="Arial"/>
              </a:rPr>
              <a:t> – </a:t>
            </a:r>
            <a:r>
              <a:rPr lang="en-US" sz="1100">
                <a:latin typeface="Arial"/>
                <a:ea typeface="Arial"/>
                <a:cs typeface="Arial"/>
                <a:sym typeface="Arial"/>
              </a:rPr>
              <a:t>Aumente a disponibilidade e a redundância de aplicativos da AWS usando os recursos de escalabilidade automática, verificações de integridade, implantações multi-AZ e backup.</a:t>
            </a:r>
            <a:endParaRPr/>
          </a:p>
          <a:p>
            <a:pPr marL="171450" lvl="0" indent="-171450" algn="l" rtl="0">
              <a:spcBef>
                <a:spcPts val="0"/>
              </a:spcBef>
              <a:spcAft>
                <a:spcPts val="0"/>
              </a:spcAft>
              <a:buClr>
                <a:schemeClr val="dk1"/>
              </a:buClr>
              <a:buSzPts val="1100"/>
              <a:buFont typeface="Arial"/>
              <a:buChar char="•"/>
            </a:pPr>
            <a:r>
              <a:rPr lang="en-US" sz="1100" i="1">
                <a:latin typeface="Arial"/>
                <a:ea typeface="Arial"/>
                <a:cs typeface="Arial"/>
                <a:sym typeface="Arial"/>
              </a:rPr>
              <a:t>Service Limits</a:t>
            </a:r>
            <a:r>
              <a:rPr lang="en-US" sz="1100" i="0">
                <a:latin typeface="Arial"/>
                <a:ea typeface="Arial"/>
                <a:cs typeface="Arial"/>
                <a:sym typeface="Arial"/>
              </a:rPr>
              <a:t> – </a:t>
            </a:r>
            <a:r>
              <a:rPr lang="en-US" sz="1100">
                <a:latin typeface="Arial"/>
                <a:ea typeface="Arial"/>
                <a:cs typeface="Arial"/>
                <a:sym typeface="Arial"/>
              </a:rPr>
              <a:t>O AWS Trusted Advisor verifica se algum serviço usa mais de 80% do service limit. Os valores baseiam-se em um snapshot, portanto a sua utilização atual pode ser diferente. Os dados de limite e de uso podem levar até 24 horas para refletir as alterações.</a:t>
            </a:r>
            <a:endParaRPr/>
          </a:p>
          <a:p>
            <a:pPr marL="0" lvl="0" indent="0" algn="l" rtl="0">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Para obter uma descrição detalhada das informações fornecidas pelo AWS Trusted Advisor, consulte as </a:t>
            </a:r>
            <a:r>
              <a:rPr lang="en-US" sz="1100" u="sng">
                <a:solidFill>
                  <a:schemeClr val="hlink"/>
                </a:solidFill>
                <a:latin typeface="Arial"/>
                <a:ea typeface="Arial"/>
                <a:cs typeface="Arial"/>
                <a:sym typeface="Arial"/>
                <a:hlinkClick r:id="rId3"/>
              </a:rPr>
              <a:t>Verificações de melhores práticas do AWS Trusted Advisor</a:t>
            </a:r>
            <a:r>
              <a:rPr lang="en-US" sz="1100">
                <a:latin typeface="Arial"/>
                <a:ea typeface="Arial"/>
                <a:cs typeface="Arial"/>
                <a:sym typeface="Arial"/>
              </a:rPr>
              <a:t>.</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1"/>
        <p:cNvGrpSpPr/>
        <p:nvPr/>
      </p:nvGrpSpPr>
      <p:grpSpPr>
        <a:xfrm>
          <a:off x="0" y="0"/>
          <a:ext cx="0" cy="0"/>
          <a:chOff x="0" y="0"/>
          <a:chExt cx="0" cy="0"/>
        </a:xfrm>
      </p:grpSpPr>
      <p:sp>
        <p:nvSpPr>
          <p:cNvPr id="1642" name="Google Shape;1642;p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43" name="Google Shape;1643;p5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Você tem um amigo que usou o AWS Trusted Advisor pela primeira vez. Ele está tentando interpretar as recomendações da ferramenta para melhorar o ambiente de nuvem e precisa de sua ajuda. Este é o painel dele. Embora tudo pareça OK nas categorias de otimização de custos e limite de serviço, você observa que há algumas recomendações que devem ser analisadas para ajudá-la a melhorar sua segurança, desempenho e tolerância a falhas.</a:t>
            </a:r>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en-US" sz="1100">
                <a:latin typeface="Arial"/>
                <a:ea typeface="Arial"/>
                <a:cs typeface="Arial"/>
                <a:sym typeface="Arial"/>
              </a:rPr>
              <a:t>Ajude seu amigo a interpretar as recomendações a seguir.</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7"/>
        <p:cNvGrpSpPr/>
        <p:nvPr/>
      </p:nvGrpSpPr>
      <p:grpSpPr>
        <a:xfrm>
          <a:off x="0" y="0"/>
          <a:ext cx="0" cy="0"/>
          <a:chOff x="0" y="0"/>
          <a:chExt cx="0" cy="0"/>
        </a:xfrm>
      </p:grpSpPr>
      <p:sp>
        <p:nvSpPr>
          <p:cNvPr id="1648" name="Google Shape;1648;p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49" name="Google Shape;1649;p5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Para esta recomendação, responda a estas perguntas:</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Qual é o status?</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Qual é o problema?</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Quais são os detalhes específicos informados sobre o ambiente?</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Qual é a melhor prática?</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Qual é a ação recomendada?</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4"/>
        <p:cNvGrpSpPr/>
        <p:nvPr/>
      </p:nvGrpSpPr>
      <p:grpSpPr>
        <a:xfrm>
          <a:off x="0" y="0"/>
          <a:ext cx="0" cy="0"/>
          <a:chOff x="0" y="0"/>
          <a:chExt cx="0" cy="0"/>
        </a:xfrm>
      </p:grpSpPr>
      <p:sp>
        <p:nvSpPr>
          <p:cNvPr id="1655" name="Google Shape;1655;p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56" name="Google Shape;1656;p5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Para esta recomendação, responda a estas perguntas:</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Qual é o status?</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Qual é o problema?</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Quais são os detalhes específicos informados sobre o ambiente?</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Qual é a melhor prática?</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Qual é a ação recomendada?</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1"/>
        <p:cNvGrpSpPr/>
        <p:nvPr/>
      </p:nvGrpSpPr>
      <p:grpSpPr>
        <a:xfrm>
          <a:off x="0" y="0"/>
          <a:ext cx="0" cy="0"/>
          <a:chOff x="0" y="0"/>
          <a:chExt cx="0" cy="0"/>
        </a:xfrm>
      </p:grpSpPr>
      <p:sp>
        <p:nvSpPr>
          <p:cNvPr id="1662" name="Google Shape;1662;p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63" name="Google Shape;1663;p5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Para esta recomendação, responda a estas perguntas:</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Qual é o status?</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Qual é o problema?</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Quais são os detalhes específicos informados sobre o ambiente?</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Qual é a melhor prática?</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Qual é a ação recomendada?</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9"/>
        <p:cNvGrpSpPr/>
        <p:nvPr/>
      </p:nvGrpSpPr>
      <p:grpSpPr>
        <a:xfrm>
          <a:off x="0" y="0"/>
          <a:ext cx="0" cy="0"/>
          <a:chOff x="0" y="0"/>
          <a:chExt cx="0" cy="0"/>
        </a:xfrm>
      </p:grpSpPr>
      <p:sp>
        <p:nvSpPr>
          <p:cNvPr id="1670" name="Google Shape;1670;p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71" name="Google Shape;1671;p5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Para esta recomendação, responda a estas perguntas:</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Qual é o status?</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Qual é o problema?</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Quais são os detalhes específicos informados sobre o ambiente?</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Qual é a melhor prática?</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Qual é a ação recomendada?</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7"/>
        <p:cNvGrpSpPr/>
        <p:nvPr/>
      </p:nvGrpSpPr>
      <p:grpSpPr>
        <a:xfrm>
          <a:off x="0" y="0"/>
          <a:ext cx="0" cy="0"/>
          <a:chOff x="0" y="0"/>
          <a:chExt cx="0" cy="0"/>
        </a:xfrm>
      </p:grpSpPr>
      <p:sp>
        <p:nvSpPr>
          <p:cNvPr id="1678" name="Google Shape;1678;p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79" name="Google Shape;1679;p5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Para esta recomendação, responda a estas perguntas:</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Qual é o status?</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Qual é o problema?</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Quais são os detalhes específicos informados sobre o ambiente?</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Qual é a melhor prática?</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Qual é a ação recomendada?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0" name="Google Shape;300;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O AWS Well-Architected Framework é um guia projetado para ajudá-lo a criar a infraestrutura mais </a:t>
            </a:r>
            <a:r>
              <a:rPr lang="en-US" sz="1100">
                <a:solidFill>
                  <a:schemeClr val="dk1"/>
                </a:solidFill>
                <a:latin typeface="Arial"/>
                <a:ea typeface="Arial"/>
                <a:cs typeface="Arial"/>
                <a:sym typeface="Arial"/>
              </a:rPr>
              <a:t>segura, de alto desempenho, resiliente e eficiente possível para seus aplicativos e cargas de trabalho de nuvem. Ele </a:t>
            </a:r>
            <a:r>
              <a:rPr lang="en-US" sz="1100">
                <a:latin typeface="Arial"/>
                <a:ea typeface="Arial"/>
                <a:cs typeface="Arial"/>
                <a:sym typeface="Arial"/>
              </a:rPr>
              <a:t>fornece um conjunto de perguntas fundamentais e melhores práticas que podem ajudar você a avaliar e implementar suas arquiteturas de nuvem. A AWS desenvolveu o Well-Architected Framework após analisar as arquiteturas de milhares de clientes na AWS.</a:t>
            </a:r>
            <a:endParaRPr/>
          </a:p>
          <a:p>
            <a:pPr marL="0" lvl="0" indent="0" algn="l" rtl="0">
              <a:spcBef>
                <a:spcPts val="0"/>
              </a:spcBef>
              <a:spcAft>
                <a:spcPts val="0"/>
              </a:spcAft>
              <a:buNone/>
            </a:pPr>
            <a:endParaRPr sz="1100">
              <a:latin typeface="Arial"/>
              <a:ea typeface="Arial"/>
              <a:cs typeface="Arial"/>
              <a:sym typeface="Arial"/>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5"/>
        <p:cNvGrpSpPr/>
        <p:nvPr/>
      </p:nvGrpSpPr>
      <p:grpSpPr>
        <a:xfrm>
          <a:off x="0" y="0"/>
          <a:ext cx="0" cy="0"/>
          <a:chOff x="0" y="0"/>
          <a:chExt cx="0" cy="0"/>
        </a:xfrm>
      </p:grpSpPr>
      <p:sp>
        <p:nvSpPr>
          <p:cNvPr id="1686" name="Google Shape;1686;p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87" name="Google Shape;1687;p6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1100">
                <a:latin typeface="Arial"/>
                <a:ea typeface="Arial"/>
                <a:cs typeface="Arial"/>
                <a:sym typeface="Arial"/>
              </a:rPr>
              <a:t>Algumas das principais lições desta seção do módulo são:</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O AWS Trusted Advisor é uma ferramenta on-line que fornece orientações em tempo real para ajudar a provisionar recursos de acordo com as melhores práticas da AWS. </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O AWS Trusted Advisor analisa todo o seu ambiente da AWS e oferece recomendações em tempo real em cinco categorias.</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Você pode usar o AWS Trusted Advisor para ajudar a otimizar seu ambiente da AWS assim que começar a implementar seus projetos de arquitetura.</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2"/>
        <p:cNvGrpSpPr/>
        <p:nvPr/>
      </p:nvGrpSpPr>
      <p:grpSpPr>
        <a:xfrm>
          <a:off x="0" y="0"/>
          <a:ext cx="0" cy="0"/>
          <a:chOff x="0" y="0"/>
          <a:chExt cx="0" cy="0"/>
        </a:xfrm>
      </p:grpSpPr>
      <p:sp>
        <p:nvSpPr>
          <p:cNvPr id="1693" name="Google Shape;1693;p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4" name="Google Shape;1694;p6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Agora é hora de revisar e encerrar o módulo com um teste de conhecimento e uma discussão sobre uma pergunta simulada de certificação.</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8"/>
        <p:cNvGrpSpPr/>
        <p:nvPr/>
      </p:nvGrpSpPr>
      <p:grpSpPr>
        <a:xfrm>
          <a:off x="0" y="0"/>
          <a:ext cx="0" cy="0"/>
          <a:chOff x="0" y="0"/>
          <a:chExt cx="0" cy="0"/>
        </a:xfrm>
      </p:grpSpPr>
      <p:sp>
        <p:nvSpPr>
          <p:cNvPr id="1699" name="Google Shape;1699;p6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00" name="Google Shape;1700;p6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Resumindo, neste módulo você aprendeu a:</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Descrever o AWS Well-Architected Framework, incluindo os cinco pilares</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Identificar os princípios de design do AWS Well-Architected Framework</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Explicar a importância da confiabilidade e da alta disponibilidade</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Identificar como o AWS Trusted Advisor ajuda os clientes</a:t>
            </a:r>
            <a:endParaRPr/>
          </a:p>
          <a:p>
            <a:pPr marL="171450" lvl="0" indent="-171450" algn="l" rtl="0">
              <a:spcBef>
                <a:spcPts val="0"/>
              </a:spcBef>
              <a:spcAft>
                <a:spcPts val="0"/>
              </a:spcAft>
              <a:buClr>
                <a:schemeClr val="dk1"/>
              </a:buClr>
              <a:buSzPts val="1100"/>
              <a:buFont typeface="Arial"/>
              <a:buChar char="•"/>
            </a:pPr>
            <a:r>
              <a:rPr lang="en-US" sz="1100">
                <a:latin typeface="Arial"/>
                <a:ea typeface="Arial"/>
                <a:cs typeface="Arial"/>
                <a:sym typeface="Arial"/>
              </a:rPr>
              <a:t>Interpretar as recomendações do AWS Trusted Advisor</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4"/>
        <p:cNvGrpSpPr/>
        <p:nvPr/>
      </p:nvGrpSpPr>
      <p:grpSpPr>
        <a:xfrm>
          <a:off x="0" y="0"/>
          <a:ext cx="0" cy="0"/>
          <a:chOff x="0" y="0"/>
          <a:chExt cx="0" cy="0"/>
        </a:xfrm>
      </p:grpSpPr>
      <p:sp>
        <p:nvSpPr>
          <p:cNvPr id="1705" name="Google Shape;1705;p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06" name="Google Shape;1706;p6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1100">
                <a:latin typeface="Arial"/>
                <a:ea typeface="Arial"/>
                <a:cs typeface="Arial"/>
                <a:sym typeface="Arial"/>
              </a:rPr>
              <a:t>Agora, conclua o teste de conhecimento.</a:t>
            </a:r>
            <a:endParaRPr/>
          </a:p>
          <a:p>
            <a:pPr marL="0" lvl="0" indent="0" algn="l" rtl="0">
              <a:spcBef>
                <a:spcPts val="0"/>
              </a:spcBef>
              <a:spcAft>
                <a:spcPts val="0"/>
              </a:spcAft>
              <a:buNone/>
            </a:pPr>
            <a:endParaRPr sz="1100">
              <a:latin typeface="Arial"/>
              <a:ea typeface="Arial"/>
              <a:cs typeface="Arial"/>
              <a:sym typeface="Arial"/>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0"/>
        <p:cNvGrpSpPr/>
        <p:nvPr/>
      </p:nvGrpSpPr>
      <p:grpSpPr>
        <a:xfrm>
          <a:off x="0" y="0"/>
          <a:ext cx="0" cy="0"/>
          <a:chOff x="0" y="0"/>
          <a:chExt cx="0" cy="0"/>
        </a:xfrm>
      </p:grpSpPr>
      <p:sp>
        <p:nvSpPr>
          <p:cNvPr id="1711" name="Google Shape;1711;p6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12" name="Google Shape;1712;p6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1100">
                <a:latin typeface="Arial"/>
                <a:ea typeface="Arial"/>
                <a:cs typeface="Arial"/>
                <a:sym typeface="Arial"/>
              </a:rPr>
              <a:t>Examine as opções de resposta e as exclua com base nas palavras-chave destacadas anteriormente.</a:t>
            </a:r>
            <a:endParaRPr sz="1100">
              <a:latin typeface="Arial"/>
              <a:ea typeface="Arial"/>
              <a:cs typeface="Arial"/>
              <a:sym typeface="Arial"/>
            </a:endParaRPr>
          </a:p>
          <a:p>
            <a:pPr marL="0" lvl="0" indent="0" algn="l" rtl="0">
              <a:spcBef>
                <a:spcPts val="0"/>
              </a:spcBef>
              <a:spcAft>
                <a:spcPts val="0"/>
              </a:spcAft>
              <a:buNone/>
            </a:pPr>
            <a:endParaRPr sz="1100">
              <a:latin typeface="Arial"/>
              <a:ea typeface="Arial"/>
              <a:cs typeface="Arial"/>
              <a:sym typeface="Arial"/>
            </a:endParaRPr>
          </a:p>
        </p:txBody>
      </p:sp>
      <p:sp>
        <p:nvSpPr>
          <p:cNvPr id="1713" name="Google Shape;1713;p64:notes"/>
          <p:cNvSpPr txBox="1">
            <a:spLocks noGrp="1"/>
          </p:cNvSpPr>
          <p:nvPr>
            <p:ph type="ftr" idx="11"/>
          </p:nvPr>
        </p:nvSpPr>
        <p:spPr>
          <a:xfrm>
            <a:off x="0" y="8685213"/>
            <a:ext cx="5347504" cy="458787"/>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latin typeface="Arial"/>
                <a:ea typeface="Arial"/>
                <a:cs typeface="Arial"/>
                <a:sym typeface="Arial"/>
              </a:rPr>
              <a:t>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9"/>
        <p:cNvGrpSpPr/>
        <p:nvPr/>
      </p:nvGrpSpPr>
      <p:grpSpPr>
        <a:xfrm>
          <a:off x="0" y="0"/>
          <a:ext cx="0" cy="0"/>
          <a:chOff x="0" y="0"/>
          <a:chExt cx="0" cy="0"/>
        </a:xfrm>
      </p:grpSpPr>
      <p:sp>
        <p:nvSpPr>
          <p:cNvPr id="1720" name="Google Shape;1720;p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21" name="Google Shape;1721;p6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Se quiser saber mais sobre os tópicos abordados neste módulo, estes recursos adicionais podem ser úteis:</a:t>
            </a:r>
            <a:endParaRPr/>
          </a:p>
          <a:p>
            <a:pPr marL="171450" lvl="0" indent="-171450" algn="l" rtl="0">
              <a:spcBef>
                <a:spcPts val="0"/>
              </a:spcBef>
              <a:spcAft>
                <a:spcPts val="0"/>
              </a:spcAft>
              <a:buClr>
                <a:schemeClr val="dk1"/>
              </a:buClr>
              <a:buSzPts val="1100"/>
              <a:buFont typeface="Arial"/>
              <a:buChar char="•"/>
            </a:pPr>
            <a:r>
              <a:rPr lang="en-US" sz="1100" u="sng">
                <a:solidFill>
                  <a:schemeClr val="hlink"/>
                </a:solidFill>
                <a:latin typeface="Arial"/>
                <a:ea typeface="Arial"/>
                <a:cs typeface="Arial"/>
                <a:sym typeface="Arial"/>
                <a:hlinkClick r:id="rId3"/>
              </a:rPr>
              <a:t>Site do AWS Well-Architected</a:t>
            </a:r>
            <a:endParaRPr sz="1100">
              <a:latin typeface="Arial"/>
              <a:ea typeface="Arial"/>
              <a:cs typeface="Arial"/>
              <a:sym typeface="Arial"/>
            </a:endParaRPr>
          </a:p>
          <a:p>
            <a:pPr marL="0" lvl="0" indent="0" algn="l" rtl="0">
              <a:spcBef>
                <a:spcPts val="0"/>
              </a:spcBef>
              <a:spcAft>
                <a:spcPts val="0"/>
              </a:spcAft>
              <a:buNone/>
            </a:pPr>
            <a:r>
              <a:rPr lang="en-US" sz="1100">
                <a:latin typeface="Arial"/>
                <a:ea typeface="Arial"/>
                <a:cs typeface="Arial"/>
                <a:sym typeface="Arial"/>
              </a:rPr>
              <a:t>Artigo técnico do </a:t>
            </a:r>
            <a:r>
              <a:rPr lang="en-US" sz="1100" u="sng">
                <a:solidFill>
                  <a:schemeClr val="hlink"/>
                </a:solidFill>
                <a:latin typeface="Arial"/>
                <a:ea typeface="Arial"/>
                <a:cs typeface="Arial"/>
                <a:sym typeface="Arial"/>
                <a:hlinkClick r:id="rId4"/>
              </a:rPr>
              <a:t>AWS Well-Architected Framework</a:t>
            </a:r>
            <a:endParaRPr/>
          </a:p>
          <a:p>
            <a:pPr marL="171450" lvl="0" indent="-171450" algn="l" rtl="0">
              <a:spcBef>
                <a:spcPts val="0"/>
              </a:spcBef>
              <a:spcAft>
                <a:spcPts val="0"/>
              </a:spcAft>
              <a:buClr>
                <a:schemeClr val="dk1"/>
              </a:buClr>
              <a:buSzPts val="1100"/>
              <a:buFont typeface="Arial"/>
              <a:buChar char="•"/>
            </a:pPr>
            <a:r>
              <a:rPr lang="en-US" sz="1100" u="sng">
                <a:solidFill>
                  <a:schemeClr val="hlink"/>
                </a:solidFill>
                <a:latin typeface="Arial"/>
                <a:ea typeface="Arial"/>
                <a:cs typeface="Arial"/>
                <a:sym typeface="Arial"/>
                <a:hlinkClick r:id="rId5"/>
              </a:rPr>
              <a:t>Laboratórios do AWS Well-Architected</a:t>
            </a:r>
            <a:endParaRPr sz="1100">
              <a:latin typeface="Arial"/>
              <a:ea typeface="Arial"/>
              <a:cs typeface="Arial"/>
              <a:sym typeface="Arial"/>
            </a:endParaRPr>
          </a:p>
          <a:p>
            <a:pPr marL="171450" lvl="0" indent="-171450" algn="l" rtl="0">
              <a:spcBef>
                <a:spcPts val="0"/>
              </a:spcBef>
              <a:spcAft>
                <a:spcPts val="0"/>
              </a:spcAft>
              <a:buClr>
                <a:schemeClr val="dk1"/>
              </a:buClr>
              <a:buSzPts val="1100"/>
              <a:buFont typeface="Arial"/>
              <a:buChar char="•"/>
            </a:pPr>
            <a:r>
              <a:rPr lang="en-US" sz="1100" u="sng">
                <a:solidFill>
                  <a:schemeClr val="hlink"/>
                </a:solidFill>
                <a:latin typeface="Arial"/>
                <a:ea typeface="Arial"/>
                <a:cs typeface="Arial"/>
                <a:sym typeface="Arial"/>
                <a:hlinkClick r:id="rId6"/>
              </a:rPr>
              <a:t>Verificações de melhores práticas do AWS Trusted Advisor</a:t>
            </a:r>
            <a:endParaRPr sz="1100">
              <a:latin typeface="Arial"/>
              <a:ea typeface="Arial"/>
              <a:cs typeface="Arial"/>
              <a:sym typeface="Arial"/>
            </a:endParaRPr>
          </a:p>
          <a:p>
            <a:pPr marL="0" lvl="0" indent="0" algn="l" rtl="0">
              <a:spcBef>
                <a:spcPts val="0"/>
              </a:spcBef>
              <a:spcAft>
                <a:spcPts val="0"/>
              </a:spcAft>
              <a:buNone/>
            </a:pPr>
            <a:endParaRPr sz="1100">
              <a:latin typeface="Arial"/>
              <a:ea typeface="Arial"/>
              <a:cs typeface="Arial"/>
              <a:sym typeface="Arial"/>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5"/>
        <p:cNvGrpSpPr/>
        <p:nvPr/>
      </p:nvGrpSpPr>
      <p:grpSpPr>
        <a:xfrm>
          <a:off x="0" y="0"/>
          <a:ext cx="0" cy="0"/>
          <a:chOff x="0" y="0"/>
          <a:chExt cx="0" cy="0"/>
        </a:xfrm>
      </p:grpSpPr>
      <p:sp>
        <p:nvSpPr>
          <p:cNvPr id="1726" name="Google Shape;1726;p6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27" name="Google Shape;1727;p6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Agradecemos a sua participação!</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6" name="Google Shape;306;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solidFill>
                  <a:schemeClr val="dk1"/>
                </a:solidFill>
                <a:latin typeface="Arial"/>
                <a:ea typeface="Arial"/>
                <a:cs typeface="Arial"/>
                <a:sym typeface="Arial"/>
              </a:rPr>
              <a:t>O AWS Well-Architected Framework está organizado em cinco </a:t>
            </a:r>
            <a:r>
              <a:rPr lang="en-US" sz="1100" b="0" i="0">
                <a:solidFill>
                  <a:schemeClr val="dk1"/>
                </a:solidFill>
                <a:latin typeface="Arial"/>
                <a:ea typeface="Arial"/>
                <a:cs typeface="Arial"/>
                <a:sym typeface="Arial"/>
              </a:rPr>
              <a:t>pilares:</a:t>
            </a:r>
            <a:r>
              <a:rPr lang="en-US" sz="1100">
                <a:solidFill>
                  <a:schemeClr val="dk1"/>
                </a:solidFill>
                <a:latin typeface="Arial"/>
                <a:ea typeface="Arial"/>
                <a:cs typeface="Arial"/>
                <a:sym typeface="Arial"/>
              </a:rPr>
              <a:t> excelência operacional, segurança, confiabilidade, eficiência de desempenho e otimização de custos. </a:t>
            </a:r>
            <a:endParaRPr sz="1100" b="0">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4" name="Google Shape;324;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Cada pilar inclui um conjunto de princípios de design e áreas de melhores práticas. Há um conjunto de perguntas fundamentais em cada área de melhores práticas. Algum contexto e uma lista de melhores práticas são fornecidos para cada pergunta.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4" name="Google Shape;334;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À medida que percorrer o restante desta seção do módulo, você deverá analisar a arquitetura de uma empresa fictícia em relação aos princípios de design do AWS Well-Architected Framework para cada um dos pilares. </a:t>
            </a: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3"/>
        <p:cNvGrpSpPr/>
        <p:nvPr/>
      </p:nvGrpSpPr>
      <p:grpSpPr>
        <a:xfrm>
          <a:off x="0" y="0"/>
          <a:ext cx="0" cy="0"/>
          <a:chOff x="0" y="0"/>
          <a:chExt cx="0" cy="0"/>
        </a:xfrm>
      </p:grpSpPr>
      <p:pic>
        <p:nvPicPr>
          <p:cNvPr id="14" name="Google Shape;14;p68"/>
          <p:cNvPicPr preferRelativeResize="0"/>
          <p:nvPr/>
        </p:nvPicPr>
        <p:blipFill rotWithShape="1">
          <a:blip r:embed="rId2">
            <a:alphaModFix/>
          </a:blip>
          <a:srcRect/>
          <a:stretch/>
        </p:blipFill>
        <p:spPr>
          <a:xfrm>
            <a:off x="-81023" y="-47919"/>
            <a:ext cx="12361762" cy="6958182"/>
          </a:xfrm>
          <a:prstGeom prst="rect">
            <a:avLst/>
          </a:prstGeom>
          <a:noFill/>
          <a:ln>
            <a:noFill/>
          </a:ln>
        </p:spPr>
      </p:pic>
      <p:sp>
        <p:nvSpPr>
          <p:cNvPr id="15" name="Google Shape;15;p68"/>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68"/>
          <p:cNvSpPr txBox="1">
            <a:spLocks noGrp="1"/>
          </p:cNvSpPr>
          <p:nvPr>
            <p:ph type="body" idx="1"/>
          </p:nvPr>
        </p:nvSpPr>
        <p:spPr>
          <a:xfrm>
            <a:off x="419100" y="2554356"/>
            <a:ext cx="8059738" cy="48849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2000"/>
              <a:buNone/>
              <a:defRPr sz="2000" b="0">
                <a:solidFill>
                  <a:schemeClr val="lt1"/>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17" name="Google Shape;17;p68"/>
          <p:cNvPicPr preferRelativeResize="0"/>
          <p:nvPr/>
        </p:nvPicPr>
        <p:blipFill rotWithShape="1">
          <a:blip r:embed="rId3">
            <a:alphaModFix/>
          </a:blip>
          <a:srcRect/>
          <a:stretch/>
        </p:blipFill>
        <p:spPr>
          <a:xfrm>
            <a:off x="9931098" y="6089839"/>
            <a:ext cx="1772656" cy="449073"/>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1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ree Column">
  <p:cSld name="Three Column">
    <p:spTree>
      <p:nvGrpSpPr>
        <p:cNvPr id="1" name="Shape 68"/>
        <p:cNvGrpSpPr/>
        <p:nvPr/>
      </p:nvGrpSpPr>
      <p:grpSpPr>
        <a:xfrm>
          <a:off x="0" y="0"/>
          <a:ext cx="0" cy="0"/>
          <a:chOff x="0" y="0"/>
          <a:chExt cx="0" cy="0"/>
        </a:xfrm>
      </p:grpSpPr>
      <p:pic>
        <p:nvPicPr>
          <p:cNvPr id="69" name="Google Shape;69;p77"/>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70" name="Google Shape;70;p77"/>
          <p:cNvSpPr txBox="1">
            <a:spLocks noGrp="1"/>
          </p:cNvSpPr>
          <p:nvPr>
            <p:ph type="title"/>
          </p:nvPr>
        </p:nvSpPr>
        <p:spPr>
          <a:xfrm>
            <a:off x="419101" y="365125"/>
            <a:ext cx="9037416"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77"/>
          <p:cNvSpPr txBox="1">
            <a:spLocks noGrp="1"/>
          </p:cNvSpPr>
          <p:nvPr>
            <p:ph type="body" idx="1"/>
          </p:nvPr>
        </p:nvSpPr>
        <p:spPr>
          <a:xfrm>
            <a:off x="419100" y="1528175"/>
            <a:ext cx="3593592" cy="464515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2" name="Google Shape;72;p77"/>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
        <p:nvSpPr>
          <p:cNvPr id="73" name="Google Shape;73;p77"/>
          <p:cNvSpPr txBox="1">
            <a:spLocks noGrp="1"/>
          </p:cNvSpPr>
          <p:nvPr>
            <p:ph type="body" idx="2"/>
          </p:nvPr>
        </p:nvSpPr>
        <p:spPr>
          <a:xfrm>
            <a:off x="8173686" y="1528175"/>
            <a:ext cx="3593592" cy="464515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4" name="Google Shape;74;p77"/>
          <p:cNvSpPr txBox="1">
            <a:spLocks noGrp="1"/>
          </p:cNvSpPr>
          <p:nvPr>
            <p:ph type="body" idx="3"/>
          </p:nvPr>
        </p:nvSpPr>
        <p:spPr>
          <a:xfrm>
            <a:off x="4314209" y="1528175"/>
            <a:ext cx="3593592" cy="464515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77"/>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76" name="Google Shape;76;p77"/>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77"/>
        <p:cNvGrpSpPr/>
        <p:nvPr/>
      </p:nvGrpSpPr>
      <p:grpSpPr>
        <a:xfrm>
          <a:off x="0" y="0"/>
          <a:ext cx="0" cy="0"/>
          <a:chOff x="0" y="0"/>
          <a:chExt cx="0" cy="0"/>
        </a:xfrm>
      </p:grpSpPr>
      <p:pic>
        <p:nvPicPr>
          <p:cNvPr id="78" name="Google Shape;78;p78"/>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79" name="Google Shape;79;p78"/>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78"/>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
        <p:nvSpPr>
          <p:cNvPr id="81" name="Google Shape;81;p78"/>
          <p:cNvSpPr txBox="1">
            <a:spLocks noGrp="1"/>
          </p:cNvSpPr>
          <p:nvPr>
            <p:ph type="body" idx="1"/>
          </p:nvPr>
        </p:nvSpPr>
        <p:spPr>
          <a:xfrm>
            <a:off x="419100" y="2041932"/>
            <a:ext cx="5504688" cy="4131084"/>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2" name="Google Shape;82;p78"/>
          <p:cNvSpPr txBox="1">
            <a:spLocks noGrp="1"/>
          </p:cNvSpPr>
          <p:nvPr>
            <p:ph type="body" idx="2"/>
          </p:nvPr>
        </p:nvSpPr>
        <p:spPr>
          <a:xfrm>
            <a:off x="419101" y="1524000"/>
            <a:ext cx="5504688" cy="517932"/>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3200"/>
              <a:buNone/>
              <a:defRPr sz="3200" b="0">
                <a:solidFill>
                  <a:schemeClr val="dk1"/>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3" name="Google Shape;83;p78"/>
          <p:cNvSpPr txBox="1">
            <a:spLocks noGrp="1"/>
          </p:cNvSpPr>
          <p:nvPr>
            <p:ph type="body" idx="3"/>
          </p:nvPr>
        </p:nvSpPr>
        <p:spPr>
          <a:xfrm>
            <a:off x="6249885" y="2041932"/>
            <a:ext cx="5504688" cy="4131084"/>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78"/>
          <p:cNvSpPr txBox="1">
            <a:spLocks noGrp="1"/>
          </p:cNvSpPr>
          <p:nvPr>
            <p:ph type="body" idx="4"/>
          </p:nvPr>
        </p:nvSpPr>
        <p:spPr>
          <a:xfrm>
            <a:off x="6249886" y="1524000"/>
            <a:ext cx="5504688" cy="517932"/>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3200"/>
              <a:buNone/>
              <a:defRPr sz="3200" b="0">
                <a:solidFill>
                  <a:schemeClr val="dk1"/>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5" name="Google Shape;85;p78"/>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86" name="Google Shape;86;p78"/>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87"/>
        <p:cNvGrpSpPr/>
        <p:nvPr/>
      </p:nvGrpSpPr>
      <p:grpSpPr>
        <a:xfrm>
          <a:off x="0" y="0"/>
          <a:ext cx="0" cy="0"/>
          <a:chOff x="0" y="0"/>
          <a:chExt cx="0" cy="0"/>
        </a:xfrm>
      </p:grpSpPr>
      <p:pic>
        <p:nvPicPr>
          <p:cNvPr id="88" name="Google Shape;88;p79"/>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89" name="Google Shape;89;p79"/>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0" name="Google Shape;90;p79"/>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
        <p:nvSpPr>
          <p:cNvPr id="91" name="Google Shape;91;p79"/>
          <p:cNvSpPr txBox="1">
            <a:spLocks noGrp="1"/>
          </p:cNvSpPr>
          <p:nvPr>
            <p:ph type="body" idx="1"/>
          </p:nvPr>
        </p:nvSpPr>
        <p:spPr>
          <a:xfrm>
            <a:off x="419099" y="2041932"/>
            <a:ext cx="11335473" cy="4131084"/>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2" name="Google Shape;92;p79"/>
          <p:cNvSpPr txBox="1">
            <a:spLocks noGrp="1"/>
          </p:cNvSpPr>
          <p:nvPr>
            <p:ph type="body" idx="2"/>
          </p:nvPr>
        </p:nvSpPr>
        <p:spPr>
          <a:xfrm>
            <a:off x="419100" y="1524000"/>
            <a:ext cx="11335473" cy="517932"/>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3200"/>
              <a:buNone/>
              <a:defRPr sz="3200" b="0">
                <a:solidFill>
                  <a:schemeClr val="dk1"/>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79"/>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94" name="Google Shape;94;p79"/>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de">
  <p:cSld name="Code">
    <p:spTree>
      <p:nvGrpSpPr>
        <p:cNvPr id="1" name="Shape 95"/>
        <p:cNvGrpSpPr/>
        <p:nvPr/>
      </p:nvGrpSpPr>
      <p:grpSpPr>
        <a:xfrm>
          <a:off x="0" y="0"/>
          <a:ext cx="0" cy="0"/>
          <a:chOff x="0" y="0"/>
          <a:chExt cx="0" cy="0"/>
        </a:xfrm>
      </p:grpSpPr>
      <p:pic>
        <p:nvPicPr>
          <p:cNvPr id="96" name="Google Shape;96;p80"/>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97" name="Google Shape;97;p80"/>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8" name="Google Shape;98;p80"/>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400"/>
              <a:buNone/>
              <a:defRPr sz="1400">
                <a:solidFill>
                  <a:schemeClr val="dk1"/>
                </a:solidFill>
                <a:latin typeface="Droid Sans Mono"/>
                <a:ea typeface="Droid Sans Mono"/>
                <a:cs typeface="Droid Sans Mono"/>
                <a:sym typeface="Droid Sans Mono"/>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9" name="Google Shape;99;p80"/>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
        <p:nvSpPr>
          <p:cNvPr id="100" name="Google Shape;100;p80"/>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101" name="Google Shape;101;p80"/>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de 2 Up">
  <p:cSld name="Code 2 Up">
    <p:spTree>
      <p:nvGrpSpPr>
        <p:cNvPr id="1" name="Shape 102"/>
        <p:cNvGrpSpPr/>
        <p:nvPr/>
      </p:nvGrpSpPr>
      <p:grpSpPr>
        <a:xfrm>
          <a:off x="0" y="0"/>
          <a:ext cx="0" cy="0"/>
          <a:chOff x="0" y="0"/>
          <a:chExt cx="0" cy="0"/>
        </a:xfrm>
      </p:grpSpPr>
      <p:pic>
        <p:nvPicPr>
          <p:cNvPr id="103" name="Google Shape;103;p81"/>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104" name="Google Shape;104;p81"/>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5" name="Google Shape;105;p81"/>
          <p:cNvSpPr txBox="1">
            <a:spLocks noGrp="1"/>
          </p:cNvSpPr>
          <p:nvPr>
            <p:ph type="body" idx="1"/>
          </p:nvPr>
        </p:nvSpPr>
        <p:spPr>
          <a:xfrm>
            <a:off x="419100" y="1528175"/>
            <a:ext cx="5504688" cy="46487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400"/>
              <a:buNone/>
              <a:defRPr sz="1400">
                <a:solidFill>
                  <a:schemeClr val="dk1"/>
                </a:solidFill>
                <a:latin typeface="Droid Sans Mono"/>
                <a:ea typeface="Droid Sans Mono"/>
                <a:cs typeface="Droid Sans Mono"/>
                <a:sym typeface="Droid Sans Mono"/>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6" name="Google Shape;106;p81"/>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
        <p:nvSpPr>
          <p:cNvPr id="107" name="Google Shape;107;p81"/>
          <p:cNvSpPr txBox="1">
            <a:spLocks noGrp="1"/>
          </p:cNvSpPr>
          <p:nvPr>
            <p:ph type="body" idx="2"/>
          </p:nvPr>
        </p:nvSpPr>
        <p:spPr>
          <a:xfrm>
            <a:off x="6246312" y="1524228"/>
            <a:ext cx="5504688" cy="46487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400"/>
              <a:buNone/>
              <a:defRPr sz="1400">
                <a:solidFill>
                  <a:schemeClr val="dk1"/>
                </a:solidFill>
                <a:latin typeface="Droid Sans Mono"/>
                <a:ea typeface="Droid Sans Mono"/>
                <a:cs typeface="Droid Sans Mono"/>
                <a:sym typeface="Droid Sans Mono"/>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8" name="Google Shape;108;p81"/>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109" name="Google Shape;109;p81"/>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4 Picture">
  <p:cSld name="4 Picture">
    <p:spTree>
      <p:nvGrpSpPr>
        <p:cNvPr id="1" name="Shape 110"/>
        <p:cNvGrpSpPr/>
        <p:nvPr/>
      </p:nvGrpSpPr>
      <p:grpSpPr>
        <a:xfrm>
          <a:off x="0" y="0"/>
          <a:ext cx="0" cy="0"/>
          <a:chOff x="0" y="0"/>
          <a:chExt cx="0" cy="0"/>
        </a:xfrm>
      </p:grpSpPr>
      <p:pic>
        <p:nvPicPr>
          <p:cNvPr id="111" name="Google Shape;111;p82"/>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112" name="Google Shape;112;p8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 name="Google Shape;113;p8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
        <p:nvSpPr>
          <p:cNvPr id="114" name="Google Shape;114;p82"/>
          <p:cNvSpPr txBox="1">
            <a:spLocks noGrp="1"/>
          </p:cNvSpPr>
          <p:nvPr>
            <p:ph type="body" idx="1"/>
          </p:nvPr>
        </p:nvSpPr>
        <p:spPr>
          <a:xfrm>
            <a:off x="411876" y="3793944"/>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5" name="Google Shape;115;p82"/>
          <p:cNvSpPr>
            <a:spLocks noGrp="1"/>
          </p:cNvSpPr>
          <p:nvPr>
            <p:ph type="pic" idx="2"/>
          </p:nvPr>
        </p:nvSpPr>
        <p:spPr>
          <a:xfrm>
            <a:off x="419100" y="1524000"/>
            <a:ext cx="2679192" cy="21031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6" name="Google Shape;116;p82"/>
          <p:cNvSpPr txBox="1">
            <a:spLocks noGrp="1"/>
          </p:cNvSpPr>
          <p:nvPr>
            <p:ph type="body" idx="3"/>
          </p:nvPr>
        </p:nvSpPr>
        <p:spPr>
          <a:xfrm>
            <a:off x="9086484" y="3793944"/>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7" name="Google Shape;117;p82"/>
          <p:cNvSpPr>
            <a:spLocks noGrp="1"/>
          </p:cNvSpPr>
          <p:nvPr>
            <p:ph type="pic" idx="4"/>
          </p:nvPr>
        </p:nvSpPr>
        <p:spPr>
          <a:xfrm>
            <a:off x="9093708" y="1524000"/>
            <a:ext cx="2679192" cy="21031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8" name="Google Shape;118;p82"/>
          <p:cNvSpPr txBox="1">
            <a:spLocks noGrp="1"/>
          </p:cNvSpPr>
          <p:nvPr>
            <p:ph type="body" idx="5"/>
          </p:nvPr>
        </p:nvSpPr>
        <p:spPr>
          <a:xfrm>
            <a:off x="6200777" y="3793944"/>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9" name="Google Shape;119;p82"/>
          <p:cNvSpPr>
            <a:spLocks noGrp="1"/>
          </p:cNvSpPr>
          <p:nvPr>
            <p:ph type="pic" idx="6"/>
          </p:nvPr>
        </p:nvSpPr>
        <p:spPr>
          <a:xfrm>
            <a:off x="6210469" y="1524000"/>
            <a:ext cx="2679192" cy="21031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0" name="Google Shape;120;p82"/>
          <p:cNvSpPr txBox="1">
            <a:spLocks noGrp="1"/>
          </p:cNvSpPr>
          <p:nvPr>
            <p:ph type="body" idx="7"/>
          </p:nvPr>
        </p:nvSpPr>
        <p:spPr>
          <a:xfrm>
            <a:off x="3315078" y="3793944"/>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1" name="Google Shape;121;p82"/>
          <p:cNvSpPr>
            <a:spLocks noGrp="1"/>
          </p:cNvSpPr>
          <p:nvPr>
            <p:ph type="pic" idx="8"/>
          </p:nvPr>
        </p:nvSpPr>
        <p:spPr>
          <a:xfrm>
            <a:off x="3322302" y="1524000"/>
            <a:ext cx="2679192" cy="21031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2" name="Google Shape;122;p82"/>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123" name="Google Shape;123;p82"/>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6 Picture">
  <p:cSld name="6 Picture">
    <p:spTree>
      <p:nvGrpSpPr>
        <p:cNvPr id="1" name="Shape 124"/>
        <p:cNvGrpSpPr/>
        <p:nvPr/>
      </p:nvGrpSpPr>
      <p:grpSpPr>
        <a:xfrm>
          <a:off x="0" y="0"/>
          <a:ext cx="0" cy="0"/>
          <a:chOff x="0" y="0"/>
          <a:chExt cx="0" cy="0"/>
        </a:xfrm>
      </p:grpSpPr>
      <p:pic>
        <p:nvPicPr>
          <p:cNvPr id="125" name="Google Shape;125;p83"/>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126" name="Google Shape;126;p83"/>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7" name="Google Shape;127;p83"/>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
        <p:nvSpPr>
          <p:cNvPr id="128" name="Google Shape;128;p83"/>
          <p:cNvSpPr txBox="1">
            <a:spLocks noGrp="1"/>
          </p:cNvSpPr>
          <p:nvPr>
            <p:ph type="body" idx="1"/>
          </p:nvPr>
        </p:nvSpPr>
        <p:spPr>
          <a:xfrm>
            <a:off x="411876" y="3446471"/>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9" name="Google Shape;129;p83"/>
          <p:cNvSpPr>
            <a:spLocks noGrp="1"/>
          </p:cNvSpPr>
          <p:nvPr>
            <p:ph type="pic" idx="2"/>
          </p:nvPr>
        </p:nvSpPr>
        <p:spPr>
          <a:xfrm>
            <a:off x="419100" y="1524000"/>
            <a:ext cx="3611880" cy="175564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0" name="Google Shape;130;p83"/>
          <p:cNvSpPr txBox="1">
            <a:spLocks noGrp="1"/>
          </p:cNvSpPr>
          <p:nvPr>
            <p:ph type="body" idx="3"/>
          </p:nvPr>
        </p:nvSpPr>
        <p:spPr>
          <a:xfrm>
            <a:off x="8153796" y="3446471"/>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1" name="Google Shape;131;p83"/>
          <p:cNvSpPr>
            <a:spLocks noGrp="1"/>
          </p:cNvSpPr>
          <p:nvPr>
            <p:ph type="pic" idx="4"/>
          </p:nvPr>
        </p:nvSpPr>
        <p:spPr>
          <a:xfrm>
            <a:off x="8161020" y="1524000"/>
            <a:ext cx="3611880" cy="175564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2" name="Google Shape;132;p83"/>
          <p:cNvSpPr txBox="1">
            <a:spLocks noGrp="1"/>
          </p:cNvSpPr>
          <p:nvPr>
            <p:ph type="body" idx="5"/>
          </p:nvPr>
        </p:nvSpPr>
        <p:spPr>
          <a:xfrm>
            <a:off x="4294312" y="3446471"/>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3" name="Google Shape;133;p83"/>
          <p:cNvSpPr>
            <a:spLocks noGrp="1"/>
          </p:cNvSpPr>
          <p:nvPr>
            <p:ph type="pic" idx="6"/>
          </p:nvPr>
        </p:nvSpPr>
        <p:spPr>
          <a:xfrm>
            <a:off x="4301536" y="1524000"/>
            <a:ext cx="3611880" cy="175564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4" name="Google Shape;134;p83"/>
          <p:cNvSpPr txBox="1">
            <a:spLocks noGrp="1"/>
          </p:cNvSpPr>
          <p:nvPr>
            <p:ph type="body" idx="7"/>
          </p:nvPr>
        </p:nvSpPr>
        <p:spPr>
          <a:xfrm>
            <a:off x="411876" y="5857160"/>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5" name="Google Shape;135;p83"/>
          <p:cNvSpPr>
            <a:spLocks noGrp="1"/>
          </p:cNvSpPr>
          <p:nvPr>
            <p:ph type="pic" idx="8"/>
          </p:nvPr>
        </p:nvSpPr>
        <p:spPr>
          <a:xfrm>
            <a:off x="419100" y="3934689"/>
            <a:ext cx="3611880" cy="175564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6" name="Google Shape;136;p83"/>
          <p:cNvSpPr txBox="1">
            <a:spLocks noGrp="1"/>
          </p:cNvSpPr>
          <p:nvPr>
            <p:ph type="body" idx="9"/>
          </p:nvPr>
        </p:nvSpPr>
        <p:spPr>
          <a:xfrm>
            <a:off x="8153796" y="5857160"/>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7" name="Google Shape;137;p83"/>
          <p:cNvSpPr>
            <a:spLocks noGrp="1"/>
          </p:cNvSpPr>
          <p:nvPr>
            <p:ph type="pic" idx="13"/>
          </p:nvPr>
        </p:nvSpPr>
        <p:spPr>
          <a:xfrm>
            <a:off x="8161020" y="3934689"/>
            <a:ext cx="3611880" cy="175564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8" name="Google Shape;138;p83"/>
          <p:cNvSpPr txBox="1">
            <a:spLocks noGrp="1"/>
          </p:cNvSpPr>
          <p:nvPr>
            <p:ph type="body" idx="14"/>
          </p:nvPr>
        </p:nvSpPr>
        <p:spPr>
          <a:xfrm>
            <a:off x="4294312" y="5857160"/>
            <a:ext cx="3619104" cy="301752"/>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9" name="Google Shape;139;p83"/>
          <p:cNvSpPr>
            <a:spLocks noGrp="1"/>
          </p:cNvSpPr>
          <p:nvPr>
            <p:ph type="pic" idx="15"/>
          </p:nvPr>
        </p:nvSpPr>
        <p:spPr>
          <a:xfrm>
            <a:off x="4301536" y="3934689"/>
            <a:ext cx="3611880" cy="175564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40" name="Google Shape;140;p83"/>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141" name="Google Shape;141;p83"/>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Icons">
  <p:cSld name="Icons">
    <p:spTree>
      <p:nvGrpSpPr>
        <p:cNvPr id="1" name="Shape 142"/>
        <p:cNvGrpSpPr/>
        <p:nvPr/>
      </p:nvGrpSpPr>
      <p:grpSpPr>
        <a:xfrm>
          <a:off x="0" y="0"/>
          <a:ext cx="0" cy="0"/>
          <a:chOff x="0" y="0"/>
          <a:chExt cx="0" cy="0"/>
        </a:xfrm>
      </p:grpSpPr>
      <p:sp>
        <p:nvSpPr>
          <p:cNvPr id="143" name="Google Shape;143;p84"/>
          <p:cNvSpPr txBox="1">
            <a:spLocks noGrp="1"/>
          </p:cNvSpPr>
          <p:nvPr>
            <p:ph type="body" idx="1"/>
          </p:nvPr>
        </p:nvSpPr>
        <p:spPr>
          <a:xfrm>
            <a:off x="411876" y="4011163"/>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4" name="Google Shape;144;p84"/>
          <p:cNvSpPr>
            <a:spLocks noGrp="1"/>
          </p:cNvSpPr>
          <p:nvPr>
            <p:ph type="pic" idx="2"/>
          </p:nvPr>
        </p:nvSpPr>
        <p:spPr>
          <a:xfrm>
            <a:off x="1069259" y="2626296"/>
            <a:ext cx="1188720" cy="11887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45" name="Google Shape;145;p84"/>
          <p:cNvSpPr txBox="1">
            <a:spLocks noGrp="1"/>
          </p:cNvSpPr>
          <p:nvPr>
            <p:ph type="body" idx="3"/>
          </p:nvPr>
        </p:nvSpPr>
        <p:spPr>
          <a:xfrm>
            <a:off x="9086484" y="4011163"/>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6" name="Google Shape;146;p84"/>
          <p:cNvSpPr txBox="1">
            <a:spLocks noGrp="1"/>
          </p:cNvSpPr>
          <p:nvPr>
            <p:ph type="body" idx="4"/>
          </p:nvPr>
        </p:nvSpPr>
        <p:spPr>
          <a:xfrm>
            <a:off x="6177027" y="4011163"/>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7" name="Google Shape;147;p84"/>
          <p:cNvSpPr txBox="1">
            <a:spLocks noGrp="1"/>
          </p:cNvSpPr>
          <p:nvPr>
            <p:ph type="body" idx="5"/>
          </p:nvPr>
        </p:nvSpPr>
        <p:spPr>
          <a:xfrm>
            <a:off x="3315078" y="4011163"/>
            <a:ext cx="2686416" cy="30304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2000"/>
              <a:buNone/>
              <a:defRPr sz="2000" b="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8" name="Google Shape;148;p84"/>
          <p:cNvSpPr>
            <a:spLocks noGrp="1"/>
          </p:cNvSpPr>
          <p:nvPr>
            <p:ph type="pic" idx="6"/>
          </p:nvPr>
        </p:nvSpPr>
        <p:spPr>
          <a:xfrm>
            <a:off x="4049966" y="2626296"/>
            <a:ext cx="1188720" cy="11887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49" name="Google Shape;149;p84"/>
          <p:cNvSpPr>
            <a:spLocks noGrp="1"/>
          </p:cNvSpPr>
          <p:nvPr>
            <p:ph type="pic" idx="7"/>
          </p:nvPr>
        </p:nvSpPr>
        <p:spPr>
          <a:xfrm>
            <a:off x="6911919" y="2626296"/>
            <a:ext cx="1188720" cy="11887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50" name="Google Shape;150;p84"/>
          <p:cNvSpPr>
            <a:spLocks noGrp="1"/>
          </p:cNvSpPr>
          <p:nvPr>
            <p:ph type="pic" idx="8"/>
          </p:nvPr>
        </p:nvSpPr>
        <p:spPr>
          <a:xfrm>
            <a:off x="9773872" y="2626296"/>
            <a:ext cx="1188720" cy="118872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51" name="Google Shape;151;p84"/>
          <p:cNvSpPr txBox="1">
            <a:spLocks noGrp="1"/>
          </p:cNvSpPr>
          <p:nvPr>
            <p:ph type="ftr" idx="11"/>
          </p:nvPr>
        </p:nvSpPr>
        <p:spPr>
          <a:xfrm>
            <a:off x="419099"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152" name="Google Shape;152;p84"/>
          <p:cNvPicPr preferRelativeResize="0"/>
          <p:nvPr/>
        </p:nvPicPr>
        <p:blipFill rotWithShape="1">
          <a:blip r:embed="rId2">
            <a:alphaModFix/>
          </a:blip>
          <a:srcRect/>
          <a:stretch/>
        </p:blipFill>
        <p:spPr>
          <a:xfrm>
            <a:off x="9909200" y="365126"/>
            <a:ext cx="1772652" cy="449072"/>
          </a:xfrm>
          <a:prstGeom prst="rect">
            <a:avLst/>
          </a:prstGeom>
          <a:noFill/>
          <a:ln>
            <a:noFill/>
          </a:ln>
        </p:spPr>
      </p:pic>
      <p:pic>
        <p:nvPicPr>
          <p:cNvPr id="153" name="Google Shape;153;p84"/>
          <p:cNvPicPr preferRelativeResize="0"/>
          <p:nvPr/>
        </p:nvPicPr>
        <p:blipFill rotWithShape="1">
          <a:blip r:embed="rId3">
            <a:alphaModFix/>
          </a:blip>
          <a:srcRect l="75552" t="60520" r="3438" b="3809"/>
          <a:stretch/>
        </p:blipFill>
        <p:spPr>
          <a:xfrm rot="10800000">
            <a:off x="-1" y="-2"/>
            <a:ext cx="2268187" cy="2166103"/>
          </a:xfrm>
          <a:prstGeom prst="rect">
            <a:avLst/>
          </a:prstGeom>
          <a:noFill/>
          <a:ln>
            <a:noFill/>
          </a:ln>
        </p:spPr>
      </p:pic>
      <p:sp>
        <p:nvSpPr>
          <p:cNvPr id="154" name="Google Shape;154;p84"/>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able 1">
  <p:cSld name="Table 1">
    <p:spTree>
      <p:nvGrpSpPr>
        <p:cNvPr id="1" name="Shape 155"/>
        <p:cNvGrpSpPr/>
        <p:nvPr/>
      </p:nvGrpSpPr>
      <p:grpSpPr>
        <a:xfrm>
          <a:off x="0" y="0"/>
          <a:ext cx="0" cy="0"/>
          <a:chOff x="0" y="0"/>
          <a:chExt cx="0" cy="0"/>
        </a:xfrm>
      </p:grpSpPr>
      <p:sp>
        <p:nvSpPr>
          <p:cNvPr id="156" name="Google Shape;156;p85"/>
          <p:cNvSpPr txBox="1">
            <a:spLocks noGrp="1"/>
          </p:cNvSpPr>
          <p:nvPr>
            <p:ph type="sldNum" idx="12"/>
          </p:nvPr>
        </p:nvSpPr>
        <p:spPr>
          <a:xfrm>
            <a:off x="9029700" y="6356351"/>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
        <p:nvSpPr>
          <p:cNvPr id="157" name="Google Shape;157;p85"/>
          <p:cNvSpPr txBox="1">
            <a:spLocks noGrp="1"/>
          </p:cNvSpPr>
          <p:nvPr>
            <p:ph type="ftr" idx="11"/>
          </p:nvPr>
        </p:nvSpPr>
        <p:spPr>
          <a:xfrm>
            <a:off x="419101" y="6356351"/>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881"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158" name="Google Shape;158;p85"/>
          <p:cNvPicPr preferRelativeResize="0"/>
          <p:nvPr/>
        </p:nvPicPr>
        <p:blipFill rotWithShape="1">
          <a:blip r:embed="rId2">
            <a:alphaModFix/>
          </a:blip>
          <a:srcRect/>
          <a:stretch/>
        </p:blipFill>
        <p:spPr>
          <a:xfrm>
            <a:off x="2469" y="5"/>
            <a:ext cx="12188952" cy="1143000"/>
          </a:xfrm>
          <a:prstGeom prst="rect">
            <a:avLst/>
          </a:prstGeom>
          <a:noFill/>
          <a:ln>
            <a:noFill/>
          </a:ln>
        </p:spPr>
      </p:pic>
      <p:pic>
        <p:nvPicPr>
          <p:cNvPr id="159" name="Google Shape;159;p85"/>
          <p:cNvPicPr preferRelativeResize="0"/>
          <p:nvPr/>
        </p:nvPicPr>
        <p:blipFill rotWithShape="1">
          <a:blip r:embed="rId3">
            <a:alphaModFix/>
          </a:blip>
          <a:srcRect/>
          <a:stretch/>
        </p:blipFill>
        <p:spPr>
          <a:xfrm>
            <a:off x="9909198" y="365126"/>
            <a:ext cx="1772656" cy="449073"/>
          </a:xfrm>
          <a:prstGeom prst="rect">
            <a:avLst/>
          </a:prstGeom>
          <a:noFill/>
          <a:ln>
            <a:noFill/>
          </a:ln>
        </p:spPr>
      </p:pic>
      <p:sp>
        <p:nvSpPr>
          <p:cNvPr id="160" name="Google Shape;160;p85"/>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able 2">
  <p:cSld name="Table 2">
    <p:spTree>
      <p:nvGrpSpPr>
        <p:cNvPr id="1" name="Shape 161"/>
        <p:cNvGrpSpPr/>
        <p:nvPr/>
      </p:nvGrpSpPr>
      <p:grpSpPr>
        <a:xfrm>
          <a:off x="0" y="0"/>
          <a:ext cx="0" cy="0"/>
          <a:chOff x="0" y="0"/>
          <a:chExt cx="0" cy="0"/>
        </a:xfrm>
      </p:grpSpPr>
      <p:pic>
        <p:nvPicPr>
          <p:cNvPr id="162" name="Google Shape;162;p86"/>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163" name="Google Shape;163;p86"/>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4" name="Google Shape;164;p86"/>
          <p:cNvSpPr txBox="1">
            <a:spLocks noGrp="1"/>
          </p:cNvSpPr>
          <p:nvPr>
            <p:ph type="ftr" idx="11"/>
          </p:nvPr>
        </p:nvSpPr>
        <p:spPr>
          <a:xfrm>
            <a:off x="419101" y="6356351"/>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881"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5" name="Google Shape;165;p86"/>
          <p:cNvSpPr txBox="1">
            <a:spLocks noGrp="1"/>
          </p:cNvSpPr>
          <p:nvPr>
            <p:ph type="sldNum" idx="12"/>
          </p:nvPr>
        </p:nvSpPr>
        <p:spPr>
          <a:xfrm>
            <a:off x="9029700" y="6356351"/>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pic>
        <p:nvPicPr>
          <p:cNvPr id="166" name="Google Shape;166;p86"/>
          <p:cNvPicPr preferRelativeResize="0"/>
          <p:nvPr/>
        </p:nvPicPr>
        <p:blipFill rotWithShape="1">
          <a:blip r:embed="rId3">
            <a:alphaModFix/>
          </a:blip>
          <a:srcRect/>
          <a:stretch/>
        </p:blipFill>
        <p:spPr>
          <a:xfrm>
            <a:off x="9909198" y="365126"/>
            <a:ext cx="1772656" cy="44907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lumn">
  <p:cSld name="Two Column">
    <p:spTree>
      <p:nvGrpSpPr>
        <p:cNvPr id="1" name="Shape 18"/>
        <p:cNvGrpSpPr/>
        <p:nvPr/>
      </p:nvGrpSpPr>
      <p:grpSpPr>
        <a:xfrm>
          <a:off x="0" y="0"/>
          <a:ext cx="0" cy="0"/>
          <a:chOff x="0" y="0"/>
          <a:chExt cx="0" cy="0"/>
        </a:xfrm>
      </p:grpSpPr>
      <p:pic>
        <p:nvPicPr>
          <p:cNvPr id="19" name="Google Shape;19;p69"/>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20" name="Google Shape;20;p69"/>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69"/>
          <p:cNvSpPr txBox="1">
            <a:spLocks noGrp="1"/>
          </p:cNvSpPr>
          <p:nvPr>
            <p:ph type="body" idx="1"/>
          </p:nvPr>
        </p:nvSpPr>
        <p:spPr>
          <a:xfrm>
            <a:off x="419100" y="1528175"/>
            <a:ext cx="5504688" cy="4648788"/>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 name="Google Shape;22;p69"/>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
        <p:nvSpPr>
          <p:cNvPr id="23" name="Google Shape;23;p69"/>
          <p:cNvSpPr txBox="1">
            <a:spLocks noGrp="1"/>
          </p:cNvSpPr>
          <p:nvPr>
            <p:ph type="body" idx="2"/>
          </p:nvPr>
        </p:nvSpPr>
        <p:spPr>
          <a:xfrm>
            <a:off x="6246312" y="1524228"/>
            <a:ext cx="5504688" cy="4648788"/>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69"/>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25" name="Google Shape;25;p69"/>
          <p:cNvPicPr preferRelativeResize="0"/>
          <p:nvPr/>
        </p:nvPicPr>
        <p:blipFill rotWithShape="1">
          <a:blip r:embed="rId3">
            <a:alphaModFix/>
          </a:blip>
          <a:srcRect/>
          <a:stretch/>
        </p:blipFill>
        <p:spPr>
          <a:xfrm>
            <a:off x="9909198" y="365125"/>
            <a:ext cx="1772656" cy="449073"/>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able 3">
  <p:cSld name="Table 3">
    <p:spTree>
      <p:nvGrpSpPr>
        <p:cNvPr id="1" name="Shape 167"/>
        <p:cNvGrpSpPr/>
        <p:nvPr/>
      </p:nvGrpSpPr>
      <p:grpSpPr>
        <a:xfrm>
          <a:off x="0" y="0"/>
          <a:ext cx="0" cy="0"/>
          <a:chOff x="0" y="0"/>
          <a:chExt cx="0" cy="0"/>
        </a:xfrm>
      </p:grpSpPr>
      <p:pic>
        <p:nvPicPr>
          <p:cNvPr id="168" name="Google Shape;168;p87"/>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169" name="Google Shape;169;p87"/>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0" name="Google Shape;170;p87"/>
          <p:cNvSpPr txBox="1">
            <a:spLocks noGrp="1"/>
          </p:cNvSpPr>
          <p:nvPr>
            <p:ph type="ftr" idx="11"/>
          </p:nvPr>
        </p:nvSpPr>
        <p:spPr>
          <a:xfrm>
            <a:off x="419101" y="6356351"/>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881"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1" name="Google Shape;171;p87"/>
          <p:cNvSpPr txBox="1">
            <a:spLocks noGrp="1"/>
          </p:cNvSpPr>
          <p:nvPr>
            <p:ph type="sldNum" idx="12"/>
          </p:nvPr>
        </p:nvSpPr>
        <p:spPr>
          <a:xfrm>
            <a:off x="9029700" y="6356351"/>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pic>
        <p:nvPicPr>
          <p:cNvPr id="172" name="Google Shape;172;p87"/>
          <p:cNvPicPr preferRelativeResize="0"/>
          <p:nvPr/>
        </p:nvPicPr>
        <p:blipFill rotWithShape="1">
          <a:blip r:embed="rId3">
            <a:alphaModFix/>
          </a:blip>
          <a:srcRect/>
          <a:stretch/>
        </p:blipFill>
        <p:spPr>
          <a:xfrm>
            <a:off x="9909198" y="365126"/>
            <a:ext cx="1772656" cy="44907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Light">
  <p:cSld name="Title Only Light">
    <p:spTree>
      <p:nvGrpSpPr>
        <p:cNvPr id="1" name="Shape 173"/>
        <p:cNvGrpSpPr/>
        <p:nvPr/>
      </p:nvGrpSpPr>
      <p:grpSpPr>
        <a:xfrm>
          <a:off x="0" y="0"/>
          <a:ext cx="0" cy="0"/>
          <a:chOff x="0" y="0"/>
          <a:chExt cx="0" cy="0"/>
        </a:xfrm>
      </p:grpSpPr>
      <p:sp>
        <p:nvSpPr>
          <p:cNvPr id="174" name="Google Shape;174;p88"/>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4000"/>
              <a:buFont typeface="Arial"/>
              <a:buNone/>
              <a:defRPr sz="4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5" name="Google Shape;175;p88"/>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176" name="Google Shape;176;p88"/>
          <p:cNvPicPr preferRelativeResize="0"/>
          <p:nvPr/>
        </p:nvPicPr>
        <p:blipFill rotWithShape="1">
          <a:blip r:embed="rId2">
            <a:alphaModFix/>
          </a:blip>
          <a:srcRect/>
          <a:stretch/>
        </p:blipFill>
        <p:spPr>
          <a:xfrm>
            <a:off x="9909200" y="365125"/>
            <a:ext cx="1772652" cy="449072"/>
          </a:xfrm>
          <a:prstGeom prst="rect">
            <a:avLst/>
          </a:prstGeom>
          <a:noFill/>
          <a:ln>
            <a:noFill/>
          </a:ln>
        </p:spPr>
      </p:pic>
      <p:sp>
        <p:nvSpPr>
          <p:cNvPr id="177" name="Google Shape;177;p88"/>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se Study">
  <p:cSld name="Case Study">
    <p:spTree>
      <p:nvGrpSpPr>
        <p:cNvPr id="1" name="Shape 178"/>
        <p:cNvGrpSpPr/>
        <p:nvPr/>
      </p:nvGrpSpPr>
      <p:grpSpPr>
        <a:xfrm>
          <a:off x="0" y="0"/>
          <a:ext cx="0" cy="0"/>
          <a:chOff x="0" y="0"/>
          <a:chExt cx="0" cy="0"/>
        </a:xfrm>
      </p:grpSpPr>
      <p:sp>
        <p:nvSpPr>
          <p:cNvPr id="179" name="Google Shape;179;p89"/>
          <p:cNvSpPr txBox="1">
            <a:spLocks noGrp="1"/>
          </p:cNvSpPr>
          <p:nvPr>
            <p:ph type="title"/>
          </p:nvPr>
        </p:nvSpPr>
        <p:spPr>
          <a:xfrm>
            <a:off x="419100" y="365125"/>
            <a:ext cx="8298180"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4000"/>
              <a:buFont typeface="Arial"/>
              <a:buNone/>
              <a:defRPr sz="4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0" name="Google Shape;180;p89"/>
          <p:cNvSpPr txBox="1">
            <a:spLocks noGrp="1"/>
          </p:cNvSpPr>
          <p:nvPr>
            <p:ph type="sldNum" idx="12"/>
          </p:nvPr>
        </p:nvSpPr>
        <p:spPr>
          <a:xfrm>
            <a:off x="9029700" y="6356351"/>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
        <p:nvSpPr>
          <p:cNvPr id="181" name="Google Shape;181;p89"/>
          <p:cNvSpPr txBox="1">
            <a:spLocks noGrp="1"/>
          </p:cNvSpPr>
          <p:nvPr>
            <p:ph type="body" idx="1"/>
          </p:nvPr>
        </p:nvSpPr>
        <p:spPr>
          <a:xfrm>
            <a:off x="6076191" y="1803345"/>
            <a:ext cx="2656066" cy="187913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Clr>
                <a:schemeClr val="dk1"/>
              </a:buClr>
              <a:buSzPts val="1867"/>
              <a:buNone/>
              <a:defRPr sz="1867"/>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2" name="Google Shape;182;p89"/>
          <p:cNvSpPr txBox="1">
            <a:spLocks noGrp="1"/>
          </p:cNvSpPr>
          <p:nvPr>
            <p:ph type="body" idx="2"/>
          </p:nvPr>
        </p:nvSpPr>
        <p:spPr>
          <a:xfrm>
            <a:off x="3251457" y="1803345"/>
            <a:ext cx="2656066" cy="187913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Clr>
                <a:schemeClr val="dk1"/>
              </a:buClr>
              <a:buSzPts val="1867"/>
              <a:buNone/>
              <a:defRPr sz="1867"/>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3" name="Google Shape;183;p89"/>
          <p:cNvSpPr txBox="1">
            <a:spLocks noGrp="1"/>
          </p:cNvSpPr>
          <p:nvPr>
            <p:ph type="body" idx="3"/>
          </p:nvPr>
        </p:nvSpPr>
        <p:spPr>
          <a:xfrm>
            <a:off x="419100" y="1340942"/>
            <a:ext cx="2656067" cy="3902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36C2B4"/>
              </a:buClr>
              <a:buSzPts val="2000"/>
              <a:buNone/>
              <a:defRPr sz="2000" b="0">
                <a:solidFill>
                  <a:srgbClr val="36C2B4"/>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4" name="Google Shape;184;p89"/>
          <p:cNvSpPr txBox="1">
            <a:spLocks noGrp="1"/>
          </p:cNvSpPr>
          <p:nvPr>
            <p:ph type="body" idx="4"/>
          </p:nvPr>
        </p:nvSpPr>
        <p:spPr>
          <a:xfrm>
            <a:off x="419102" y="1803345"/>
            <a:ext cx="2656066" cy="187913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Clr>
                <a:schemeClr val="dk1"/>
              </a:buClr>
              <a:buSzPts val="1867"/>
              <a:buNone/>
              <a:defRPr sz="1867"/>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5" name="Google Shape;185;p89"/>
          <p:cNvSpPr/>
          <p:nvPr/>
        </p:nvSpPr>
        <p:spPr>
          <a:xfrm>
            <a:off x="9029701" y="0"/>
            <a:ext cx="3188474" cy="6875492"/>
          </a:xfrm>
          <a:prstGeom prst="rect">
            <a:avLst/>
          </a:prstGeom>
          <a:solidFill>
            <a:srgbClr val="232F3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761"/>
              <a:buFont typeface="Arial"/>
              <a:buNone/>
            </a:pPr>
            <a:endParaRPr sz="1761" b="0" i="0" u="none" strike="noStrike" cap="none">
              <a:solidFill>
                <a:srgbClr val="FFFFFF"/>
              </a:solidFill>
              <a:latin typeface="Arial"/>
              <a:ea typeface="Arial"/>
              <a:cs typeface="Arial"/>
              <a:sym typeface="Arial"/>
            </a:endParaRPr>
          </a:p>
        </p:txBody>
      </p:sp>
      <p:sp>
        <p:nvSpPr>
          <p:cNvPr id="186" name="Google Shape;186;p89"/>
          <p:cNvSpPr/>
          <p:nvPr/>
        </p:nvSpPr>
        <p:spPr>
          <a:xfrm>
            <a:off x="0" y="4020640"/>
            <a:ext cx="9029700" cy="283736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761"/>
              <a:buFont typeface="Arial"/>
              <a:buNone/>
            </a:pPr>
            <a:endParaRPr sz="1761" b="0" i="0" u="none" strike="noStrike" cap="none">
              <a:solidFill>
                <a:srgbClr val="FFFFFF"/>
              </a:solidFill>
              <a:latin typeface="Arial"/>
              <a:ea typeface="Arial"/>
              <a:cs typeface="Arial"/>
              <a:sym typeface="Arial"/>
            </a:endParaRPr>
          </a:p>
        </p:txBody>
      </p:sp>
      <p:sp>
        <p:nvSpPr>
          <p:cNvPr id="187" name="Google Shape;187;p89"/>
          <p:cNvSpPr txBox="1">
            <a:spLocks noGrp="1"/>
          </p:cNvSpPr>
          <p:nvPr>
            <p:ph type="body" idx="5"/>
          </p:nvPr>
        </p:nvSpPr>
        <p:spPr>
          <a:xfrm>
            <a:off x="9327146" y="365126"/>
            <a:ext cx="2445755" cy="951555"/>
          </a:xfrm>
          <a:prstGeom prst="rect">
            <a:avLst/>
          </a:prstGeom>
          <a:solidFill>
            <a:schemeClr val="lt1"/>
          </a:solid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2"/>
              </a:buClr>
              <a:buSzPts val="2800"/>
              <a:buNone/>
              <a:defRPr>
                <a:solidFill>
                  <a:schemeClr val="lt2"/>
                </a:solidFill>
              </a:defRPr>
            </a:lvl1pPr>
            <a:lvl2pPr marL="914400" lvl="1" indent="-381000" algn="l">
              <a:lnSpc>
                <a:spcPct val="90000"/>
              </a:lnSpc>
              <a:spcBef>
                <a:spcPts val="500"/>
              </a:spcBef>
              <a:spcAft>
                <a:spcPts val="0"/>
              </a:spcAft>
              <a:buClr>
                <a:schemeClr val="lt2"/>
              </a:buClr>
              <a:buSzPts val="2400"/>
              <a:buChar char="•"/>
              <a:defRPr>
                <a:solidFill>
                  <a:schemeClr val="lt2"/>
                </a:solidFill>
              </a:defRPr>
            </a:lvl2pPr>
            <a:lvl3pPr marL="1371600" lvl="2" indent="-355600" algn="l">
              <a:lnSpc>
                <a:spcPct val="90000"/>
              </a:lnSpc>
              <a:spcBef>
                <a:spcPts val="500"/>
              </a:spcBef>
              <a:spcAft>
                <a:spcPts val="0"/>
              </a:spcAft>
              <a:buClr>
                <a:schemeClr val="lt2"/>
              </a:buClr>
              <a:buSzPts val="2000"/>
              <a:buChar char="•"/>
              <a:defRPr>
                <a:solidFill>
                  <a:schemeClr val="lt2"/>
                </a:solidFill>
              </a:defRPr>
            </a:lvl3pPr>
            <a:lvl4pPr marL="1828800" lvl="3" indent="-342900" algn="l">
              <a:lnSpc>
                <a:spcPct val="90000"/>
              </a:lnSpc>
              <a:spcBef>
                <a:spcPts val="500"/>
              </a:spcBef>
              <a:spcAft>
                <a:spcPts val="0"/>
              </a:spcAft>
              <a:buClr>
                <a:schemeClr val="lt2"/>
              </a:buClr>
              <a:buSzPts val="1800"/>
              <a:buChar char="•"/>
              <a:defRPr>
                <a:solidFill>
                  <a:schemeClr val="lt2"/>
                </a:solidFill>
              </a:defRPr>
            </a:lvl4pPr>
            <a:lvl5pPr marL="2286000" lvl="4" indent="-342900" algn="l">
              <a:lnSpc>
                <a:spcPct val="90000"/>
              </a:lnSpc>
              <a:spcBef>
                <a:spcPts val="500"/>
              </a:spcBef>
              <a:spcAft>
                <a:spcPts val="0"/>
              </a:spcAft>
              <a:buClr>
                <a:schemeClr val="lt2"/>
              </a:buClr>
              <a:buSzPts val="1800"/>
              <a:buChar char="•"/>
              <a:defRPr>
                <a:solidFill>
                  <a:schemeClr val="lt2"/>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8" name="Google Shape;188;p89"/>
          <p:cNvSpPr txBox="1">
            <a:spLocks noGrp="1"/>
          </p:cNvSpPr>
          <p:nvPr>
            <p:ph type="body" idx="6"/>
          </p:nvPr>
        </p:nvSpPr>
        <p:spPr>
          <a:xfrm>
            <a:off x="3259838" y="1340942"/>
            <a:ext cx="2656067" cy="3902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36C2B4"/>
              </a:buClr>
              <a:buSzPts val="2000"/>
              <a:buNone/>
              <a:defRPr sz="2000" b="0">
                <a:solidFill>
                  <a:srgbClr val="36C2B4"/>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9" name="Google Shape;189;p89"/>
          <p:cNvSpPr txBox="1">
            <a:spLocks noGrp="1"/>
          </p:cNvSpPr>
          <p:nvPr>
            <p:ph type="body" idx="7"/>
          </p:nvPr>
        </p:nvSpPr>
        <p:spPr>
          <a:xfrm>
            <a:off x="6076190" y="1340942"/>
            <a:ext cx="2656067" cy="3902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36C2B4"/>
              </a:buClr>
              <a:buSzPts val="2000"/>
              <a:buNone/>
              <a:defRPr sz="2000" b="0">
                <a:solidFill>
                  <a:srgbClr val="36C2B4"/>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0" name="Google Shape;190;p89"/>
          <p:cNvSpPr txBox="1">
            <a:spLocks noGrp="1"/>
          </p:cNvSpPr>
          <p:nvPr>
            <p:ph type="body" idx="8"/>
          </p:nvPr>
        </p:nvSpPr>
        <p:spPr>
          <a:xfrm>
            <a:off x="790222" y="4444327"/>
            <a:ext cx="7571082" cy="1311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1" name="Google Shape;191;p89"/>
          <p:cNvSpPr txBox="1">
            <a:spLocks noGrp="1"/>
          </p:cNvSpPr>
          <p:nvPr>
            <p:ph type="body" idx="9"/>
          </p:nvPr>
        </p:nvSpPr>
        <p:spPr>
          <a:xfrm>
            <a:off x="790222" y="5870446"/>
            <a:ext cx="7942034" cy="413702"/>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2000"/>
              <a:buNone/>
              <a:defRPr sz="2000" b="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192" name="Google Shape;192;p89"/>
          <p:cNvPicPr preferRelativeResize="0"/>
          <p:nvPr/>
        </p:nvPicPr>
        <p:blipFill rotWithShape="1">
          <a:blip r:embed="rId2">
            <a:alphaModFix/>
          </a:blip>
          <a:srcRect/>
          <a:stretch/>
        </p:blipFill>
        <p:spPr>
          <a:xfrm>
            <a:off x="9396238" y="6089840"/>
            <a:ext cx="1772656" cy="449073"/>
          </a:xfrm>
          <a:prstGeom prst="rect">
            <a:avLst/>
          </a:prstGeom>
          <a:noFill/>
          <a:ln>
            <a:noFill/>
          </a:ln>
        </p:spPr>
      </p:pic>
      <p:sp>
        <p:nvSpPr>
          <p:cNvPr id="193" name="Google Shape;193;p89"/>
          <p:cNvSpPr txBox="1">
            <a:spLocks noGrp="1"/>
          </p:cNvSpPr>
          <p:nvPr>
            <p:ph type="ftr" idx="11"/>
          </p:nvPr>
        </p:nvSpPr>
        <p:spPr>
          <a:xfrm>
            <a:off x="419100" y="6356351"/>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881" b="0" i="0">
                <a:solidFill>
                  <a:schemeClr val="lt1"/>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4" name="Google Shape;194;p89"/>
          <p:cNvSpPr txBox="1">
            <a:spLocks noGrp="1"/>
          </p:cNvSpPr>
          <p:nvPr>
            <p:ph type="body" idx="13"/>
          </p:nvPr>
        </p:nvSpPr>
        <p:spPr>
          <a:xfrm>
            <a:off x="9327093" y="1564153"/>
            <a:ext cx="2445808" cy="1212914"/>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333"/>
              <a:buNone/>
              <a:defRPr sz="1333">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5" name="Google Shape;195;p89"/>
          <p:cNvSpPr txBox="1"/>
          <p:nvPr/>
        </p:nvSpPr>
        <p:spPr>
          <a:xfrm>
            <a:off x="290923" y="3889248"/>
            <a:ext cx="770467" cy="230845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400" b="0" i="0" u="none" strike="noStrike" cap="none" baseline="30000">
                <a:solidFill>
                  <a:schemeClr val="lt1"/>
                </a:solidFill>
                <a:latin typeface="Arial"/>
                <a:ea typeface="Arial"/>
                <a:cs typeface="Arial"/>
                <a:sym typeface="Arial"/>
              </a:rPr>
              <a:t>“</a:t>
            </a:r>
            <a:endParaRPr sz="14400" b="0" i="0" u="none" strike="noStrike" cap="none">
              <a:solidFill>
                <a:schemeClr val="lt1"/>
              </a:solidFill>
              <a:latin typeface="Arial"/>
              <a:ea typeface="Arial"/>
              <a:cs typeface="Arial"/>
              <a:sym typeface="Arial"/>
            </a:endParaRPr>
          </a:p>
        </p:txBody>
      </p:sp>
      <p:sp>
        <p:nvSpPr>
          <p:cNvPr id="196" name="Google Shape;196;p89"/>
          <p:cNvSpPr txBox="1">
            <a:spLocks noGrp="1"/>
          </p:cNvSpPr>
          <p:nvPr>
            <p:ph type="body" idx="14"/>
          </p:nvPr>
        </p:nvSpPr>
        <p:spPr>
          <a:xfrm>
            <a:off x="9327145" y="3177326"/>
            <a:ext cx="2445808" cy="275849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333"/>
              <a:buNone/>
              <a:defRPr sz="1333">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7" name="Google Shape;197;p89"/>
          <p:cNvSpPr txBox="1">
            <a:spLocks noGrp="1"/>
          </p:cNvSpPr>
          <p:nvPr>
            <p:ph type="body" idx="15"/>
          </p:nvPr>
        </p:nvSpPr>
        <p:spPr>
          <a:xfrm>
            <a:off x="9327092" y="2880834"/>
            <a:ext cx="2445808" cy="29649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solidFill>
                  <a:schemeClr val="lt1"/>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Pull Quote">
  <p:cSld name="Pull Quote">
    <p:bg>
      <p:bgPr>
        <a:solidFill>
          <a:srgbClr val="222E3C"/>
        </a:solidFill>
        <a:effectLst/>
      </p:bgPr>
    </p:bg>
    <p:spTree>
      <p:nvGrpSpPr>
        <p:cNvPr id="1" name="Shape 198"/>
        <p:cNvGrpSpPr/>
        <p:nvPr/>
      </p:nvGrpSpPr>
      <p:grpSpPr>
        <a:xfrm>
          <a:off x="0" y="0"/>
          <a:ext cx="0" cy="0"/>
          <a:chOff x="0" y="0"/>
          <a:chExt cx="0" cy="0"/>
        </a:xfrm>
      </p:grpSpPr>
      <p:sp>
        <p:nvSpPr>
          <p:cNvPr id="199" name="Google Shape;199;p90"/>
          <p:cNvSpPr txBox="1">
            <a:spLocks noGrp="1"/>
          </p:cNvSpPr>
          <p:nvPr>
            <p:ph type="title"/>
          </p:nvPr>
        </p:nvSpPr>
        <p:spPr>
          <a:xfrm>
            <a:off x="419100" y="1361287"/>
            <a:ext cx="11353800" cy="34163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0" name="Google Shape;200;p90"/>
          <p:cNvSpPr/>
          <p:nvPr/>
        </p:nvSpPr>
        <p:spPr>
          <a:xfrm>
            <a:off x="0" y="1444414"/>
            <a:ext cx="320634" cy="633768"/>
          </a:xfrm>
          <a:prstGeom prst="rect">
            <a:avLst/>
          </a:prstGeom>
          <a:solidFill>
            <a:srgbClr val="36C2B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201" name="Google Shape;201;p90"/>
          <p:cNvSpPr txBox="1">
            <a:spLocks noGrp="1"/>
          </p:cNvSpPr>
          <p:nvPr>
            <p:ph type="ftr" idx="11"/>
          </p:nvPr>
        </p:nvSpPr>
        <p:spPr>
          <a:xfrm>
            <a:off x="419099"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chemeClr val="lt1"/>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2" name="Google Shape;202;p90"/>
          <p:cNvSpPr txBox="1">
            <a:spLocks noGrp="1"/>
          </p:cNvSpPr>
          <p:nvPr>
            <p:ph type="body" idx="1"/>
          </p:nvPr>
        </p:nvSpPr>
        <p:spPr>
          <a:xfrm>
            <a:off x="419100" y="5024594"/>
            <a:ext cx="8059738" cy="48849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36C2B4"/>
              </a:buClr>
              <a:buSzPts val="2000"/>
              <a:buNone/>
              <a:defRPr sz="2000" b="0">
                <a:solidFill>
                  <a:srgbClr val="36C2B4"/>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203" name="Google Shape;203;p90"/>
          <p:cNvPicPr preferRelativeResize="0"/>
          <p:nvPr/>
        </p:nvPicPr>
        <p:blipFill rotWithShape="1">
          <a:blip r:embed="rId2">
            <a:alphaModFix/>
          </a:blip>
          <a:srcRect/>
          <a:stretch/>
        </p:blipFill>
        <p:spPr>
          <a:xfrm>
            <a:off x="9931098" y="6089839"/>
            <a:ext cx="1772656" cy="449073"/>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ype="obj">
  <p:cSld name="OBJECT">
    <p:spTree>
      <p:nvGrpSpPr>
        <p:cNvPr id="1" name="Shape 26"/>
        <p:cNvGrpSpPr/>
        <p:nvPr/>
      </p:nvGrpSpPr>
      <p:grpSpPr>
        <a:xfrm>
          <a:off x="0" y="0"/>
          <a:ext cx="0" cy="0"/>
          <a:chOff x="0" y="0"/>
          <a:chExt cx="0" cy="0"/>
        </a:xfrm>
      </p:grpSpPr>
      <p:pic>
        <p:nvPicPr>
          <p:cNvPr id="27" name="Google Shape;27;p70"/>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28" name="Google Shape;28;p70"/>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70"/>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30" name="Google Shape;30;p70"/>
          <p:cNvPicPr preferRelativeResize="0"/>
          <p:nvPr/>
        </p:nvPicPr>
        <p:blipFill rotWithShape="1">
          <a:blip r:embed="rId3">
            <a:alphaModFix/>
          </a:blip>
          <a:srcRect/>
          <a:stretch/>
        </p:blipFill>
        <p:spPr>
          <a:xfrm>
            <a:off x="9909198" y="365125"/>
            <a:ext cx="1772656" cy="449073"/>
          </a:xfrm>
          <a:prstGeom prst="rect">
            <a:avLst/>
          </a:prstGeom>
          <a:noFill/>
          <a:ln>
            <a:noFill/>
          </a:ln>
        </p:spPr>
      </p:pic>
      <p:sp>
        <p:nvSpPr>
          <p:cNvPr id="31" name="Google Shape;31;p70"/>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
        <p:nvSpPr>
          <p:cNvPr id="32" name="Google Shape;32;p70"/>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33"/>
        <p:cNvGrpSpPr/>
        <p:nvPr/>
      </p:nvGrpSpPr>
      <p:grpSpPr>
        <a:xfrm>
          <a:off x="0" y="0"/>
          <a:ext cx="0" cy="0"/>
          <a:chOff x="0" y="0"/>
          <a:chExt cx="0" cy="0"/>
        </a:xfrm>
      </p:grpSpPr>
      <p:sp>
        <p:nvSpPr>
          <p:cNvPr id="34" name="Google Shape;34;p71"/>
          <p:cNvSpPr/>
          <p:nvPr/>
        </p:nvSpPr>
        <p:spPr>
          <a:xfrm>
            <a:off x="0" y="0"/>
            <a:ext cx="12192000" cy="6858000"/>
          </a:xfrm>
          <a:prstGeom prst="rect">
            <a:avLst/>
          </a:prstGeom>
          <a:solidFill>
            <a:srgbClr val="232F3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35" name="Google Shape;35;p71"/>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71"/>
          <p:cNvSpPr txBox="1">
            <a:spLocks noGrp="1"/>
          </p:cNvSpPr>
          <p:nvPr>
            <p:ph type="body" idx="1"/>
          </p:nvPr>
        </p:nvSpPr>
        <p:spPr>
          <a:xfrm>
            <a:off x="419100" y="2554356"/>
            <a:ext cx="8059738" cy="48849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36C2B4"/>
              </a:buClr>
              <a:buSzPts val="2000"/>
              <a:buNone/>
              <a:defRPr sz="2000" b="0">
                <a:solidFill>
                  <a:srgbClr val="36C2B4"/>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defRPr>
            </a:lvl2pPr>
            <a:lvl3pPr marL="1371600" lvl="2" indent="-355600" algn="l">
              <a:lnSpc>
                <a:spcPct val="90000"/>
              </a:lnSpc>
              <a:spcBef>
                <a:spcPts val="500"/>
              </a:spcBef>
              <a:spcAft>
                <a:spcPts val="0"/>
              </a:spcAft>
              <a:buClr>
                <a:schemeClr val="lt1"/>
              </a:buClr>
              <a:buSzPts val="2000"/>
              <a:buChar char="•"/>
              <a:defRPr>
                <a:solidFill>
                  <a:schemeClr val="lt1"/>
                </a:solidFill>
              </a:defRPr>
            </a:lvl3pPr>
            <a:lvl4pPr marL="1828800" lvl="3" indent="-342900" algn="l">
              <a:lnSpc>
                <a:spcPct val="90000"/>
              </a:lnSpc>
              <a:spcBef>
                <a:spcPts val="500"/>
              </a:spcBef>
              <a:spcAft>
                <a:spcPts val="0"/>
              </a:spcAft>
              <a:buClr>
                <a:schemeClr val="lt1"/>
              </a:buClr>
              <a:buSzPts val="1800"/>
              <a:buChar char="•"/>
              <a:defRPr>
                <a:solidFill>
                  <a:schemeClr val="lt1"/>
                </a:solidFill>
              </a:defRPr>
            </a:lvl4pPr>
            <a:lvl5pPr marL="2286000" lvl="4" indent="-342900" algn="l">
              <a:lnSpc>
                <a:spcPct val="90000"/>
              </a:lnSpc>
              <a:spcBef>
                <a:spcPts val="500"/>
              </a:spcBef>
              <a:spcAft>
                <a:spcPts val="0"/>
              </a:spcAft>
              <a:buClr>
                <a:schemeClr val="lt1"/>
              </a:buClr>
              <a:buSzPts val="1800"/>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71"/>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chemeClr val="lt1"/>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38" name="Google Shape;38;p71"/>
          <p:cNvPicPr preferRelativeResize="0"/>
          <p:nvPr/>
        </p:nvPicPr>
        <p:blipFill rotWithShape="1">
          <a:blip r:embed="rId2">
            <a:alphaModFix/>
          </a:blip>
          <a:srcRect/>
          <a:stretch/>
        </p:blipFill>
        <p:spPr>
          <a:xfrm>
            <a:off x="9931098" y="6089839"/>
            <a:ext cx="1772656" cy="449073"/>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39"/>
        <p:cNvGrpSpPr/>
        <p:nvPr/>
      </p:nvGrpSpPr>
      <p:grpSpPr>
        <a:xfrm>
          <a:off x="0" y="0"/>
          <a:ext cx="0" cy="0"/>
          <a:chOff x="0" y="0"/>
          <a:chExt cx="0" cy="0"/>
        </a:xfrm>
      </p:grpSpPr>
      <p:pic>
        <p:nvPicPr>
          <p:cNvPr id="40" name="Google Shape;40;p72"/>
          <p:cNvPicPr preferRelativeResize="0"/>
          <p:nvPr/>
        </p:nvPicPr>
        <p:blipFill rotWithShape="1">
          <a:blip r:embed="rId2">
            <a:alphaModFix/>
          </a:blip>
          <a:srcRect/>
          <a:stretch/>
        </p:blipFill>
        <p:spPr>
          <a:xfrm>
            <a:off x="2469" y="5"/>
            <a:ext cx="12188952" cy="1143000"/>
          </a:xfrm>
          <a:prstGeom prst="rect">
            <a:avLst/>
          </a:prstGeom>
          <a:noFill/>
          <a:ln>
            <a:noFill/>
          </a:ln>
        </p:spPr>
      </p:pic>
      <p:sp>
        <p:nvSpPr>
          <p:cNvPr id="41" name="Google Shape;41;p7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2"/>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
        <p:nvSpPr>
          <p:cNvPr id="43" name="Google Shape;43;p72"/>
          <p:cNvSpPr txBox="1">
            <a:spLocks noGrp="1"/>
          </p:cNvSpPr>
          <p:nvPr>
            <p:ph type="ftr" idx="11"/>
          </p:nvPr>
        </p:nvSpPr>
        <p:spPr>
          <a:xfrm>
            <a:off x="419100"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44" name="Google Shape;44;p72"/>
          <p:cNvPicPr preferRelativeResize="0"/>
          <p:nvPr/>
        </p:nvPicPr>
        <p:blipFill rotWithShape="1">
          <a:blip r:embed="rId3">
            <a:alphaModFix/>
          </a:blip>
          <a:srcRect/>
          <a:stretch/>
        </p:blipFill>
        <p:spPr>
          <a:xfrm>
            <a:off x="9909198" y="365126"/>
            <a:ext cx="1772656" cy="449073"/>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ide by Side">
  <p:cSld name="Side by Side">
    <p:spTree>
      <p:nvGrpSpPr>
        <p:cNvPr id="1" name="Shape 45"/>
        <p:cNvGrpSpPr/>
        <p:nvPr/>
      </p:nvGrpSpPr>
      <p:grpSpPr>
        <a:xfrm>
          <a:off x="0" y="0"/>
          <a:ext cx="0" cy="0"/>
          <a:chOff x="0" y="0"/>
          <a:chExt cx="0" cy="0"/>
        </a:xfrm>
      </p:grpSpPr>
      <p:sp>
        <p:nvSpPr>
          <p:cNvPr id="46" name="Google Shape;46;p73"/>
          <p:cNvSpPr/>
          <p:nvPr/>
        </p:nvSpPr>
        <p:spPr>
          <a:xfrm>
            <a:off x="-2" y="0"/>
            <a:ext cx="5125762" cy="6875492"/>
          </a:xfrm>
          <a:prstGeom prst="rect">
            <a:avLst/>
          </a:prstGeom>
          <a:solidFill>
            <a:srgbClr val="232F3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Arial"/>
              <a:ea typeface="Arial"/>
              <a:cs typeface="Arial"/>
              <a:sym typeface="Arial"/>
            </a:endParaRPr>
          </a:p>
        </p:txBody>
      </p:sp>
      <p:pic>
        <p:nvPicPr>
          <p:cNvPr id="47" name="Google Shape;47;p73" descr="A circuit board&#10;&#10;Description automatically generated"/>
          <p:cNvPicPr preferRelativeResize="0"/>
          <p:nvPr/>
        </p:nvPicPr>
        <p:blipFill rotWithShape="1">
          <a:blip r:embed="rId2">
            <a:alphaModFix/>
          </a:blip>
          <a:srcRect l="39690" t="3208" r="5227" b="21596"/>
          <a:stretch/>
        </p:blipFill>
        <p:spPr>
          <a:xfrm>
            <a:off x="588712" y="3159360"/>
            <a:ext cx="4537048" cy="3716132"/>
          </a:xfrm>
          <a:prstGeom prst="rect">
            <a:avLst/>
          </a:prstGeom>
          <a:noFill/>
          <a:ln>
            <a:noFill/>
          </a:ln>
        </p:spPr>
      </p:pic>
      <p:sp>
        <p:nvSpPr>
          <p:cNvPr id="48" name="Google Shape;48;p73"/>
          <p:cNvSpPr txBox="1">
            <a:spLocks noGrp="1"/>
          </p:cNvSpPr>
          <p:nvPr>
            <p:ph type="ftr" idx="11"/>
          </p:nvPr>
        </p:nvSpPr>
        <p:spPr>
          <a:xfrm>
            <a:off x="7997728" y="6356350"/>
            <a:ext cx="3775172"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73"/>
          <p:cNvSpPr txBox="1">
            <a:spLocks noGrp="1"/>
          </p:cNvSpPr>
          <p:nvPr>
            <p:ph type="title"/>
          </p:nvPr>
        </p:nvSpPr>
        <p:spPr>
          <a:xfrm>
            <a:off x="419100" y="1178376"/>
            <a:ext cx="4268647"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Arial"/>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 name="Google Shape;50;p73"/>
          <p:cNvSpPr txBox="1">
            <a:spLocks noGrp="1"/>
          </p:cNvSpPr>
          <p:nvPr>
            <p:ph type="sldNum" idx="12"/>
          </p:nvPr>
        </p:nvSpPr>
        <p:spPr>
          <a:xfrm>
            <a:off x="423657" y="6356350"/>
            <a:ext cx="2743200" cy="365125"/>
          </a:xfrm>
          <a:prstGeom prst="rect">
            <a:avLst/>
          </a:prstGeom>
          <a:noFill/>
          <a:ln>
            <a:noFill/>
          </a:ln>
        </p:spPr>
        <p:txBody>
          <a:bodyPr spcFirstLastPara="1" wrap="square" lIns="91425" tIns="45700" rIns="91425" bIns="45700" anchor="ctr" anchorCtr="0">
            <a:noAutofit/>
          </a:bodyPr>
          <a:lstStyle>
            <a:lvl1pPr marL="0" marR="0" lvl="0" indent="0" algn="l">
              <a:spcBef>
                <a:spcPts val="0"/>
              </a:spcBef>
              <a:buNone/>
              <a:defRPr sz="900" b="0" i="0" u="none" strike="noStrike" cap="none">
                <a:solidFill>
                  <a:schemeClr val="lt1"/>
                </a:solidFill>
                <a:latin typeface="Arial"/>
                <a:ea typeface="Arial"/>
                <a:cs typeface="Arial"/>
                <a:sym typeface="Arial"/>
              </a:defRPr>
            </a:lvl1pPr>
            <a:lvl2pPr marL="0" marR="0" lvl="1" indent="0" algn="l">
              <a:spcBef>
                <a:spcPts val="0"/>
              </a:spcBef>
              <a:buNone/>
              <a:defRPr sz="900" b="0" i="0" u="none" strike="noStrike" cap="none">
                <a:solidFill>
                  <a:schemeClr val="lt1"/>
                </a:solidFill>
                <a:latin typeface="Arial"/>
                <a:ea typeface="Arial"/>
                <a:cs typeface="Arial"/>
                <a:sym typeface="Arial"/>
              </a:defRPr>
            </a:lvl2pPr>
            <a:lvl3pPr marL="0" marR="0" lvl="2" indent="0" algn="l">
              <a:spcBef>
                <a:spcPts val="0"/>
              </a:spcBef>
              <a:buNone/>
              <a:defRPr sz="900" b="0" i="0" u="none" strike="noStrike" cap="none">
                <a:solidFill>
                  <a:schemeClr val="lt1"/>
                </a:solidFill>
                <a:latin typeface="Arial"/>
                <a:ea typeface="Arial"/>
                <a:cs typeface="Arial"/>
                <a:sym typeface="Arial"/>
              </a:defRPr>
            </a:lvl3pPr>
            <a:lvl4pPr marL="0" marR="0" lvl="3" indent="0" algn="l">
              <a:spcBef>
                <a:spcPts val="0"/>
              </a:spcBef>
              <a:buNone/>
              <a:defRPr sz="900" b="0" i="0" u="none" strike="noStrike" cap="none">
                <a:solidFill>
                  <a:schemeClr val="lt1"/>
                </a:solidFill>
                <a:latin typeface="Arial"/>
                <a:ea typeface="Arial"/>
                <a:cs typeface="Arial"/>
                <a:sym typeface="Arial"/>
              </a:defRPr>
            </a:lvl4pPr>
            <a:lvl5pPr marL="0" marR="0" lvl="4" indent="0" algn="l">
              <a:spcBef>
                <a:spcPts val="0"/>
              </a:spcBef>
              <a:buNone/>
              <a:defRPr sz="900" b="0" i="0" u="none" strike="noStrike" cap="none">
                <a:solidFill>
                  <a:schemeClr val="lt1"/>
                </a:solidFill>
                <a:latin typeface="Arial"/>
                <a:ea typeface="Arial"/>
                <a:cs typeface="Arial"/>
                <a:sym typeface="Arial"/>
              </a:defRPr>
            </a:lvl5pPr>
            <a:lvl6pPr marL="0" marR="0" lvl="5" indent="0" algn="l">
              <a:spcBef>
                <a:spcPts val="0"/>
              </a:spcBef>
              <a:buNone/>
              <a:defRPr sz="900" b="0" i="0" u="none" strike="noStrike" cap="none">
                <a:solidFill>
                  <a:schemeClr val="lt1"/>
                </a:solidFill>
                <a:latin typeface="Arial"/>
                <a:ea typeface="Arial"/>
                <a:cs typeface="Arial"/>
                <a:sym typeface="Arial"/>
              </a:defRPr>
            </a:lvl6pPr>
            <a:lvl7pPr marL="0" marR="0" lvl="6" indent="0" algn="l">
              <a:spcBef>
                <a:spcPts val="0"/>
              </a:spcBef>
              <a:buNone/>
              <a:defRPr sz="900" b="0" i="0" u="none" strike="noStrike" cap="none">
                <a:solidFill>
                  <a:schemeClr val="lt1"/>
                </a:solidFill>
                <a:latin typeface="Arial"/>
                <a:ea typeface="Arial"/>
                <a:cs typeface="Arial"/>
                <a:sym typeface="Arial"/>
              </a:defRPr>
            </a:lvl7pPr>
            <a:lvl8pPr marL="0" marR="0" lvl="7" indent="0" algn="l">
              <a:spcBef>
                <a:spcPts val="0"/>
              </a:spcBef>
              <a:buNone/>
              <a:defRPr sz="900" b="0" i="0" u="none" strike="noStrike" cap="none">
                <a:solidFill>
                  <a:schemeClr val="lt1"/>
                </a:solidFill>
                <a:latin typeface="Arial"/>
                <a:ea typeface="Arial"/>
                <a:cs typeface="Arial"/>
                <a:sym typeface="Arial"/>
              </a:defRPr>
            </a:lvl8pPr>
            <a:lvl9pPr marL="0" marR="0" lvl="8" indent="0" algn="l">
              <a:spcBef>
                <a:spcPts val="0"/>
              </a:spcBef>
              <a:buNone/>
              <a:defRPr sz="900" b="0" i="0" u="none" strike="noStrike" cap="none">
                <a:solidFill>
                  <a:schemeClr val="lt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‹nº›</a:t>
            </a:fld>
            <a:endParaRPr/>
          </a:p>
        </p:txBody>
      </p:sp>
      <p:sp>
        <p:nvSpPr>
          <p:cNvPr id="51" name="Google Shape;51;p73"/>
          <p:cNvSpPr txBox="1">
            <a:spLocks noGrp="1"/>
          </p:cNvSpPr>
          <p:nvPr>
            <p:ph type="body" idx="1"/>
          </p:nvPr>
        </p:nvSpPr>
        <p:spPr>
          <a:xfrm>
            <a:off x="5714474" y="1178376"/>
            <a:ext cx="5767612" cy="481492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81000" algn="l">
              <a:lnSpc>
                <a:spcPct val="90000"/>
              </a:lnSpc>
              <a:spcBef>
                <a:spcPts val="500"/>
              </a:spcBef>
              <a:spcAft>
                <a:spcPts val="0"/>
              </a:spcAft>
              <a:buClr>
                <a:schemeClr val="dk1"/>
              </a:buClr>
              <a:buSzPts val="2400"/>
              <a:buChar char="•"/>
              <a:defRPr>
                <a:solidFill>
                  <a:schemeClr val="dk1"/>
                </a:solidFill>
              </a:defRPr>
            </a:lvl2pPr>
            <a:lvl3pPr marL="1371600" lvl="2" indent="-355600" algn="l">
              <a:lnSpc>
                <a:spcPct val="90000"/>
              </a:lnSpc>
              <a:spcBef>
                <a:spcPts val="500"/>
              </a:spcBef>
              <a:spcAft>
                <a:spcPts val="0"/>
              </a:spcAft>
              <a:buClr>
                <a:schemeClr val="dk1"/>
              </a:buClr>
              <a:buSzPts val="2000"/>
              <a:buChar char="•"/>
              <a:defRPr>
                <a:solidFill>
                  <a:schemeClr val="dk1"/>
                </a:solidFill>
              </a:defRPr>
            </a:lvl3pPr>
            <a:lvl4pPr marL="1828800" lvl="3" indent="-342900" algn="l">
              <a:lnSpc>
                <a:spcPct val="90000"/>
              </a:lnSpc>
              <a:spcBef>
                <a:spcPts val="500"/>
              </a:spcBef>
              <a:spcAft>
                <a:spcPts val="0"/>
              </a:spcAft>
              <a:buClr>
                <a:schemeClr val="dk1"/>
              </a:buClr>
              <a:buSzPts val="1800"/>
              <a:buChar char="•"/>
              <a:defRPr>
                <a:solidFill>
                  <a:schemeClr val="dk1"/>
                </a:solidFill>
              </a:defRPr>
            </a:lvl4pPr>
            <a:lvl5pPr marL="2286000" lvl="4" indent="-342900" algn="l">
              <a:lnSpc>
                <a:spcPct val="90000"/>
              </a:lnSpc>
              <a:spcBef>
                <a:spcPts val="500"/>
              </a:spcBef>
              <a:spcAft>
                <a:spcPts val="0"/>
              </a:spcAft>
              <a:buClr>
                <a:schemeClr val="dk1"/>
              </a:buClr>
              <a:buSzPts val="1800"/>
              <a:buChar char="•"/>
              <a:defRPr>
                <a:solidFill>
                  <a:schemeClr val="dk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52" name="Google Shape;52;p73"/>
          <p:cNvPicPr preferRelativeResize="0"/>
          <p:nvPr/>
        </p:nvPicPr>
        <p:blipFill rotWithShape="1">
          <a:blip r:embed="rId3">
            <a:alphaModFix/>
          </a:blip>
          <a:srcRect/>
          <a:stretch/>
        </p:blipFill>
        <p:spPr>
          <a:xfrm>
            <a:off x="9909200" y="365126"/>
            <a:ext cx="1772652" cy="449072"/>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ubsection Header">
  <p:cSld name="Subsection Header">
    <p:spTree>
      <p:nvGrpSpPr>
        <p:cNvPr id="1" name="Shape 53"/>
        <p:cNvGrpSpPr/>
        <p:nvPr/>
      </p:nvGrpSpPr>
      <p:grpSpPr>
        <a:xfrm>
          <a:off x="0" y="0"/>
          <a:ext cx="0" cy="0"/>
          <a:chOff x="0" y="0"/>
          <a:chExt cx="0" cy="0"/>
        </a:xfrm>
      </p:grpSpPr>
      <p:sp>
        <p:nvSpPr>
          <p:cNvPr id="54" name="Google Shape;54;p74"/>
          <p:cNvSpPr txBox="1">
            <a:spLocks noGrp="1"/>
          </p:cNvSpPr>
          <p:nvPr>
            <p:ph type="ftr" idx="11"/>
          </p:nvPr>
        </p:nvSpPr>
        <p:spPr>
          <a:xfrm>
            <a:off x="419099"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4"/>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6000"/>
              <a:buFont typeface="Arial"/>
              <a:buNone/>
              <a:defRPr sz="6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74"/>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pic>
        <p:nvPicPr>
          <p:cNvPr id="57" name="Google Shape;57;p74"/>
          <p:cNvPicPr preferRelativeResize="0"/>
          <p:nvPr/>
        </p:nvPicPr>
        <p:blipFill rotWithShape="1">
          <a:blip r:embed="rId2">
            <a:alphaModFix/>
          </a:blip>
          <a:srcRect l="75552" t="60520" r="3438" b="3809"/>
          <a:stretch/>
        </p:blipFill>
        <p:spPr>
          <a:xfrm rot="10800000">
            <a:off x="-1" y="-2"/>
            <a:ext cx="2268187" cy="2166103"/>
          </a:xfrm>
          <a:prstGeom prst="rect">
            <a:avLst/>
          </a:prstGeom>
          <a:noFill/>
          <a:ln>
            <a:noFill/>
          </a:ln>
        </p:spPr>
      </p:pic>
      <p:pic>
        <p:nvPicPr>
          <p:cNvPr id="58" name="Google Shape;58;p74"/>
          <p:cNvPicPr preferRelativeResize="0"/>
          <p:nvPr/>
        </p:nvPicPr>
        <p:blipFill rotWithShape="1">
          <a:blip r:embed="rId3">
            <a:alphaModFix/>
          </a:blip>
          <a:srcRect/>
          <a:stretch/>
        </p:blipFill>
        <p:spPr>
          <a:xfrm>
            <a:off x="9909200" y="365126"/>
            <a:ext cx="1772652" cy="449072"/>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Diagram">
  <p:cSld name="Diagram">
    <p:spTree>
      <p:nvGrpSpPr>
        <p:cNvPr id="1" name="Shape 59"/>
        <p:cNvGrpSpPr/>
        <p:nvPr/>
      </p:nvGrpSpPr>
      <p:grpSpPr>
        <a:xfrm>
          <a:off x="0" y="0"/>
          <a:ext cx="0" cy="0"/>
          <a:chOff x="0" y="0"/>
          <a:chExt cx="0" cy="0"/>
        </a:xfrm>
      </p:grpSpPr>
      <p:sp>
        <p:nvSpPr>
          <p:cNvPr id="60" name="Google Shape;60;p75"/>
          <p:cNvSpPr txBox="1">
            <a:spLocks noGrp="1"/>
          </p:cNvSpPr>
          <p:nvPr>
            <p:ph type="ftr" idx="11"/>
          </p:nvPr>
        </p:nvSpPr>
        <p:spPr>
          <a:xfrm>
            <a:off x="419099" y="6356350"/>
            <a:ext cx="373545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b="0" i="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75"/>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pic>
        <p:nvPicPr>
          <p:cNvPr id="62" name="Google Shape;62;p75"/>
          <p:cNvPicPr preferRelativeResize="0"/>
          <p:nvPr/>
        </p:nvPicPr>
        <p:blipFill rotWithShape="1">
          <a:blip r:embed="rId2">
            <a:alphaModFix/>
          </a:blip>
          <a:srcRect/>
          <a:stretch/>
        </p:blipFill>
        <p:spPr>
          <a:xfrm>
            <a:off x="9909200" y="365125"/>
            <a:ext cx="1772652" cy="449072"/>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 You">
  <p:cSld name="Thank You">
    <p:spTree>
      <p:nvGrpSpPr>
        <p:cNvPr id="1" name="Shape 63"/>
        <p:cNvGrpSpPr/>
        <p:nvPr/>
      </p:nvGrpSpPr>
      <p:grpSpPr>
        <a:xfrm>
          <a:off x="0" y="0"/>
          <a:ext cx="0" cy="0"/>
          <a:chOff x="0" y="0"/>
          <a:chExt cx="0" cy="0"/>
        </a:xfrm>
      </p:grpSpPr>
      <p:pic>
        <p:nvPicPr>
          <p:cNvPr id="64" name="Google Shape;64;p76"/>
          <p:cNvPicPr preferRelativeResize="0"/>
          <p:nvPr/>
        </p:nvPicPr>
        <p:blipFill rotWithShape="1">
          <a:blip r:embed="rId2">
            <a:alphaModFix/>
          </a:blip>
          <a:srcRect/>
          <a:stretch/>
        </p:blipFill>
        <p:spPr>
          <a:xfrm>
            <a:off x="-81023" y="-47919"/>
            <a:ext cx="12361762" cy="6958182"/>
          </a:xfrm>
          <a:prstGeom prst="rect">
            <a:avLst/>
          </a:prstGeom>
          <a:noFill/>
          <a:ln>
            <a:noFill/>
          </a:ln>
        </p:spPr>
      </p:pic>
      <p:sp>
        <p:nvSpPr>
          <p:cNvPr id="65" name="Google Shape;65;p76"/>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66" name="Google Shape;66;p76"/>
          <p:cNvPicPr preferRelativeResize="0"/>
          <p:nvPr/>
        </p:nvPicPr>
        <p:blipFill rotWithShape="1">
          <a:blip r:embed="rId3">
            <a:alphaModFix/>
          </a:blip>
          <a:srcRect/>
          <a:stretch/>
        </p:blipFill>
        <p:spPr>
          <a:xfrm>
            <a:off x="9931098" y="6089839"/>
            <a:ext cx="1772656" cy="449073"/>
          </a:xfrm>
          <a:prstGeom prst="rect">
            <a:avLst/>
          </a:prstGeom>
          <a:noFill/>
          <a:ln>
            <a:noFill/>
          </a:ln>
        </p:spPr>
      </p:pic>
      <p:sp>
        <p:nvSpPr>
          <p:cNvPr id="67" name="Google Shape;67;p76"/>
          <p:cNvSpPr txBox="1"/>
          <p:nvPr/>
        </p:nvSpPr>
        <p:spPr>
          <a:xfrm>
            <a:off x="419100" y="6082942"/>
            <a:ext cx="8921913" cy="646331"/>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US" sz="900" b="0" i="0" u="none" strike="noStrike" cap="none">
                <a:solidFill>
                  <a:schemeClr val="lt1"/>
                </a:solidFill>
                <a:latin typeface="Arial"/>
                <a:ea typeface="Arial"/>
                <a:cs typeface="Arial"/>
                <a:sym typeface="Arial"/>
              </a:rPr>
              <a:t>© 2019 Amazon Web Services, Inc. ou suas afiliadas. Todos os direitos reservados. Este trabalho não pode ser reproduzido ou redistribuído, no todo ou em parte, sem a permissão prévia por escrito da Amazon Web Services, Inc. É proibido copiar, emprestar ou vender para fins comerciais. Para correções ou comentários sobre o curso, envie um e-mail para: </a:t>
            </a:r>
            <a:r>
              <a:rPr lang="en-US" sz="900" b="0" i="0" u="sng" strike="noStrike" cap="none">
                <a:solidFill>
                  <a:schemeClr val="lt1"/>
                </a:solidFill>
                <a:latin typeface="Arial"/>
                <a:ea typeface="Arial"/>
                <a:cs typeface="Arial"/>
                <a:sym typeface="Arial"/>
              </a:rPr>
              <a:t>aws-course-feedback@amazon.com</a:t>
            </a:r>
            <a:r>
              <a:rPr lang="en-US" sz="900" b="0" i="0" u="none" strike="noStrike" cap="none">
                <a:solidFill>
                  <a:schemeClr val="lt1"/>
                </a:solidFill>
                <a:latin typeface="Arial"/>
                <a:ea typeface="Arial"/>
                <a:cs typeface="Arial"/>
                <a:sym typeface="Arial"/>
              </a:rPr>
              <a:t>. Para todas as outras perguntas, entre em contato conosco em: </a:t>
            </a:r>
            <a:r>
              <a:rPr lang="en-US" sz="900" b="0" i="0" u="sng" strike="noStrike" cap="none">
                <a:solidFill>
                  <a:schemeClr val="lt1"/>
                </a:solidFill>
                <a:latin typeface="Arial"/>
                <a:ea typeface="Arial"/>
                <a:cs typeface="Arial"/>
                <a:sym typeface="Arial"/>
              </a:rPr>
              <a:t>https://aws.amazon.com/contact-us/aws-training/</a:t>
            </a:r>
            <a:r>
              <a:rPr lang="en-US" sz="900" b="0" i="0" u="none" strike="noStrike" cap="none">
                <a:solidFill>
                  <a:schemeClr val="lt1"/>
                </a:solidFill>
                <a:latin typeface="Arial"/>
                <a:ea typeface="Arial"/>
                <a:cs typeface="Arial"/>
                <a:sym typeface="Arial"/>
              </a:rPr>
              <a:t>. Todas as marcas comerciais pertencem a seus proprietários.</a:t>
            </a:r>
            <a:endParaRPr/>
          </a:p>
          <a:p>
            <a:pPr marL="0" marR="0" lvl="0" indent="0" algn="just" rtl="0">
              <a:spcBef>
                <a:spcPts val="0"/>
              </a:spcBef>
              <a:spcAft>
                <a:spcPts val="0"/>
              </a:spcAft>
              <a:buNone/>
            </a:pPr>
            <a:endParaRPr sz="900" b="0" i="0" u="none" strike="noStrike" cap="none">
              <a:solidFill>
                <a:schemeClr val="dk1"/>
              </a:solidFill>
              <a:latin typeface="Arial"/>
              <a:ea typeface="Arial"/>
              <a:cs typeface="Arial"/>
              <a:sym typeface="Arial"/>
            </a:endParaRPr>
          </a:p>
        </p:txBody>
      </p:sp>
    </p:spTree>
  </p:cSld>
  <p:clrMapOvr>
    <a:masterClrMapping/>
  </p:clrMapOvr>
  <p:extLst>
    <p:ext uri="{DCECCB84-F9BA-43D5-87BE-67443E8EF086}">
      <p15:sldGuideLst xmlns:p15="http://schemas.microsoft.com/office/powerpoint/2012/main">
        <p15:guide id="1" orient="horz" pos="21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
        <p:cNvGrpSpPr/>
        <p:nvPr/>
      </p:nvGrpSpPr>
      <p:grpSpPr>
        <a:xfrm>
          <a:off x="0" y="0"/>
          <a:ext cx="0" cy="0"/>
          <a:chOff x="0" y="0"/>
          <a:chExt cx="0" cy="0"/>
        </a:xfrm>
      </p:grpSpPr>
      <p:sp>
        <p:nvSpPr>
          <p:cNvPr id="9" name="Google Shape;9;p67"/>
          <p:cNvSpPr txBox="1">
            <a:spLocks noGrp="1"/>
          </p:cNvSpPr>
          <p:nvPr>
            <p:ph type="title"/>
          </p:nvPr>
        </p:nvSpPr>
        <p:spPr>
          <a:xfrm>
            <a:off x="419100" y="365125"/>
            <a:ext cx="113538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 name="Google Shape;10;p67"/>
          <p:cNvSpPr txBox="1">
            <a:spLocks noGrp="1"/>
          </p:cNvSpPr>
          <p:nvPr>
            <p:ph type="body" idx="1"/>
          </p:nvPr>
        </p:nvSpPr>
        <p:spPr>
          <a:xfrm>
            <a:off x="419100" y="1825625"/>
            <a:ext cx="113538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 name="Google Shape;11;p67"/>
          <p:cNvSpPr txBox="1">
            <a:spLocks noGrp="1"/>
          </p:cNvSpPr>
          <p:nvPr>
            <p:ph type="sldNum" idx="12"/>
          </p:nvPr>
        </p:nvSpPr>
        <p:spPr>
          <a:xfrm>
            <a:off x="90297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rgbClr val="888888"/>
                </a:solidFill>
                <a:latin typeface="Arial"/>
                <a:ea typeface="Arial"/>
                <a:cs typeface="Arial"/>
                <a:sym typeface="Arial"/>
              </a:defRPr>
            </a:lvl1pPr>
            <a:lvl2pPr marL="0" marR="0" lvl="1" indent="0" algn="r" rtl="0">
              <a:spcBef>
                <a:spcPts val="0"/>
              </a:spcBef>
              <a:buNone/>
              <a:defRPr sz="900" b="0" i="0" u="none" strike="noStrike" cap="none">
                <a:solidFill>
                  <a:srgbClr val="888888"/>
                </a:solidFill>
                <a:latin typeface="Arial"/>
                <a:ea typeface="Arial"/>
                <a:cs typeface="Arial"/>
                <a:sym typeface="Arial"/>
              </a:defRPr>
            </a:lvl2pPr>
            <a:lvl3pPr marL="0" marR="0" lvl="2" indent="0" algn="r" rtl="0">
              <a:spcBef>
                <a:spcPts val="0"/>
              </a:spcBef>
              <a:buNone/>
              <a:defRPr sz="900" b="0" i="0" u="none" strike="noStrike" cap="none">
                <a:solidFill>
                  <a:srgbClr val="888888"/>
                </a:solidFill>
                <a:latin typeface="Arial"/>
                <a:ea typeface="Arial"/>
                <a:cs typeface="Arial"/>
                <a:sym typeface="Arial"/>
              </a:defRPr>
            </a:lvl3pPr>
            <a:lvl4pPr marL="0" marR="0" lvl="3" indent="0" algn="r" rtl="0">
              <a:spcBef>
                <a:spcPts val="0"/>
              </a:spcBef>
              <a:buNone/>
              <a:defRPr sz="900" b="0" i="0" u="none" strike="noStrike" cap="none">
                <a:solidFill>
                  <a:srgbClr val="888888"/>
                </a:solidFill>
                <a:latin typeface="Arial"/>
                <a:ea typeface="Arial"/>
                <a:cs typeface="Arial"/>
                <a:sym typeface="Arial"/>
              </a:defRPr>
            </a:lvl4pPr>
            <a:lvl5pPr marL="0" marR="0" lvl="4" indent="0" algn="r" rtl="0">
              <a:spcBef>
                <a:spcPts val="0"/>
              </a:spcBef>
              <a:buNone/>
              <a:defRPr sz="900" b="0" i="0" u="none" strike="noStrike" cap="none">
                <a:solidFill>
                  <a:srgbClr val="888888"/>
                </a:solidFill>
                <a:latin typeface="Arial"/>
                <a:ea typeface="Arial"/>
                <a:cs typeface="Arial"/>
                <a:sym typeface="Arial"/>
              </a:defRPr>
            </a:lvl5pPr>
            <a:lvl6pPr marL="0" marR="0" lvl="5" indent="0" algn="r" rtl="0">
              <a:spcBef>
                <a:spcPts val="0"/>
              </a:spcBef>
              <a:buNone/>
              <a:defRPr sz="900" b="0" i="0" u="none" strike="noStrike" cap="none">
                <a:solidFill>
                  <a:srgbClr val="888888"/>
                </a:solidFill>
                <a:latin typeface="Arial"/>
                <a:ea typeface="Arial"/>
                <a:cs typeface="Arial"/>
                <a:sym typeface="Arial"/>
              </a:defRPr>
            </a:lvl6pPr>
            <a:lvl7pPr marL="0" marR="0" lvl="6" indent="0" algn="r" rtl="0">
              <a:spcBef>
                <a:spcPts val="0"/>
              </a:spcBef>
              <a:buNone/>
              <a:defRPr sz="900" b="0" i="0" u="none" strike="noStrike" cap="none">
                <a:solidFill>
                  <a:srgbClr val="888888"/>
                </a:solidFill>
                <a:latin typeface="Arial"/>
                <a:ea typeface="Arial"/>
                <a:cs typeface="Arial"/>
                <a:sym typeface="Arial"/>
              </a:defRPr>
            </a:lvl7pPr>
            <a:lvl8pPr marL="0" marR="0" lvl="7" indent="0" algn="r" rtl="0">
              <a:spcBef>
                <a:spcPts val="0"/>
              </a:spcBef>
              <a:buNone/>
              <a:defRPr sz="900" b="0" i="0" u="none" strike="noStrike" cap="none">
                <a:solidFill>
                  <a:srgbClr val="888888"/>
                </a:solidFill>
                <a:latin typeface="Arial"/>
                <a:ea typeface="Arial"/>
                <a:cs typeface="Arial"/>
                <a:sym typeface="Arial"/>
              </a:defRPr>
            </a:lvl8pPr>
            <a:lvl9pPr marL="0" marR="0" lvl="8" indent="0" algn="r" rtl="0">
              <a:spcBef>
                <a:spcPts val="0"/>
              </a:spcBef>
              <a:buNone/>
              <a:defRPr sz="9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a:p>
        </p:txBody>
      </p:sp>
      <p:sp>
        <p:nvSpPr>
          <p:cNvPr id="12" name="Google Shape;12;p67"/>
          <p:cNvSpPr txBox="1">
            <a:spLocks noGrp="1"/>
          </p:cNvSpPr>
          <p:nvPr>
            <p:ph type="ftr" idx="11"/>
          </p:nvPr>
        </p:nvSpPr>
        <p:spPr>
          <a:xfrm>
            <a:off x="419100" y="6356350"/>
            <a:ext cx="6871048"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264">
          <p15:clr>
            <a:srgbClr val="F26B43"/>
          </p15:clr>
        </p15:guide>
        <p15:guide id="4" pos="741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28.png"/><Relationship Id="rId18" Type="http://schemas.openxmlformats.org/officeDocument/2006/relationships/image" Target="../media/image33.png"/><Relationship Id="rId3" Type="http://schemas.openxmlformats.org/officeDocument/2006/relationships/image" Target="../media/image18.png"/><Relationship Id="rId7" Type="http://schemas.openxmlformats.org/officeDocument/2006/relationships/image" Target="../media/image22.png"/><Relationship Id="rId12" Type="http://schemas.openxmlformats.org/officeDocument/2006/relationships/image" Target="../media/image27.png"/><Relationship Id="rId17" Type="http://schemas.openxmlformats.org/officeDocument/2006/relationships/image" Target="../media/image32.png"/><Relationship Id="rId2" Type="http://schemas.openxmlformats.org/officeDocument/2006/relationships/notesSlide" Target="../notesSlides/notesSlide12.xml"/><Relationship Id="rId16" Type="http://schemas.openxmlformats.org/officeDocument/2006/relationships/image" Target="../media/image31.png"/><Relationship Id="rId1" Type="http://schemas.openxmlformats.org/officeDocument/2006/relationships/slideLayout" Target="../slideLayouts/slideLayout5.xml"/><Relationship Id="rId6" Type="http://schemas.openxmlformats.org/officeDocument/2006/relationships/image" Target="../media/image21.png"/><Relationship Id="rId11" Type="http://schemas.openxmlformats.org/officeDocument/2006/relationships/image" Target="../media/image26.png"/><Relationship Id="rId5" Type="http://schemas.openxmlformats.org/officeDocument/2006/relationships/image" Target="../media/image20.png"/><Relationship Id="rId15" Type="http://schemas.openxmlformats.org/officeDocument/2006/relationships/image" Target="../media/image30.png"/><Relationship Id="rId10" Type="http://schemas.openxmlformats.org/officeDocument/2006/relationships/image" Target="../media/image25.png"/><Relationship Id="rId19" Type="http://schemas.openxmlformats.org/officeDocument/2006/relationships/image" Target="../media/image34.png"/><Relationship Id="rId4" Type="http://schemas.openxmlformats.org/officeDocument/2006/relationships/image" Target="../media/image19.png"/><Relationship Id="rId9" Type="http://schemas.openxmlformats.org/officeDocument/2006/relationships/image" Target="../media/image24.png"/><Relationship Id="rId14" Type="http://schemas.openxmlformats.org/officeDocument/2006/relationships/image" Target="../media/image29.png"/></Relationships>
</file>

<file path=ppt/slides/_rels/slide13.xml.rels><?xml version="1.0" encoding="UTF-8" standalone="yes"?>
<Relationships xmlns="http://schemas.openxmlformats.org/package/2006/relationships"><Relationship Id="rId8" Type="http://schemas.openxmlformats.org/officeDocument/2006/relationships/image" Target="../media/image27.png"/><Relationship Id="rId13" Type="http://schemas.openxmlformats.org/officeDocument/2006/relationships/image" Target="../media/image28.png"/><Relationship Id="rId18" Type="http://schemas.openxmlformats.org/officeDocument/2006/relationships/image" Target="../media/image40.png"/><Relationship Id="rId3" Type="http://schemas.openxmlformats.org/officeDocument/2006/relationships/image" Target="../media/image18.png"/><Relationship Id="rId7" Type="http://schemas.openxmlformats.org/officeDocument/2006/relationships/image" Target="../media/image30.png"/><Relationship Id="rId12" Type="http://schemas.openxmlformats.org/officeDocument/2006/relationships/image" Target="../media/image23.png"/><Relationship Id="rId17" Type="http://schemas.openxmlformats.org/officeDocument/2006/relationships/image" Target="../media/image10.png"/><Relationship Id="rId2" Type="http://schemas.openxmlformats.org/officeDocument/2006/relationships/notesSlide" Target="../notesSlides/notesSlide13.xml"/><Relationship Id="rId16" Type="http://schemas.openxmlformats.org/officeDocument/2006/relationships/image" Target="../media/image39.png"/><Relationship Id="rId1" Type="http://schemas.openxmlformats.org/officeDocument/2006/relationships/slideLayout" Target="../slideLayouts/slideLayout5.xml"/><Relationship Id="rId6" Type="http://schemas.openxmlformats.org/officeDocument/2006/relationships/image" Target="../media/image37.png"/><Relationship Id="rId11" Type="http://schemas.openxmlformats.org/officeDocument/2006/relationships/image" Target="../media/image24.png"/><Relationship Id="rId5" Type="http://schemas.openxmlformats.org/officeDocument/2006/relationships/image" Target="../media/image36.png"/><Relationship Id="rId15" Type="http://schemas.openxmlformats.org/officeDocument/2006/relationships/image" Target="../media/image29.png"/><Relationship Id="rId10" Type="http://schemas.openxmlformats.org/officeDocument/2006/relationships/image" Target="../media/image34.png"/><Relationship Id="rId19" Type="http://schemas.openxmlformats.org/officeDocument/2006/relationships/image" Target="../media/image25.png"/><Relationship Id="rId4" Type="http://schemas.openxmlformats.org/officeDocument/2006/relationships/image" Target="../media/image35.png"/><Relationship Id="rId9" Type="http://schemas.openxmlformats.org/officeDocument/2006/relationships/image" Target="../media/image26.png"/><Relationship Id="rId14" Type="http://schemas.openxmlformats.org/officeDocument/2006/relationships/image" Target="../media/image38.png"/></Relationships>
</file>

<file path=ppt/slides/_rels/slide14.xml.rels><?xml version="1.0" encoding="UTF-8" standalone="yes"?>
<Relationships xmlns="http://schemas.openxmlformats.org/package/2006/relationships"><Relationship Id="rId8" Type="http://schemas.openxmlformats.org/officeDocument/2006/relationships/image" Target="../media/image27.png"/><Relationship Id="rId13" Type="http://schemas.openxmlformats.org/officeDocument/2006/relationships/image" Target="../media/image24.png"/><Relationship Id="rId18" Type="http://schemas.openxmlformats.org/officeDocument/2006/relationships/image" Target="../media/image40.png"/><Relationship Id="rId3" Type="http://schemas.openxmlformats.org/officeDocument/2006/relationships/image" Target="../media/image18.png"/><Relationship Id="rId7" Type="http://schemas.openxmlformats.org/officeDocument/2006/relationships/image" Target="../media/image30.png"/><Relationship Id="rId12" Type="http://schemas.openxmlformats.org/officeDocument/2006/relationships/image" Target="../media/image38.png"/><Relationship Id="rId17" Type="http://schemas.openxmlformats.org/officeDocument/2006/relationships/image" Target="../media/image10.png"/><Relationship Id="rId2" Type="http://schemas.openxmlformats.org/officeDocument/2006/relationships/notesSlide" Target="../notesSlides/notesSlide14.xml"/><Relationship Id="rId16" Type="http://schemas.openxmlformats.org/officeDocument/2006/relationships/image" Target="../media/image39.png"/><Relationship Id="rId1" Type="http://schemas.openxmlformats.org/officeDocument/2006/relationships/slideLayout" Target="../slideLayouts/slideLayout5.xml"/><Relationship Id="rId6" Type="http://schemas.openxmlformats.org/officeDocument/2006/relationships/image" Target="../media/image37.png"/><Relationship Id="rId11" Type="http://schemas.openxmlformats.org/officeDocument/2006/relationships/image" Target="../media/image28.png"/><Relationship Id="rId5" Type="http://schemas.openxmlformats.org/officeDocument/2006/relationships/image" Target="../media/image36.png"/><Relationship Id="rId15" Type="http://schemas.openxmlformats.org/officeDocument/2006/relationships/image" Target="../media/image22.png"/><Relationship Id="rId10" Type="http://schemas.openxmlformats.org/officeDocument/2006/relationships/image" Target="../media/image34.png"/><Relationship Id="rId4" Type="http://schemas.openxmlformats.org/officeDocument/2006/relationships/image" Target="../media/image35.png"/><Relationship Id="rId9" Type="http://schemas.openxmlformats.org/officeDocument/2006/relationships/image" Target="../media/image26.png"/><Relationship Id="rId14" Type="http://schemas.openxmlformats.org/officeDocument/2006/relationships/image" Target="../media/image2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39.png"/><Relationship Id="rId3" Type="http://schemas.openxmlformats.org/officeDocument/2006/relationships/image" Target="../media/image18.png"/><Relationship Id="rId7" Type="http://schemas.openxmlformats.org/officeDocument/2006/relationships/image" Target="../media/image22.png"/><Relationship Id="rId12" Type="http://schemas.openxmlformats.org/officeDocument/2006/relationships/image" Target="../media/image38.png"/><Relationship Id="rId2" Type="http://schemas.openxmlformats.org/officeDocument/2006/relationships/notesSlide" Target="../notesSlides/notesSlide20.xml"/><Relationship Id="rId1" Type="http://schemas.openxmlformats.org/officeDocument/2006/relationships/slideLayout" Target="../slideLayouts/slideLayout5.xml"/><Relationship Id="rId6" Type="http://schemas.openxmlformats.org/officeDocument/2006/relationships/image" Target="../media/image21.png"/><Relationship Id="rId11" Type="http://schemas.openxmlformats.org/officeDocument/2006/relationships/image" Target="../media/image28.png"/><Relationship Id="rId5" Type="http://schemas.openxmlformats.org/officeDocument/2006/relationships/image" Target="../media/image20.png"/><Relationship Id="rId15" Type="http://schemas.openxmlformats.org/officeDocument/2006/relationships/image" Target="../media/image4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 Id="rId14" Type="http://schemas.openxmlformats.org/officeDocument/2006/relationships/image" Target="../media/image10.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39.png"/><Relationship Id="rId3" Type="http://schemas.openxmlformats.org/officeDocument/2006/relationships/image" Target="../media/image18.png"/><Relationship Id="rId7" Type="http://schemas.openxmlformats.org/officeDocument/2006/relationships/image" Target="../media/image22.png"/><Relationship Id="rId12" Type="http://schemas.openxmlformats.org/officeDocument/2006/relationships/image" Target="../media/image38.png"/><Relationship Id="rId2" Type="http://schemas.openxmlformats.org/officeDocument/2006/relationships/notesSlide" Target="../notesSlides/notesSlide25.xml"/><Relationship Id="rId1" Type="http://schemas.openxmlformats.org/officeDocument/2006/relationships/slideLayout" Target="../slideLayouts/slideLayout5.xml"/><Relationship Id="rId6" Type="http://schemas.openxmlformats.org/officeDocument/2006/relationships/image" Target="../media/image21.png"/><Relationship Id="rId11" Type="http://schemas.openxmlformats.org/officeDocument/2006/relationships/image" Target="../media/image28.png"/><Relationship Id="rId5" Type="http://schemas.openxmlformats.org/officeDocument/2006/relationships/image" Target="../media/image20.png"/><Relationship Id="rId15" Type="http://schemas.openxmlformats.org/officeDocument/2006/relationships/image" Target="../media/image4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 Id="rId14" Type="http://schemas.openxmlformats.org/officeDocument/2006/relationships/image" Target="../media/image10.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39.png"/><Relationship Id="rId3" Type="http://schemas.openxmlformats.org/officeDocument/2006/relationships/image" Target="../media/image18.png"/><Relationship Id="rId7" Type="http://schemas.openxmlformats.org/officeDocument/2006/relationships/image" Target="../media/image22.png"/><Relationship Id="rId12" Type="http://schemas.openxmlformats.org/officeDocument/2006/relationships/image" Target="../media/image38.png"/><Relationship Id="rId2" Type="http://schemas.openxmlformats.org/officeDocument/2006/relationships/notesSlide" Target="../notesSlides/notesSlide30.xml"/><Relationship Id="rId1" Type="http://schemas.openxmlformats.org/officeDocument/2006/relationships/slideLayout" Target="../slideLayouts/slideLayout5.xml"/><Relationship Id="rId6" Type="http://schemas.openxmlformats.org/officeDocument/2006/relationships/image" Target="../media/image21.png"/><Relationship Id="rId11" Type="http://schemas.openxmlformats.org/officeDocument/2006/relationships/image" Target="../media/image28.png"/><Relationship Id="rId5" Type="http://schemas.openxmlformats.org/officeDocument/2006/relationships/image" Target="../media/image20.png"/><Relationship Id="rId15" Type="http://schemas.openxmlformats.org/officeDocument/2006/relationships/image" Target="../media/image4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 Id="rId14" Type="http://schemas.openxmlformats.org/officeDocument/2006/relationships/image" Target="../media/image10.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39.png"/><Relationship Id="rId3" Type="http://schemas.openxmlformats.org/officeDocument/2006/relationships/image" Target="../media/image18.png"/><Relationship Id="rId7" Type="http://schemas.openxmlformats.org/officeDocument/2006/relationships/image" Target="../media/image22.png"/><Relationship Id="rId12" Type="http://schemas.openxmlformats.org/officeDocument/2006/relationships/image" Target="../media/image38.png"/><Relationship Id="rId2" Type="http://schemas.openxmlformats.org/officeDocument/2006/relationships/notesSlide" Target="../notesSlides/notesSlide35.xml"/><Relationship Id="rId1" Type="http://schemas.openxmlformats.org/officeDocument/2006/relationships/slideLayout" Target="../slideLayouts/slideLayout5.xml"/><Relationship Id="rId6" Type="http://schemas.openxmlformats.org/officeDocument/2006/relationships/image" Target="../media/image21.png"/><Relationship Id="rId11" Type="http://schemas.openxmlformats.org/officeDocument/2006/relationships/image" Target="../media/image28.png"/><Relationship Id="rId5" Type="http://schemas.openxmlformats.org/officeDocument/2006/relationships/image" Target="../media/image20.png"/><Relationship Id="rId15" Type="http://schemas.openxmlformats.org/officeDocument/2006/relationships/image" Target="../media/image4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 Id="rId14" Type="http://schemas.openxmlformats.org/officeDocument/2006/relationships/image" Target="../media/image10.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39.png"/><Relationship Id="rId3" Type="http://schemas.openxmlformats.org/officeDocument/2006/relationships/image" Target="../media/image18.png"/><Relationship Id="rId7" Type="http://schemas.openxmlformats.org/officeDocument/2006/relationships/image" Target="../media/image22.png"/><Relationship Id="rId12" Type="http://schemas.openxmlformats.org/officeDocument/2006/relationships/image" Target="../media/image38.png"/><Relationship Id="rId2" Type="http://schemas.openxmlformats.org/officeDocument/2006/relationships/notesSlide" Target="../notesSlides/notesSlide40.xml"/><Relationship Id="rId1" Type="http://schemas.openxmlformats.org/officeDocument/2006/relationships/slideLayout" Target="../slideLayouts/slideLayout5.xml"/><Relationship Id="rId6" Type="http://schemas.openxmlformats.org/officeDocument/2006/relationships/image" Target="../media/image21.png"/><Relationship Id="rId11" Type="http://schemas.openxmlformats.org/officeDocument/2006/relationships/image" Target="../media/image28.png"/><Relationship Id="rId5" Type="http://schemas.openxmlformats.org/officeDocument/2006/relationships/image" Target="../media/image20.png"/><Relationship Id="rId15" Type="http://schemas.openxmlformats.org/officeDocument/2006/relationships/image" Target="../media/image4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 Id="rId14" Type="http://schemas.openxmlformats.org/officeDocument/2006/relationships/image" Target="../media/image10.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3.xml"/><Relationship Id="rId1" Type="http://schemas.openxmlformats.org/officeDocument/2006/relationships/slideLayout" Target="../slideLayouts/slideLayout3.xml"/><Relationship Id="rId4" Type="http://schemas.openxmlformats.org/officeDocument/2006/relationships/image" Target="../media/image45.png"/></Relationships>
</file>

<file path=ppt/slides/_rels/slide5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56.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57.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58.xml"/><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59.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63.xml"/><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hyperlink" Target="https://aws.amazon.com/architecture/well-architected/" TargetMode="External"/><Relationship Id="rId2" Type="http://schemas.openxmlformats.org/officeDocument/2006/relationships/notesSlide" Target="../notesSlides/notesSlide65.xml"/><Relationship Id="rId1" Type="http://schemas.openxmlformats.org/officeDocument/2006/relationships/slideLayout" Target="../slideLayouts/slideLayout3.xml"/><Relationship Id="rId6" Type="http://schemas.openxmlformats.org/officeDocument/2006/relationships/hyperlink" Target="https://aws.amazon.com/premiumsupport/technology/trusted-advisor/best-practice-checklist/" TargetMode="External"/><Relationship Id="rId5" Type="http://schemas.openxmlformats.org/officeDocument/2006/relationships/hyperlink" Target="https://wellarchitectedlabs.com/" TargetMode="External"/><Relationship Id="rId4" Type="http://schemas.openxmlformats.org/officeDocument/2006/relationships/hyperlink" Target="https://d1.awsstatic.com/whitepapers/architecture/AWS_Well-Architected_Framework.pdf" TargetMode="Externa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1"/>
          <p:cNvSpPr txBox="1">
            <a:spLocks noGrp="1"/>
          </p:cNvSpPr>
          <p:nvPr>
            <p:ph type="body" idx="1"/>
          </p:nvPr>
        </p:nvSpPr>
        <p:spPr>
          <a:xfrm>
            <a:off x="419100" y="2310107"/>
            <a:ext cx="8059738" cy="48849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lt1"/>
              </a:buClr>
              <a:buSzPts val="2000"/>
              <a:buNone/>
            </a:pPr>
            <a:r>
              <a:rPr lang="en-US"/>
              <a:t>AWS Academy Cloud Foundations (Fundamentos de nuvem da AWS Academy)</a:t>
            </a:r>
            <a:endParaRPr/>
          </a:p>
        </p:txBody>
      </p:sp>
      <p:sp>
        <p:nvSpPr>
          <p:cNvPr id="209" name="Google Shape;209;p1"/>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5400"/>
              <a:buFont typeface="Arial"/>
              <a:buNone/>
            </a:pPr>
            <a:r>
              <a:rPr lang="en-US" sz="5400"/>
              <a:t>Módulo 9: Arquitetura de nuvem</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10"/>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Histórico da AnyCompany</a:t>
            </a:r>
            <a:endParaRPr/>
          </a:p>
        </p:txBody>
      </p:sp>
      <p:sp>
        <p:nvSpPr>
          <p:cNvPr id="355" name="Google Shape;355;p10"/>
          <p:cNvSpPr txBox="1">
            <a:spLocks noGrp="1"/>
          </p:cNvSpPr>
          <p:nvPr>
            <p:ph type="body" idx="1"/>
          </p:nvPr>
        </p:nvSpPr>
        <p:spPr>
          <a:xfrm>
            <a:off x="419100" y="1528175"/>
            <a:ext cx="9194919"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800"/>
              <a:buChar char="•"/>
            </a:pPr>
            <a:r>
              <a:rPr lang="en-US"/>
              <a:t>AnyCompany Corporation: "</a:t>
            </a:r>
            <a:r>
              <a:rPr lang="en-US" i="1"/>
              <a:t>Paisagens urbanas em que você pode entrar</a:t>
            </a:r>
            <a:r>
              <a:rPr lang="en-US"/>
              <a:t>"</a:t>
            </a:r>
            <a:endParaRPr/>
          </a:p>
          <a:p>
            <a:pPr marL="228600" lvl="0" indent="-228600" algn="l" rtl="0">
              <a:lnSpc>
                <a:spcPct val="90000"/>
              </a:lnSpc>
              <a:spcBef>
                <a:spcPts val="1000"/>
              </a:spcBef>
              <a:spcAft>
                <a:spcPts val="0"/>
              </a:spcAft>
              <a:buClr>
                <a:schemeClr val="dk1"/>
              </a:buClr>
              <a:buSzPts val="2800"/>
              <a:buChar char="•"/>
            </a:pPr>
            <a:r>
              <a:rPr lang="en-US"/>
              <a:t>Fundada em 2008 por John Doe</a:t>
            </a:r>
            <a:endParaRPr/>
          </a:p>
          <a:p>
            <a:pPr marL="228600" lvl="0" indent="-228600" algn="l" rtl="0">
              <a:lnSpc>
                <a:spcPct val="90000"/>
              </a:lnSpc>
              <a:spcBef>
                <a:spcPts val="1000"/>
              </a:spcBef>
              <a:spcAft>
                <a:spcPts val="0"/>
              </a:spcAft>
              <a:buClr>
                <a:schemeClr val="dk1"/>
              </a:buClr>
              <a:buSzPts val="2800"/>
              <a:buChar char="•"/>
            </a:pPr>
            <a:r>
              <a:rPr lang="en-US"/>
              <a:t>Vende imagens 3D impressas de paisagens urbanas</a:t>
            </a:r>
            <a:endParaRPr/>
          </a:p>
          <a:p>
            <a:pPr marL="228600" lvl="0" indent="-228600" algn="l" rtl="0">
              <a:lnSpc>
                <a:spcPct val="90000"/>
              </a:lnSpc>
              <a:spcBef>
                <a:spcPts val="1000"/>
              </a:spcBef>
              <a:spcAft>
                <a:spcPts val="0"/>
              </a:spcAft>
              <a:buClr>
                <a:schemeClr val="dk1"/>
              </a:buClr>
              <a:buSzPts val="2800"/>
              <a:buChar char="•"/>
            </a:pPr>
            <a:r>
              <a:rPr lang="en-US"/>
              <a:t>Prestes a se inscrever para investimento</a:t>
            </a:r>
            <a:endParaRPr/>
          </a:p>
          <a:p>
            <a:pPr marL="228600" lvl="0" indent="-228600" algn="l" rtl="0">
              <a:lnSpc>
                <a:spcPct val="90000"/>
              </a:lnSpc>
              <a:spcBef>
                <a:spcPts val="1000"/>
              </a:spcBef>
              <a:spcAft>
                <a:spcPts val="0"/>
              </a:spcAft>
              <a:buClr>
                <a:schemeClr val="dk1"/>
              </a:buClr>
              <a:buSzPts val="2800"/>
              <a:buChar char="•"/>
            </a:pPr>
            <a:r>
              <a:rPr lang="en-US"/>
              <a:t>Solicitou que</a:t>
            </a:r>
            <a:r>
              <a:rPr lang="en-US" b="1"/>
              <a:t> você</a:t>
            </a:r>
            <a:r>
              <a:rPr lang="en-US"/>
              <a:t> realizasse uma análise de sua plataforma como parte da auditoria</a:t>
            </a:r>
            <a:endParaRPr/>
          </a:p>
          <a:p>
            <a:pPr marL="228600" lvl="0" indent="-228600" algn="l" rtl="0">
              <a:lnSpc>
                <a:spcPct val="90000"/>
              </a:lnSpc>
              <a:spcBef>
                <a:spcPts val="1000"/>
              </a:spcBef>
              <a:spcAft>
                <a:spcPts val="0"/>
              </a:spcAft>
              <a:buClr>
                <a:schemeClr val="dk1"/>
              </a:buClr>
              <a:buSzPts val="2800"/>
              <a:buChar char="•"/>
            </a:pPr>
            <a:r>
              <a:rPr lang="en-US"/>
              <a:t>Nativo da nuvem</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11"/>
          <p:cNvSpPr txBox="1">
            <a:spLocks noGrp="1"/>
          </p:cNvSpPr>
          <p:nvPr>
            <p:ph type="title"/>
          </p:nvPr>
        </p:nvSpPr>
        <p:spPr>
          <a:xfrm>
            <a:off x="419100" y="365125"/>
            <a:ext cx="9382926"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Histórico da AnyCompany (continuação)</a:t>
            </a:r>
            <a:endParaRPr/>
          </a:p>
        </p:txBody>
      </p:sp>
      <p:grpSp>
        <p:nvGrpSpPr>
          <p:cNvPr id="361" name="Google Shape;361;p11"/>
          <p:cNvGrpSpPr/>
          <p:nvPr/>
        </p:nvGrpSpPr>
        <p:grpSpPr>
          <a:xfrm>
            <a:off x="1981200" y="2009638"/>
            <a:ext cx="8229600" cy="3991112"/>
            <a:chOff x="2267433" y="1441595"/>
            <a:chExt cx="8229600" cy="3991112"/>
          </a:xfrm>
        </p:grpSpPr>
        <p:sp>
          <p:nvSpPr>
            <p:cNvPr id="362" name="Google Shape;362;p11"/>
            <p:cNvSpPr/>
            <p:nvPr/>
          </p:nvSpPr>
          <p:spPr>
            <a:xfrm>
              <a:off x="5010633" y="1441595"/>
              <a:ext cx="2743200" cy="1371600"/>
            </a:xfrm>
            <a:prstGeom prst="rect">
              <a:avLst/>
            </a:prstGeom>
            <a:solidFill>
              <a:schemeClr val="lt1"/>
            </a:solidFill>
            <a:ln w="12700" cap="flat" cmpd="sng">
              <a:solidFill>
                <a:schemeClr val="accent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1" i="0" u="none" strike="noStrike" cap="none">
                  <a:solidFill>
                    <a:srgbClr val="000000"/>
                  </a:solidFill>
                  <a:latin typeface="Arial"/>
                  <a:ea typeface="Arial"/>
                  <a:cs typeface="Arial"/>
                  <a:sym typeface="Arial"/>
                </a:rPr>
                <a:t>Show and Sell</a:t>
              </a:r>
              <a:endParaRPr/>
            </a:p>
            <a:p>
              <a:pPr marL="0" marR="0" lvl="0" indent="0" algn="ctr" rtl="0">
                <a:spcBef>
                  <a:spcPts val="0"/>
                </a:spcBef>
                <a:spcAft>
                  <a:spcPts val="0"/>
                </a:spcAft>
                <a:buNone/>
              </a:pPr>
              <a:r>
                <a:rPr lang="en-US" sz="1800" b="0" i="0" u="none" strike="noStrike" cap="none">
                  <a:solidFill>
                    <a:srgbClr val="000000"/>
                  </a:solidFill>
                  <a:latin typeface="Arial"/>
                  <a:ea typeface="Arial"/>
                  <a:cs typeface="Arial"/>
                  <a:sym typeface="Arial"/>
                </a:rPr>
                <a:t>(promover, vender, trabalhar com clientes) </a:t>
              </a:r>
              <a:endParaRPr sz="1800" b="0" i="0" u="none" strike="noStrike" cap="none">
                <a:solidFill>
                  <a:srgbClr val="000000"/>
                </a:solidFill>
                <a:latin typeface="Arial"/>
                <a:ea typeface="Arial"/>
                <a:cs typeface="Arial"/>
                <a:sym typeface="Arial"/>
              </a:endParaRPr>
            </a:p>
          </p:txBody>
        </p:sp>
        <p:sp>
          <p:nvSpPr>
            <p:cNvPr id="363" name="Google Shape;363;p11"/>
            <p:cNvSpPr/>
            <p:nvPr/>
          </p:nvSpPr>
          <p:spPr>
            <a:xfrm>
              <a:off x="7753833" y="3890887"/>
              <a:ext cx="2743200" cy="1371600"/>
            </a:xfrm>
            <a:prstGeom prst="rect">
              <a:avLst/>
            </a:prstGeom>
            <a:solidFill>
              <a:schemeClr val="lt1"/>
            </a:solidFill>
            <a:ln w="12700" cap="flat" cmpd="sng">
              <a:solidFill>
                <a:schemeClr val="accent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b="0" i="0" u="none" strike="noStrike" cap="none">
                  <a:solidFill>
                    <a:srgbClr val="000000"/>
                  </a:solidFill>
                  <a:latin typeface="Arial"/>
                  <a:ea typeface="Arial"/>
                  <a:cs typeface="Arial"/>
                  <a:sym typeface="Arial"/>
                </a:rPr>
                <a:t>Make and Ship</a:t>
              </a:r>
              <a:br>
                <a:rPr lang="en-US" sz="1800" b="0" i="0" u="none" strike="noStrike" cap="none">
                  <a:solidFill>
                    <a:srgbClr val="000000"/>
                  </a:solidFill>
                  <a:latin typeface="Arial"/>
                  <a:ea typeface="Arial"/>
                  <a:cs typeface="Arial"/>
                  <a:sym typeface="Arial"/>
                </a:rPr>
              </a:br>
              <a:r>
                <a:rPr lang="en-US" sz="1800" b="0" i="0" u="none" strike="noStrike" cap="none">
                  <a:solidFill>
                    <a:srgbClr val="000000"/>
                  </a:solidFill>
                  <a:latin typeface="Arial"/>
                  <a:ea typeface="Arial"/>
                  <a:cs typeface="Arial"/>
                  <a:sym typeface="Arial"/>
                </a:rPr>
                <a:t>(fabricação de produtos </a:t>
              </a:r>
              <a:br>
                <a:rPr lang="en-US" sz="1800" b="0" i="0" u="none" strike="noStrike" cap="none">
                  <a:solidFill>
                    <a:srgbClr val="000000"/>
                  </a:solidFill>
                  <a:latin typeface="Arial"/>
                  <a:ea typeface="Arial"/>
                  <a:cs typeface="Arial"/>
                  <a:sym typeface="Arial"/>
                </a:rPr>
              </a:br>
              <a:r>
                <a:rPr lang="en-US" sz="1800" b="0" i="0" u="none" strike="noStrike" cap="none">
                  <a:solidFill>
                    <a:srgbClr val="000000"/>
                  </a:solidFill>
                  <a:latin typeface="Arial"/>
                  <a:ea typeface="Arial"/>
                  <a:cs typeface="Arial"/>
                  <a:sym typeface="Arial"/>
                </a:rPr>
                <a:t>e entrega) </a:t>
              </a:r>
              <a:endParaRPr sz="1800" b="0" i="0" u="none" strike="noStrike" cap="none">
                <a:solidFill>
                  <a:srgbClr val="000000"/>
                </a:solidFill>
                <a:latin typeface="Arial"/>
                <a:ea typeface="Arial"/>
                <a:cs typeface="Arial"/>
                <a:sym typeface="Arial"/>
              </a:endParaRPr>
            </a:p>
          </p:txBody>
        </p:sp>
        <p:sp>
          <p:nvSpPr>
            <p:cNvPr id="364" name="Google Shape;364;p11"/>
            <p:cNvSpPr/>
            <p:nvPr/>
          </p:nvSpPr>
          <p:spPr>
            <a:xfrm>
              <a:off x="2267433" y="3720667"/>
              <a:ext cx="2743200" cy="1712040"/>
            </a:xfrm>
            <a:prstGeom prst="rect">
              <a:avLst/>
            </a:prstGeom>
            <a:solidFill>
              <a:schemeClr val="lt1"/>
            </a:solidFill>
            <a:ln w="12700" cap="flat" cmpd="sng">
              <a:solidFill>
                <a:schemeClr val="accent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b="0" i="0" u="none" strike="noStrike" cap="none">
                  <a:solidFill>
                    <a:srgbClr val="000000"/>
                  </a:solidFill>
                  <a:latin typeface="Arial"/>
                  <a:ea typeface="Arial"/>
                  <a:cs typeface="Arial"/>
                  <a:sym typeface="Arial"/>
                </a:rPr>
                <a:t>Fly and Snap</a:t>
              </a:r>
              <a:br>
                <a:rPr lang="en-US" sz="2000" b="0" i="0" u="none" strike="noStrike" cap="none">
                  <a:solidFill>
                    <a:srgbClr val="000000"/>
                  </a:solidFill>
                  <a:latin typeface="Arial"/>
                  <a:ea typeface="Arial"/>
                  <a:cs typeface="Arial"/>
                  <a:sym typeface="Arial"/>
                </a:rPr>
              </a:br>
              <a:r>
                <a:rPr lang="en-US" sz="2000" b="0" i="0" u="none" strike="noStrike" cap="none">
                  <a:solidFill>
                    <a:srgbClr val="000000"/>
                  </a:solidFill>
                  <a:latin typeface="Arial"/>
                  <a:ea typeface="Arial"/>
                  <a:cs typeface="Arial"/>
                  <a:sym typeface="Arial"/>
                </a:rPr>
                <a:t>(aquisição, </a:t>
              </a:r>
              <a:br>
                <a:rPr lang="en-US" sz="2000" b="0" i="0" u="none" strike="noStrike" cap="none">
                  <a:solidFill>
                    <a:srgbClr val="000000"/>
                  </a:solidFill>
                  <a:latin typeface="Arial"/>
                  <a:ea typeface="Arial"/>
                  <a:cs typeface="Arial"/>
                  <a:sym typeface="Arial"/>
                </a:rPr>
              </a:br>
              <a:r>
                <a:rPr lang="en-US" sz="2000" b="0" i="0" u="none" strike="noStrike" cap="none">
                  <a:solidFill>
                    <a:srgbClr val="000000"/>
                  </a:solidFill>
                  <a:latin typeface="Arial"/>
                  <a:ea typeface="Arial"/>
                  <a:cs typeface="Arial"/>
                  <a:sym typeface="Arial"/>
                </a:rPr>
                <a:t>pré-processamento </a:t>
              </a:r>
              <a:br>
                <a:rPr lang="en-US" sz="2000" b="0" i="0" u="none" strike="noStrike" cap="none">
                  <a:solidFill>
                    <a:srgbClr val="000000"/>
                  </a:solidFill>
                  <a:latin typeface="Arial"/>
                  <a:ea typeface="Arial"/>
                  <a:cs typeface="Arial"/>
                  <a:sym typeface="Arial"/>
                </a:rPr>
              </a:br>
              <a:r>
                <a:rPr lang="en-US" sz="2000" b="0" i="0" u="none" strike="noStrike" cap="none">
                  <a:solidFill>
                    <a:srgbClr val="000000"/>
                  </a:solidFill>
                  <a:latin typeface="Arial"/>
                  <a:ea typeface="Arial"/>
                  <a:cs typeface="Arial"/>
                  <a:sym typeface="Arial"/>
                </a:rPr>
                <a:t>e armazenamento </a:t>
              </a:r>
              <a:br>
                <a:rPr lang="en-US" sz="2000" b="0" i="0" u="none" strike="noStrike" cap="none">
                  <a:solidFill>
                    <a:srgbClr val="000000"/>
                  </a:solidFill>
                  <a:latin typeface="Arial"/>
                  <a:ea typeface="Arial"/>
                  <a:cs typeface="Arial"/>
                  <a:sym typeface="Arial"/>
                </a:rPr>
              </a:br>
              <a:r>
                <a:rPr lang="en-US" sz="2000" b="0" i="0" u="none" strike="noStrike" cap="none">
                  <a:solidFill>
                    <a:srgbClr val="000000"/>
                  </a:solidFill>
                  <a:latin typeface="Arial"/>
                  <a:ea typeface="Arial"/>
                  <a:cs typeface="Arial"/>
                  <a:sym typeface="Arial"/>
                </a:rPr>
                <a:t>de imagens) </a:t>
              </a:r>
              <a:endParaRPr sz="1800" b="0" i="0" u="none" strike="noStrike" cap="none">
                <a:solidFill>
                  <a:srgbClr val="000000"/>
                </a:solidFill>
                <a:latin typeface="Arial"/>
                <a:ea typeface="Arial"/>
                <a:cs typeface="Arial"/>
                <a:sym typeface="Arial"/>
              </a:endParaRPr>
            </a:p>
          </p:txBody>
        </p:sp>
        <p:cxnSp>
          <p:nvCxnSpPr>
            <p:cNvPr id="365" name="Google Shape;365;p11"/>
            <p:cNvCxnSpPr>
              <a:stCxn id="362" idx="2"/>
            </p:cNvCxnSpPr>
            <p:nvPr/>
          </p:nvCxnSpPr>
          <p:spPr>
            <a:xfrm>
              <a:off x="6382233" y="2813195"/>
              <a:ext cx="2466900" cy="1082100"/>
            </a:xfrm>
            <a:prstGeom prst="straightConnector1">
              <a:avLst/>
            </a:prstGeom>
            <a:noFill/>
            <a:ln w="9525" cap="flat" cmpd="sng">
              <a:solidFill>
                <a:schemeClr val="accent1"/>
              </a:solidFill>
              <a:prstDash val="solid"/>
              <a:miter lim="800000"/>
              <a:headEnd type="none" w="sm" len="sm"/>
              <a:tailEnd type="triangle" w="med" len="med"/>
            </a:ln>
          </p:spPr>
        </p:cxnSp>
        <p:cxnSp>
          <p:nvCxnSpPr>
            <p:cNvPr id="366" name="Google Shape;366;p11"/>
            <p:cNvCxnSpPr>
              <a:stCxn id="363" idx="0"/>
            </p:cNvCxnSpPr>
            <p:nvPr/>
          </p:nvCxnSpPr>
          <p:spPr>
            <a:xfrm rot="10800000">
              <a:off x="6816633" y="2813287"/>
              <a:ext cx="2308800" cy="1077600"/>
            </a:xfrm>
            <a:prstGeom prst="straightConnector1">
              <a:avLst/>
            </a:prstGeom>
            <a:noFill/>
            <a:ln w="9525" cap="flat" cmpd="sng">
              <a:solidFill>
                <a:schemeClr val="accent1"/>
              </a:solidFill>
              <a:prstDash val="solid"/>
              <a:miter lim="800000"/>
              <a:headEnd type="none" w="sm" len="sm"/>
              <a:tailEnd type="triangle" w="med" len="med"/>
            </a:ln>
          </p:spPr>
        </p:cxnSp>
        <p:cxnSp>
          <p:nvCxnSpPr>
            <p:cNvPr id="367" name="Google Shape;367;p11"/>
            <p:cNvCxnSpPr>
              <a:endCxn id="364" idx="0"/>
            </p:cNvCxnSpPr>
            <p:nvPr/>
          </p:nvCxnSpPr>
          <p:spPr>
            <a:xfrm flipH="1">
              <a:off x="3639033" y="2813167"/>
              <a:ext cx="1805700" cy="907500"/>
            </a:xfrm>
            <a:prstGeom prst="straightConnector1">
              <a:avLst/>
            </a:prstGeom>
            <a:noFill/>
            <a:ln w="9525" cap="flat" cmpd="sng">
              <a:solidFill>
                <a:schemeClr val="accent1"/>
              </a:solidFill>
              <a:prstDash val="solid"/>
              <a:miter lim="800000"/>
              <a:headEnd type="none" w="sm" len="sm"/>
              <a:tailEnd type="triangle" w="med" len="med"/>
            </a:ln>
          </p:spPr>
        </p:cxnSp>
        <p:cxnSp>
          <p:nvCxnSpPr>
            <p:cNvPr id="368" name="Google Shape;368;p11"/>
            <p:cNvCxnSpPr>
              <a:stCxn id="363" idx="1"/>
              <a:endCxn id="364" idx="3"/>
            </p:cNvCxnSpPr>
            <p:nvPr/>
          </p:nvCxnSpPr>
          <p:spPr>
            <a:xfrm rot="10800000">
              <a:off x="5010633" y="4576687"/>
              <a:ext cx="2743200" cy="0"/>
            </a:xfrm>
            <a:prstGeom prst="straightConnector1">
              <a:avLst/>
            </a:prstGeom>
            <a:noFill/>
            <a:ln w="9525" cap="flat" cmpd="sng">
              <a:solidFill>
                <a:schemeClr val="accent1"/>
              </a:solidFill>
              <a:prstDash val="solid"/>
              <a:miter lim="800000"/>
              <a:headEnd type="none" w="sm" len="sm"/>
              <a:tailEnd type="triangle" w="med" len="med"/>
            </a:ln>
          </p:spPr>
        </p:cxnSp>
        <p:sp>
          <p:nvSpPr>
            <p:cNvPr id="369" name="Google Shape;369;p11"/>
            <p:cNvSpPr txBox="1"/>
            <p:nvPr/>
          </p:nvSpPr>
          <p:spPr>
            <a:xfrm>
              <a:off x="2539005" y="2768001"/>
              <a:ext cx="1882247"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a:solidFill>
                    <a:srgbClr val="000000"/>
                  </a:solidFill>
                  <a:latin typeface="Arial"/>
                  <a:ea typeface="Arial"/>
                  <a:cs typeface="Arial"/>
                  <a:sym typeface="Arial"/>
                </a:rPr>
                <a:t>Solicita imagens </a:t>
              </a:r>
              <a:endParaRPr sz="1800" b="0" i="0" u="none" strike="noStrike" cap="none">
                <a:solidFill>
                  <a:srgbClr val="000000"/>
                </a:solidFill>
                <a:latin typeface="Arial"/>
                <a:ea typeface="Arial"/>
                <a:cs typeface="Arial"/>
                <a:sym typeface="Arial"/>
              </a:endParaRPr>
            </a:p>
          </p:txBody>
        </p:sp>
        <p:sp>
          <p:nvSpPr>
            <p:cNvPr id="370" name="Google Shape;370;p11"/>
            <p:cNvSpPr txBox="1"/>
            <p:nvPr/>
          </p:nvSpPr>
          <p:spPr>
            <a:xfrm>
              <a:off x="5957967" y="3335832"/>
              <a:ext cx="1641796"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a:solidFill>
                    <a:srgbClr val="000000"/>
                  </a:solidFill>
                  <a:latin typeface="Arial"/>
                  <a:ea typeface="Arial"/>
                  <a:cs typeface="Arial"/>
                  <a:sym typeface="Arial"/>
                </a:rPr>
                <a:t>Envia pedidos </a:t>
              </a:r>
              <a:endParaRPr sz="1800" b="0" i="0" u="none" strike="noStrike" cap="none">
                <a:solidFill>
                  <a:srgbClr val="000000"/>
                </a:solidFill>
                <a:latin typeface="Arial"/>
                <a:ea typeface="Arial"/>
                <a:cs typeface="Arial"/>
                <a:sym typeface="Arial"/>
              </a:endParaRPr>
            </a:p>
          </p:txBody>
        </p:sp>
        <p:sp>
          <p:nvSpPr>
            <p:cNvPr id="371" name="Google Shape;371;p11"/>
            <p:cNvSpPr txBox="1"/>
            <p:nvPr/>
          </p:nvSpPr>
          <p:spPr>
            <a:xfrm>
              <a:off x="8127578" y="2787856"/>
              <a:ext cx="2315057"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a:solidFill>
                    <a:srgbClr val="000000"/>
                  </a:solidFill>
                  <a:latin typeface="Arial"/>
                  <a:ea typeface="Arial"/>
                  <a:cs typeface="Arial"/>
                  <a:sym typeface="Arial"/>
                </a:rPr>
                <a:t>Acompanha pedidos </a:t>
              </a:r>
              <a:endParaRPr sz="1800" b="0" i="0" u="none" strike="noStrike" cap="none">
                <a:solidFill>
                  <a:srgbClr val="000000"/>
                </a:solidFill>
                <a:latin typeface="Arial"/>
                <a:ea typeface="Arial"/>
                <a:cs typeface="Arial"/>
                <a:sym typeface="Arial"/>
              </a:endParaRPr>
            </a:p>
          </p:txBody>
        </p:sp>
        <p:sp>
          <p:nvSpPr>
            <p:cNvPr id="372" name="Google Shape;372;p11"/>
            <p:cNvSpPr txBox="1"/>
            <p:nvPr/>
          </p:nvSpPr>
          <p:spPr>
            <a:xfrm>
              <a:off x="5441532" y="4547733"/>
              <a:ext cx="1882247"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a:solidFill>
                    <a:srgbClr val="000000"/>
                  </a:solidFill>
                  <a:latin typeface="Arial"/>
                  <a:ea typeface="Arial"/>
                  <a:cs typeface="Arial"/>
                  <a:sym typeface="Arial"/>
                </a:rPr>
                <a:t>Solicita imagens </a:t>
              </a:r>
              <a:endParaRPr sz="1800" b="0" i="0" u="none" strike="noStrike" cap="none">
                <a:solidFill>
                  <a:srgbClr val="000000"/>
                </a:solidFill>
                <a:latin typeface="Arial"/>
                <a:ea typeface="Arial"/>
                <a:cs typeface="Arial"/>
                <a:sym typeface="Aria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12"/>
          <p:cNvSpPr txBox="1">
            <a:spLocks noGrp="1"/>
          </p:cNvSpPr>
          <p:nvPr>
            <p:ph type="title"/>
          </p:nvPr>
        </p:nvSpPr>
        <p:spPr>
          <a:xfrm>
            <a:off x="419099" y="365125"/>
            <a:ext cx="9580139"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en-US" sz="3600"/>
              <a:t>Arquitetura da AnyCompany: Fly and Snap</a:t>
            </a:r>
            <a:endParaRPr sz="3600"/>
          </a:p>
        </p:txBody>
      </p:sp>
      <p:grpSp>
        <p:nvGrpSpPr>
          <p:cNvPr id="378" name="Google Shape;378;p12"/>
          <p:cNvGrpSpPr/>
          <p:nvPr/>
        </p:nvGrpSpPr>
        <p:grpSpPr>
          <a:xfrm>
            <a:off x="32203" y="1150237"/>
            <a:ext cx="12085528" cy="5639907"/>
            <a:chOff x="32203" y="1150237"/>
            <a:chExt cx="12085528" cy="5639907"/>
          </a:xfrm>
        </p:grpSpPr>
        <p:sp>
          <p:nvSpPr>
            <p:cNvPr id="379" name="Google Shape;379;p12"/>
            <p:cNvSpPr/>
            <p:nvPr/>
          </p:nvSpPr>
          <p:spPr>
            <a:xfrm>
              <a:off x="1973178" y="2081088"/>
              <a:ext cx="9875520" cy="3840480"/>
            </a:xfrm>
            <a:prstGeom prst="rect">
              <a:avLst/>
            </a:prstGeom>
            <a:noFill/>
            <a:ln w="12700" cap="flat" cmpd="sng">
              <a:solidFill>
                <a:srgbClr val="1D8900"/>
              </a:solidFill>
              <a:prstDash val="solid"/>
              <a:miter lim="800000"/>
              <a:headEnd type="none" w="sm" len="sm"/>
              <a:tailEnd type="none" w="sm" len="sm"/>
            </a:ln>
          </p:spPr>
          <p:txBody>
            <a:bodyPr spcFirstLastPara="1" wrap="square" lIns="457200" tIns="91425" rIns="91425" bIns="45700" anchor="t" anchorCtr="0">
              <a:noAutofit/>
            </a:bodyPr>
            <a:lstStyle/>
            <a:p>
              <a:pPr marL="0" marR="0" lvl="0" indent="0" algn="l" rtl="0">
                <a:lnSpc>
                  <a:spcPct val="100000"/>
                </a:lnSpc>
                <a:spcBef>
                  <a:spcPts val="0"/>
                </a:spcBef>
                <a:spcAft>
                  <a:spcPts val="0"/>
                </a:spcAft>
                <a:buClr>
                  <a:srgbClr val="1D8900"/>
                </a:buClr>
                <a:buSzPts val="1600"/>
                <a:buFont typeface="Arial"/>
                <a:buNone/>
              </a:pPr>
              <a:r>
                <a:rPr lang="en-US" sz="1600" b="0" i="0" u="none" strike="noStrike" cap="none">
                  <a:solidFill>
                    <a:srgbClr val="1D8900"/>
                  </a:solidFill>
                  <a:latin typeface="Arial"/>
                  <a:ea typeface="Arial"/>
                  <a:cs typeface="Arial"/>
                  <a:sym typeface="Arial"/>
                </a:rPr>
                <a:t> </a:t>
              </a:r>
              <a:r>
                <a:rPr lang="en-US" sz="1200" b="0" i="0" u="none" strike="noStrike" cap="none">
                  <a:solidFill>
                    <a:srgbClr val="1D8900"/>
                  </a:solidFill>
                  <a:latin typeface="Arial"/>
                  <a:ea typeface="Arial"/>
                  <a:cs typeface="Arial"/>
                  <a:sym typeface="Arial"/>
                </a:rPr>
                <a:t>VPC</a:t>
              </a:r>
              <a:endParaRPr sz="1200" b="0" i="0" u="none" strike="noStrike" cap="none">
                <a:solidFill>
                  <a:srgbClr val="1D8900"/>
                </a:solidFill>
                <a:latin typeface="Arial"/>
                <a:ea typeface="Arial"/>
                <a:cs typeface="Arial"/>
                <a:sym typeface="Arial"/>
              </a:endParaRPr>
            </a:p>
          </p:txBody>
        </p:sp>
        <p:sp>
          <p:nvSpPr>
            <p:cNvPr id="380" name="Google Shape;380;p12"/>
            <p:cNvSpPr/>
            <p:nvPr/>
          </p:nvSpPr>
          <p:spPr>
            <a:xfrm>
              <a:off x="1789889" y="1605179"/>
              <a:ext cx="10241280" cy="4434840"/>
            </a:xfrm>
            <a:prstGeom prst="rect">
              <a:avLst/>
            </a:prstGeom>
            <a:noFill/>
            <a:ln w="12700" cap="flat" cmpd="sng">
              <a:solidFill>
                <a:srgbClr val="232F3D"/>
              </a:solidFill>
              <a:prstDash val="solid"/>
              <a:miter lim="800000"/>
              <a:headEnd type="none" w="sm" len="sm"/>
              <a:tailEnd type="none" w="sm" len="sm"/>
            </a:ln>
          </p:spPr>
          <p:txBody>
            <a:bodyPr spcFirstLastPara="1" wrap="square" lIns="457200" tIns="91425" rIns="91425" bIns="45700" anchor="t" anchorCtr="0">
              <a:no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 Nuvem AWS </a:t>
              </a:r>
              <a:endParaRPr sz="1200" b="0" i="0" u="none" strike="noStrike" cap="none">
                <a:solidFill>
                  <a:srgbClr val="000000"/>
                </a:solidFill>
                <a:latin typeface="Arial"/>
                <a:ea typeface="Arial"/>
                <a:cs typeface="Arial"/>
                <a:sym typeface="Arial"/>
              </a:endParaRPr>
            </a:p>
          </p:txBody>
        </p:sp>
        <p:pic>
          <p:nvPicPr>
            <p:cNvPr id="381" name="Google Shape;381;p12"/>
            <p:cNvPicPr preferRelativeResize="0"/>
            <p:nvPr/>
          </p:nvPicPr>
          <p:blipFill rotWithShape="1">
            <a:blip r:embed="rId3">
              <a:alphaModFix/>
            </a:blip>
            <a:srcRect/>
            <a:stretch/>
          </p:blipFill>
          <p:spPr>
            <a:xfrm>
              <a:off x="1973179" y="2081088"/>
              <a:ext cx="457200" cy="457200"/>
            </a:xfrm>
            <a:prstGeom prst="rect">
              <a:avLst/>
            </a:prstGeom>
            <a:noFill/>
            <a:ln>
              <a:noFill/>
            </a:ln>
          </p:spPr>
        </p:pic>
        <p:pic>
          <p:nvPicPr>
            <p:cNvPr id="382" name="Google Shape;382;p12"/>
            <p:cNvPicPr preferRelativeResize="0"/>
            <p:nvPr/>
          </p:nvPicPr>
          <p:blipFill rotWithShape="1">
            <a:blip r:embed="rId4">
              <a:alphaModFix/>
            </a:blip>
            <a:srcRect/>
            <a:stretch/>
          </p:blipFill>
          <p:spPr>
            <a:xfrm>
              <a:off x="123644" y="3160770"/>
              <a:ext cx="548640" cy="548640"/>
            </a:xfrm>
            <a:prstGeom prst="rect">
              <a:avLst/>
            </a:prstGeom>
            <a:noFill/>
            <a:ln>
              <a:noFill/>
            </a:ln>
          </p:spPr>
        </p:pic>
        <p:pic>
          <p:nvPicPr>
            <p:cNvPr id="383" name="Google Shape;383;p12"/>
            <p:cNvPicPr preferRelativeResize="0"/>
            <p:nvPr/>
          </p:nvPicPr>
          <p:blipFill rotWithShape="1">
            <a:blip r:embed="rId5">
              <a:alphaModFix/>
            </a:blip>
            <a:srcRect/>
            <a:stretch/>
          </p:blipFill>
          <p:spPr>
            <a:xfrm>
              <a:off x="123644" y="1951541"/>
              <a:ext cx="548640" cy="548640"/>
            </a:xfrm>
            <a:prstGeom prst="rect">
              <a:avLst/>
            </a:prstGeom>
            <a:noFill/>
            <a:ln>
              <a:noFill/>
            </a:ln>
          </p:spPr>
        </p:pic>
        <p:pic>
          <p:nvPicPr>
            <p:cNvPr id="384" name="Google Shape;384;p12"/>
            <p:cNvPicPr preferRelativeResize="0"/>
            <p:nvPr/>
          </p:nvPicPr>
          <p:blipFill rotWithShape="1">
            <a:blip r:embed="rId6">
              <a:alphaModFix/>
            </a:blip>
            <a:srcRect/>
            <a:stretch/>
          </p:blipFill>
          <p:spPr>
            <a:xfrm>
              <a:off x="70304" y="5579229"/>
              <a:ext cx="640080" cy="640080"/>
            </a:xfrm>
            <a:prstGeom prst="rect">
              <a:avLst/>
            </a:prstGeom>
            <a:noFill/>
            <a:ln>
              <a:noFill/>
            </a:ln>
          </p:spPr>
        </p:pic>
        <p:pic>
          <p:nvPicPr>
            <p:cNvPr id="385" name="Google Shape;385;p12"/>
            <p:cNvPicPr preferRelativeResize="0"/>
            <p:nvPr/>
          </p:nvPicPr>
          <p:blipFill rotWithShape="1">
            <a:blip r:embed="rId7">
              <a:alphaModFix/>
            </a:blip>
            <a:srcRect/>
            <a:stretch/>
          </p:blipFill>
          <p:spPr>
            <a:xfrm>
              <a:off x="123644" y="4369999"/>
              <a:ext cx="548640" cy="548640"/>
            </a:xfrm>
            <a:prstGeom prst="rect">
              <a:avLst/>
            </a:prstGeom>
            <a:noFill/>
            <a:ln>
              <a:noFill/>
            </a:ln>
          </p:spPr>
        </p:pic>
        <p:sp>
          <p:nvSpPr>
            <p:cNvPr id="386" name="Google Shape;386;p12"/>
            <p:cNvSpPr txBox="1"/>
            <p:nvPr/>
          </p:nvSpPr>
          <p:spPr>
            <a:xfrm>
              <a:off x="617821" y="1986993"/>
              <a:ext cx="968535"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Máquina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captura </a:t>
              </a:r>
              <a:endParaRPr sz="1200" b="0" i="0" u="none" strike="noStrike" cap="none">
                <a:solidFill>
                  <a:srgbClr val="000000"/>
                </a:solidFill>
                <a:latin typeface="Arial"/>
                <a:ea typeface="Arial"/>
                <a:cs typeface="Arial"/>
                <a:sym typeface="Arial"/>
              </a:endParaRPr>
            </a:p>
          </p:txBody>
        </p:sp>
        <p:sp>
          <p:nvSpPr>
            <p:cNvPr id="387" name="Google Shape;387;p12"/>
            <p:cNvSpPr txBox="1"/>
            <p:nvPr/>
          </p:nvSpPr>
          <p:spPr>
            <a:xfrm>
              <a:off x="607139" y="3109248"/>
              <a:ext cx="1334020"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Matriz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armazenamento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removível </a:t>
              </a:r>
              <a:endParaRPr sz="1200" b="0" i="0" u="none" strike="noStrike" cap="none">
                <a:solidFill>
                  <a:srgbClr val="000000"/>
                </a:solidFill>
                <a:latin typeface="Arial"/>
                <a:ea typeface="Arial"/>
                <a:cs typeface="Arial"/>
                <a:sym typeface="Arial"/>
              </a:endParaRPr>
            </a:p>
          </p:txBody>
        </p:sp>
        <p:sp>
          <p:nvSpPr>
            <p:cNvPr id="388" name="Google Shape;388;p12"/>
            <p:cNvSpPr txBox="1"/>
            <p:nvPr/>
          </p:nvSpPr>
          <p:spPr>
            <a:xfrm>
              <a:off x="617821" y="4394571"/>
              <a:ext cx="1003480"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Máquina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ingestão </a:t>
              </a:r>
              <a:endParaRPr sz="1200" b="0" i="0" u="none" strike="noStrike" cap="none">
                <a:solidFill>
                  <a:srgbClr val="000000"/>
                </a:solidFill>
                <a:latin typeface="Arial"/>
                <a:ea typeface="Arial"/>
                <a:cs typeface="Arial"/>
                <a:sym typeface="Arial"/>
              </a:endParaRPr>
            </a:p>
          </p:txBody>
        </p:sp>
        <p:sp>
          <p:nvSpPr>
            <p:cNvPr id="389" name="Google Shape;389;p12"/>
            <p:cNvSpPr txBox="1"/>
            <p:nvPr/>
          </p:nvSpPr>
          <p:spPr>
            <a:xfrm>
              <a:off x="542255" y="5386061"/>
              <a:ext cx="1315745"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Armazenamento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em fitas </a:t>
              </a:r>
              <a:endParaRPr sz="1200" b="0" i="0" u="none" strike="noStrike" cap="none">
                <a:solidFill>
                  <a:srgbClr val="000000"/>
                </a:solidFill>
                <a:latin typeface="Arial"/>
                <a:ea typeface="Arial"/>
                <a:cs typeface="Arial"/>
                <a:sym typeface="Arial"/>
              </a:endParaRPr>
            </a:p>
          </p:txBody>
        </p:sp>
        <p:cxnSp>
          <p:nvCxnSpPr>
            <p:cNvPr id="390" name="Google Shape;390;p12"/>
            <p:cNvCxnSpPr>
              <a:stCxn id="383" idx="2"/>
              <a:endCxn id="382" idx="0"/>
            </p:cNvCxnSpPr>
            <p:nvPr/>
          </p:nvCxnSpPr>
          <p:spPr>
            <a:xfrm>
              <a:off x="397964" y="2500181"/>
              <a:ext cx="0" cy="660600"/>
            </a:xfrm>
            <a:prstGeom prst="straightConnector1">
              <a:avLst/>
            </a:prstGeom>
            <a:noFill/>
            <a:ln w="9525" cap="flat" cmpd="sng">
              <a:solidFill>
                <a:schemeClr val="accent1"/>
              </a:solidFill>
              <a:prstDash val="solid"/>
              <a:miter lim="800000"/>
              <a:headEnd type="none" w="sm" len="sm"/>
              <a:tailEnd type="triangle" w="med" len="med"/>
            </a:ln>
          </p:spPr>
        </p:cxnSp>
        <p:cxnSp>
          <p:nvCxnSpPr>
            <p:cNvPr id="391" name="Google Shape;391;p12"/>
            <p:cNvCxnSpPr>
              <a:stCxn id="385" idx="0"/>
              <a:endCxn id="382" idx="2"/>
            </p:cNvCxnSpPr>
            <p:nvPr/>
          </p:nvCxnSpPr>
          <p:spPr>
            <a:xfrm rot="10800000">
              <a:off x="397964" y="3709399"/>
              <a:ext cx="0" cy="660600"/>
            </a:xfrm>
            <a:prstGeom prst="straightConnector1">
              <a:avLst/>
            </a:prstGeom>
            <a:noFill/>
            <a:ln w="9525" cap="flat" cmpd="sng">
              <a:solidFill>
                <a:schemeClr val="accent1"/>
              </a:solidFill>
              <a:prstDash val="lgDash"/>
              <a:miter lim="800000"/>
              <a:headEnd type="none" w="sm" len="sm"/>
              <a:tailEnd type="triangle" w="med" len="med"/>
            </a:ln>
          </p:spPr>
        </p:cxnSp>
        <p:cxnSp>
          <p:nvCxnSpPr>
            <p:cNvPr id="392" name="Google Shape;392;p12"/>
            <p:cNvCxnSpPr/>
            <p:nvPr/>
          </p:nvCxnSpPr>
          <p:spPr>
            <a:xfrm>
              <a:off x="390344" y="4976459"/>
              <a:ext cx="0" cy="640080"/>
            </a:xfrm>
            <a:prstGeom prst="straightConnector1">
              <a:avLst/>
            </a:prstGeom>
            <a:noFill/>
            <a:ln w="9525" cap="flat" cmpd="sng">
              <a:solidFill>
                <a:schemeClr val="accent1"/>
              </a:solidFill>
              <a:prstDash val="lgDash"/>
              <a:miter lim="800000"/>
              <a:headEnd type="none" w="sm" len="sm"/>
              <a:tailEnd type="triangle" w="med" len="med"/>
            </a:ln>
          </p:spPr>
        </p:cxnSp>
        <p:sp>
          <p:nvSpPr>
            <p:cNvPr id="393" name="Google Shape;393;p12"/>
            <p:cNvSpPr txBox="1"/>
            <p:nvPr/>
          </p:nvSpPr>
          <p:spPr>
            <a:xfrm>
              <a:off x="434728" y="5085346"/>
              <a:ext cx="691215"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Arial"/>
                  <a:ea typeface="Arial"/>
                  <a:cs typeface="Arial"/>
                  <a:sym typeface="Arial"/>
                </a:rPr>
                <a:t>Backup</a:t>
              </a:r>
              <a:endParaRPr sz="1200" b="0" i="0" u="none" strike="noStrike" cap="none">
                <a:solidFill>
                  <a:srgbClr val="000000"/>
                </a:solidFill>
                <a:latin typeface="Arial"/>
                <a:ea typeface="Arial"/>
                <a:cs typeface="Arial"/>
                <a:sym typeface="Arial"/>
              </a:endParaRPr>
            </a:p>
          </p:txBody>
        </p:sp>
        <p:grpSp>
          <p:nvGrpSpPr>
            <p:cNvPr id="394" name="Google Shape;394;p12"/>
            <p:cNvGrpSpPr/>
            <p:nvPr/>
          </p:nvGrpSpPr>
          <p:grpSpPr>
            <a:xfrm>
              <a:off x="2391755" y="2413149"/>
              <a:ext cx="998991" cy="761670"/>
              <a:chOff x="2614644" y="2527449"/>
              <a:chExt cx="998991" cy="761670"/>
            </a:xfrm>
          </p:grpSpPr>
          <p:pic>
            <p:nvPicPr>
              <p:cNvPr id="395" name="Google Shape;395;p12"/>
              <p:cNvPicPr preferRelativeResize="0"/>
              <p:nvPr/>
            </p:nvPicPr>
            <p:blipFill rotWithShape="1">
              <a:blip r:embed="rId8">
                <a:alphaModFix/>
              </a:blip>
              <a:srcRect/>
              <a:stretch/>
            </p:blipFill>
            <p:spPr>
              <a:xfrm>
                <a:off x="2931260" y="2527449"/>
                <a:ext cx="365760" cy="365760"/>
              </a:xfrm>
              <a:prstGeom prst="rect">
                <a:avLst/>
              </a:prstGeom>
              <a:noFill/>
              <a:ln>
                <a:noFill/>
              </a:ln>
            </p:spPr>
          </p:pic>
          <p:sp>
            <p:nvSpPr>
              <p:cNvPr id="396" name="Google Shape;396;p12"/>
              <p:cNvSpPr txBox="1"/>
              <p:nvPr/>
            </p:nvSpPr>
            <p:spPr>
              <a:xfrm>
                <a:off x="2614644" y="2827454"/>
                <a:ext cx="99899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Ativos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imagens </a:t>
                </a:r>
                <a:endParaRPr sz="1200" b="0" i="0" u="none" strike="noStrike" cap="none">
                  <a:solidFill>
                    <a:srgbClr val="000000"/>
                  </a:solidFill>
                  <a:latin typeface="Arial"/>
                  <a:ea typeface="Arial"/>
                  <a:cs typeface="Arial"/>
                  <a:sym typeface="Arial"/>
                </a:endParaRPr>
              </a:p>
            </p:txBody>
          </p:sp>
        </p:grpSp>
        <p:grpSp>
          <p:nvGrpSpPr>
            <p:cNvPr id="397" name="Google Shape;397;p12"/>
            <p:cNvGrpSpPr/>
            <p:nvPr/>
          </p:nvGrpSpPr>
          <p:grpSpPr>
            <a:xfrm>
              <a:off x="2114011" y="3669228"/>
              <a:ext cx="1554480" cy="918644"/>
              <a:chOff x="2336900" y="3669228"/>
              <a:chExt cx="1554480" cy="918644"/>
            </a:xfrm>
          </p:grpSpPr>
          <p:pic>
            <p:nvPicPr>
              <p:cNvPr id="398" name="Google Shape;398;p12"/>
              <p:cNvPicPr preferRelativeResize="0"/>
              <p:nvPr/>
            </p:nvPicPr>
            <p:blipFill rotWithShape="1">
              <a:blip r:embed="rId9">
                <a:alphaModFix/>
              </a:blip>
              <a:srcRect/>
              <a:stretch/>
            </p:blipFill>
            <p:spPr>
              <a:xfrm>
                <a:off x="2931260" y="4029178"/>
                <a:ext cx="365760" cy="365760"/>
              </a:xfrm>
              <a:prstGeom prst="rect">
                <a:avLst/>
              </a:prstGeom>
              <a:noFill/>
              <a:ln>
                <a:noFill/>
              </a:ln>
            </p:spPr>
          </p:pic>
          <p:sp>
            <p:nvSpPr>
              <p:cNvPr id="399" name="Google Shape;399;p12"/>
              <p:cNvSpPr txBox="1"/>
              <p:nvPr/>
            </p:nvSpPr>
            <p:spPr>
              <a:xfrm>
                <a:off x="2434305" y="4310873"/>
                <a:ext cx="1359668"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Pré-processador </a:t>
                </a:r>
                <a:endParaRPr sz="1200" b="0" i="0" u="none" strike="noStrike" cap="none">
                  <a:solidFill>
                    <a:srgbClr val="000000"/>
                  </a:solidFill>
                  <a:latin typeface="Arial"/>
                  <a:ea typeface="Arial"/>
                  <a:cs typeface="Arial"/>
                  <a:sym typeface="Arial"/>
                </a:endParaRPr>
              </a:p>
            </p:txBody>
          </p:sp>
          <p:sp>
            <p:nvSpPr>
              <p:cNvPr id="400" name="Google Shape;400;p12"/>
              <p:cNvSpPr/>
              <p:nvPr/>
            </p:nvSpPr>
            <p:spPr>
              <a:xfrm>
                <a:off x="2336900" y="3669228"/>
                <a:ext cx="1554480" cy="914400"/>
              </a:xfrm>
              <a:prstGeom prst="rect">
                <a:avLst/>
              </a:prstGeom>
              <a:noFill/>
              <a:ln w="12700" cap="flat" cmpd="sng">
                <a:solidFill>
                  <a:srgbClr val="DF3312"/>
                </a:solidFill>
                <a:prstDash val="solid"/>
                <a:miter lim="800000"/>
                <a:headEnd type="none" w="sm" len="sm"/>
                <a:tailEnd type="none" w="sm" len="sm"/>
              </a:ln>
            </p:spPr>
            <p:txBody>
              <a:bodyPr spcFirstLastPara="1" wrap="square" lIns="91425" tIns="91425" rIns="91425" bIns="45700" anchor="t" anchorCtr="1">
                <a:noAutofit/>
              </a:bodyPr>
              <a:lstStyle/>
              <a:p>
                <a:pPr marL="0" marR="0" lvl="0" indent="0" algn="l" rtl="0">
                  <a:spcBef>
                    <a:spcPts val="0"/>
                  </a:spcBef>
                  <a:spcAft>
                    <a:spcPts val="0"/>
                  </a:spcAft>
                  <a:buNone/>
                </a:pPr>
                <a:r>
                  <a:rPr lang="en-US" sz="1200" b="0" i="0" u="none" strike="noStrike" cap="none">
                    <a:solidFill>
                      <a:srgbClr val="DF3312"/>
                    </a:solidFill>
                    <a:latin typeface="Arial"/>
                    <a:ea typeface="Arial"/>
                    <a:cs typeface="Arial"/>
                    <a:sym typeface="Arial"/>
                  </a:rPr>
                  <a:t>Grupo de segurança </a:t>
                </a:r>
                <a:endParaRPr sz="1200" b="0" i="0" u="none" strike="noStrike" cap="none">
                  <a:solidFill>
                    <a:srgbClr val="DF3312"/>
                  </a:solidFill>
                  <a:latin typeface="Arial"/>
                  <a:ea typeface="Arial"/>
                  <a:cs typeface="Arial"/>
                  <a:sym typeface="Arial"/>
                </a:endParaRPr>
              </a:p>
            </p:txBody>
          </p:sp>
        </p:grpSp>
        <p:sp>
          <p:nvSpPr>
            <p:cNvPr id="401" name="Google Shape;401;p12"/>
            <p:cNvSpPr txBox="1"/>
            <p:nvPr/>
          </p:nvSpPr>
          <p:spPr>
            <a:xfrm>
              <a:off x="1782010" y="1150237"/>
              <a:ext cx="1529586"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Arial"/>
                  <a:ea typeface="Arial"/>
                  <a:cs typeface="Arial"/>
                  <a:sym typeface="Arial"/>
                </a:rPr>
                <a:t>Fly and Snap</a:t>
              </a:r>
              <a:endParaRPr/>
            </a:p>
          </p:txBody>
        </p:sp>
        <p:sp>
          <p:nvSpPr>
            <p:cNvPr id="402" name="Google Shape;402;p12"/>
            <p:cNvSpPr txBox="1"/>
            <p:nvPr/>
          </p:nvSpPr>
          <p:spPr>
            <a:xfrm>
              <a:off x="6065836" y="1150237"/>
              <a:ext cx="166584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BFBFBF"/>
                </a:buClr>
                <a:buSzPts val="1800"/>
                <a:buFont typeface="Arial"/>
                <a:buNone/>
              </a:pPr>
              <a:r>
                <a:rPr lang="en-US" sz="1800" b="0" i="0" u="none" strike="noStrike" cap="none">
                  <a:solidFill>
                    <a:srgbClr val="BFBFBF"/>
                  </a:solidFill>
                  <a:latin typeface="Arial"/>
                  <a:ea typeface="Arial"/>
                  <a:cs typeface="Arial"/>
                  <a:sym typeface="Arial"/>
                </a:rPr>
                <a:t>Show and Sell</a:t>
              </a:r>
              <a:endParaRPr/>
            </a:p>
          </p:txBody>
        </p:sp>
        <p:sp>
          <p:nvSpPr>
            <p:cNvPr id="403" name="Google Shape;403;p12"/>
            <p:cNvSpPr txBox="1"/>
            <p:nvPr/>
          </p:nvSpPr>
          <p:spPr>
            <a:xfrm>
              <a:off x="9543227" y="1150237"/>
              <a:ext cx="1723549"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BFBFBF"/>
                </a:buClr>
                <a:buSzPts val="1800"/>
                <a:buFont typeface="Arial"/>
                <a:buNone/>
              </a:pPr>
              <a:r>
                <a:rPr lang="en-US" sz="1800" b="0" i="0" u="none" strike="noStrike" cap="none">
                  <a:solidFill>
                    <a:srgbClr val="BFBFBF"/>
                  </a:solidFill>
                  <a:latin typeface="Arial"/>
                  <a:ea typeface="Arial"/>
                  <a:cs typeface="Arial"/>
                  <a:sym typeface="Arial"/>
                </a:rPr>
                <a:t>Make and Ship</a:t>
              </a:r>
              <a:endParaRPr/>
            </a:p>
          </p:txBody>
        </p:sp>
        <p:sp>
          <p:nvSpPr>
            <p:cNvPr id="404" name="Google Shape;404;p12"/>
            <p:cNvSpPr/>
            <p:nvPr/>
          </p:nvSpPr>
          <p:spPr>
            <a:xfrm>
              <a:off x="32203" y="1542429"/>
              <a:ext cx="4445375" cy="4572000"/>
            </a:xfrm>
            <a:prstGeom prst="rect">
              <a:avLst/>
            </a:prstGeom>
            <a:noFill/>
            <a:ln w="38100" cap="flat" cmpd="sng">
              <a:solidFill>
                <a:srgbClr val="4D27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405" name="Google Shape;405;p12"/>
            <p:cNvSpPr/>
            <p:nvPr/>
          </p:nvSpPr>
          <p:spPr>
            <a:xfrm>
              <a:off x="4562343" y="1542429"/>
              <a:ext cx="4096825" cy="4572752"/>
            </a:xfrm>
            <a:prstGeom prst="rect">
              <a:avLst/>
            </a:prstGeom>
            <a:noFill/>
            <a:ln w="381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406" name="Google Shape;406;p12"/>
            <p:cNvSpPr/>
            <p:nvPr/>
          </p:nvSpPr>
          <p:spPr>
            <a:xfrm>
              <a:off x="8731169" y="1542429"/>
              <a:ext cx="3386562" cy="4572000"/>
            </a:xfrm>
            <a:prstGeom prst="rect">
              <a:avLst/>
            </a:prstGeom>
            <a:noFill/>
            <a:ln w="381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nvGrpSpPr>
            <p:cNvPr id="407" name="Google Shape;407;p12"/>
            <p:cNvGrpSpPr/>
            <p:nvPr/>
          </p:nvGrpSpPr>
          <p:grpSpPr>
            <a:xfrm>
              <a:off x="3650803" y="2728898"/>
              <a:ext cx="795411" cy="739799"/>
              <a:chOff x="4016563" y="2728898"/>
              <a:chExt cx="795411" cy="739799"/>
            </a:xfrm>
          </p:grpSpPr>
          <p:pic>
            <p:nvPicPr>
              <p:cNvPr id="408" name="Google Shape;408;p12"/>
              <p:cNvPicPr preferRelativeResize="0"/>
              <p:nvPr/>
            </p:nvPicPr>
            <p:blipFill rotWithShape="1">
              <a:blip r:embed="rId9">
                <a:alphaModFix/>
              </a:blip>
              <a:srcRect/>
              <a:stretch/>
            </p:blipFill>
            <p:spPr>
              <a:xfrm>
                <a:off x="4231388" y="2728898"/>
                <a:ext cx="365760" cy="365760"/>
              </a:xfrm>
              <a:prstGeom prst="rect">
                <a:avLst/>
              </a:prstGeom>
              <a:noFill/>
              <a:ln>
                <a:noFill/>
              </a:ln>
            </p:spPr>
          </p:pic>
          <p:sp>
            <p:nvSpPr>
              <p:cNvPr id="409" name="Google Shape;409;p12"/>
              <p:cNvSpPr txBox="1"/>
              <p:nvPr/>
            </p:nvSpPr>
            <p:spPr>
              <a:xfrm>
                <a:off x="4016563" y="3007032"/>
                <a:ext cx="79541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Imagery </a:t>
                </a:r>
                <a:endParaRPr sz="1200" b="0" i="0" u="none" strike="noStrike" cap="none">
                  <a:solidFill>
                    <a:srgbClr val="000000"/>
                  </a:solidFill>
                  <a:latin typeface="Arial"/>
                  <a:ea typeface="Arial"/>
                  <a:cs typeface="Arial"/>
                  <a:sym typeface="Arial"/>
                </a:endParaRPr>
              </a:p>
            </p:txBody>
          </p:sp>
        </p:grpSp>
        <p:grpSp>
          <p:nvGrpSpPr>
            <p:cNvPr id="410" name="Google Shape;410;p12"/>
            <p:cNvGrpSpPr/>
            <p:nvPr/>
          </p:nvGrpSpPr>
          <p:grpSpPr>
            <a:xfrm>
              <a:off x="2969839" y="4830387"/>
              <a:ext cx="1324402" cy="858385"/>
              <a:chOff x="3245144" y="5024256"/>
              <a:chExt cx="1324402" cy="858385"/>
            </a:xfrm>
          </p:grpSpPr>
          <p:sp>
            <p:nvSpPr>
              <p:cNvPr id="411" name="Google Shape;411;p12"/>
              <p:cNvSpPr txBox="1"/>
              <p:nvPr/>
            </p:nvSpPr>
            <p:spPr>
              <a:xfrm>
                <a:off x="3245144" y="5420976"/>
                <a:ext cx="132440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Banco de dados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imagens </a:t>
                </a:r>
                <a:endParaRPr sz="1200" b="0" i="0" u="none" strike="noStrike" cap="none">
                  <a:solidFill>
                    <a:srgbClr val="000000"/>
                  </a:solidFill>
                  <a:latin typeface="Arial"/>
                  <a:ea typeface="Arial"/>
                  <a:cs typeface="Arial"/>
                  <a:sym typeface="Arial"/>
                </a:endParaRPr>
              </a:p>
            </p:txBody>
          </p:sp>
          <p:grpSp>
            <p:nvGrpSpPr>
              <p:cNvPr id="412" name="Google Shape;412;p12"/>
              <p:cNvGrpSpPr/>
              <p:nvPr/>
            </p:nvGrpSpPr>
            <p:grpSpPr>
              <a:xfrm>
                <a:off x="3724465" y="5024256"/>
                <a:ext cx="365760" cy="365760"/>
                <a:chOff x="3695254" y="4989966"/>
                <a:chExt cx="365760" cy="365760"/>
              </a:xfrm>
            </p:grpSpPr>
            <p:pic>
              <p:nvPicPr>
                <p:cNvPr id="413" name="Google Shape;413;p12"/>
                <p:cNvPicPr preferRelativeResize="0"/>
                <p:nvPr/>
              </p:nvPicPr>
              <p:blipFill rotWithShape="1">
                <a:blip r:embed="rId10">
                  <a:alphaModFix/>
                </a:blip>
                <a:srcRect/>
                <a:stretch/>
              </p:blipFill>
              <p:spPr>
                <a:xfrm>
                  <a:off x="3695254" y="4989966"/>
                  <a:ext cx="365760" cy="365760"/>
                </a:xfrm>
                <a:prstGeom prst="rect">
                  <a:avLst/>
                </a:prstGeom>
                <a:noFill/>
                <a:ln>
                  <a:noFill/>
                </a:ln>
              </p:spPr>
            </p:pic>
            <p:sp>
              <p:nvSpPr>
                <p:cNvPr id="414" name="Google Shape;414;p12"/>
                <p:cNvSpPr/>
                <p:nvPr/>
              </p:nvSpPr>
              <p:spPr>
                <a:xfrm>
                  <a:off x="3719438" y="5030095"/>
                  <a:ext cx="320040" cy="9144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grpSp>
        <p:grpSp>
          <p:nvGrpSpPr>
            <p:cNvPr id="415" name="Google Shape;415;p12"/>
            <p:cNvGrpSpPr/>
            <p:nvPr/>
          </p:nvGrpSpPr>
          <p:grpSpPr>
            <a:xfrm>
              <a:off x="4691545" y="3108527"/>
              <a:ext cx="1132041" cy="741189"/>
              <a:chOff x="5092583" y="3651934"/>
              <a:chExt cx="1132041" cy="741189"/>
            </a:xfrm>
          </p:grpSpPr>
          <p:pic>
            <p:nvPicPr>
              <p:cNvPr id="416" name="Google Shape;416;p12"/>
              <p:cNvPicPr preferRelativeResize="0"/>
              <p:nvPr/>
            </p:nvPicPr>
            <p:blipFill rotWithShape="1">
              <a:blip r:embed="rId11">
                <a:alphaModFix/>
              </a:blip>
              <a:srcRect/>
              <a:stretch/>
            </p:blipFill>
            <p:spPr>
              <a:xfrm>
                <a:off x="5423652" y="3651934"/>
                <a:ext cx="365760" cy="365760"/>
              </a:xfrm>
              <a:prstGeom prst="rect">
                <a:avLst/>
              </a:prstGeom>
              <a:noFill/>
              <a:ln>
                <a:noFill/>
              </a:ln>
            </p:spPr>
          </p:pic>
          <p:sp>
            <p:nvSpPr>
              <p:cNvPr id="417" name="Google Shape;417;p12"/>
              <p:cNvSpPr txBox="1"/>
              <p:nvPr/>
            </p:nvSpPr>
            <p:spPr>
              <a:xfrm>
                <a:off x="5092583" y="3931458"/>
                <a:ext cx="113204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Serviço de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mapeamento </a:t>
                </a:r>
                <a:endParaRPr sz="1200" b="0" i="0" u="none" strike="noStrike" cap="none">
                  <a:solidFill>
                    <a:srgbClr val="7F7F7F"/>
                  </a:solidFill>
                  <a:latin typeface="Arial"/>
                  <a:ea typeface="Arial"/>
                  <a:cs typeface="Arial"/>
                  <a:sym typeface="Arial"/>
                </a:endParaRPr>
              </a:p>
            </p:txBody>
          </p:sp>
        </p:grpSp>
        <p:grpSp>
          <p:nvGrpSpPr>
            <p:cNvPr id="418" name="Google Shape;418;p12"/>
            <p:cNvGrpSpPr/>
            <p:nvPr/>
          </p:nvGrpSpPr>
          <p:grpSpPr>
            <a:xfrm>
              <a:off x="5677793" y="2789955"/>
              <a:ext cx="806631" cy="772121"/>
              <a:chOff x="5708610" y="2722988"/>
              <a:chExt cx="806631" cy="772121"/>
            </a:xfrm>
          </p:grpSpPr>
          <p:pic>
            <p:nvPicPr>
              <p:cNvPr id="419" name="Google Shape;419;p12"/>
              <p:cNvPicPr preferRelativeResize="0"/>
              <p:nvPr/>
            </p:nvPicPr>
            <p:blipFill rotWithShape="1">
              <a:blip r:embed="rId11">
                <a:alphaModFix/>
              </a:blip>
              <a:srcRect/>
              <a:stretch/>
            </p:blipFill>
            <p:spPr>
              <a:xfrm>
                <a:off x="5882043" y="2722988"/>
                <a:ext cx="365760" cy="365760"/>
              </a:xfrm>
              <a:prstGeom prst="rect">
                <a:avLst/>
              </a:prstGeom>
              <a:noFill/>
              <a:ln>
                <a:noFill/>
              </a:ln>
            </p:spPr>
          </p:pic>
          <p:sp>
            <p:nvSpPr>
              <p:cNvPr id="420" name="Google Shape;420;p12"/>
              <p:cNvSpPr txBox="1"/>
              <p:nvPr/>
            </p:nvSpPr>
            <p:spPr>
              <a:xfrm>
                <a:off x="5708610" y="3033444"/>
                <a:ext cx="80663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Serviço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Dispatch </a:t>
                </a:r>
                <a:endParaRPr sz="1200" b="0" i="0" u="none" strike="noStrike" cap="none">
                  <a:solidFill>
                    <a:srgbClr val="7F7F7F"/>
                  </a:solidFill>
                  <a:latin typeface="Arial"/>
                  <a:ea typeface="Arial"/>
                  <a:cs typeface="Arial"/>
                  <a:sym typeface="Arial"/>
                </a:endParaRPr>
              </a:p>
            </p:txBody>
          </p:sp>
        </p:grpSp>
        <p:grpSp>
          <p:nvGrpSpPr>
            <p:cNvPr id="421" name="Google Shape;421;p12"/>
            <p:cNvGrpSpPr/>
            <p:nvPr/>
          </p:nvGrpSpPr>
          <p:grpSpPr>
            <a:xfrm>
              <a:off x="5990868" y="4481569"/>
              <a:ext cx="1554480" cy="924536"/>
              <a:chOff x="5913572" y="4840979"/>
              <a:chExt cx="1765300" cy="924536"/>
            </a:xfrm>
          </p:grpSpPr>
          <p:sp>
            <p:nvSpPr>
              <p:cNvPr id="422" name="Google Shape;422;p12"/>
              <p:cNvSpPr txBox="1"/>
              <p:nvPr/>
            </p:nvSpPr>
            <p:spPr>
              <a:xfrm>
                <a:off x="6523891" y="5488516"/>
                <a:ext cx="544664"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Site </a:t>
                </a:r>
                <a:endParaRPr sz="1200" b="0" i="0" u="none" strike="noStrike" cap="none">
                  <a:solidFill>
                    <a:srgbClr val="7F7F7F"/>
                  </a:solidFill>
                  <a:latin typeface="Arial"/>
                  <a:ea typeface="Arial"/>
                  <a:cs typeface="Arial"/>
                  <a:sym typeface="Arial"/>
                </a:endParaRPr>
              </a:p>
            </p:txBody>
          </p:sp>
          <p:sp>
            <p:nvSpPr>
              <p:cNvPr id="423" name="Google Shape;423;p12"/>
              <p:cNvSpPr/>
              <p:nvPr/>
            </p:nvSpPr>
            <p:spPr>
              <a:xfrm>
                <a:off x="5913572" y="4840979"/>
                <a:ext cx="1765300" cy="914400"/>
              </a:xfrm>
              <a:prstGeom prst="rect">
                <a:avLst/>
              </a:prstGeom>
              <a:noFill/>
              <a:ln w="12700" cap="flat" cmpd="sng">
                <a:solidFill>
                  <a:srgbClr val="7F7F7F"/>
                </a:solidFill>
                <a:prstDash val="solid"/>
                <a:miter lim="800000"/>
                <a:headEnd type="none" w="sm" len="sm"/>
                <a:tailEnd type="none" w="sm" len="sm"/>
              </a:ln>
            </p:spPr>
            <p:txBody>
              <a:bodyPr spcFirstLastPara="1" wrap="square" lIns="91425" tIns="91425" rIns="91425" bIns="45700" anchor="t" anchorCtr="1">
                <a:noAutofit/>
              </a:bodyPr>
              <a:lstStyle/>
              <a:p>
                <a:pPr marL="0" marR="0" lvl="0" indent="0" algn="l" rtl="0">
                  <a:spcBef>
                    <a:spcPts val="0"/>
                  </a:spcBef>
                  <a:spcAft>
                    <a:spcPts val="0"/>
                  </a:spcAft>
                  <a:buNone/>
                </a:pPr>
                <a:r>
                  <a:rPr lang="en-US" sz="1200" b="0" i="0" u="none" strike="noStrike" cap="none">
                    <a:solidFill>
                      <a:srgbClr val="7F7F7F"/>
                    </a:solidFill>
                    <a:latin typeface="Arial"/>
                    <a:ea typeface="Arial"/>
                    <a:cs typeface="Arial"/>
                    <a:sym typeface="Arial"/>
                  </a:rPr>
                  <a:t>Grupo de segurança </a:t>
                </a:r>
                <a:endParaRPr sz="1200" b="0" i="0" u="none" strike="noStrike" cap="none">
                  <a:solidFill>
                    <a:srgbClr val="7F7F7F"/>
                  </a:solidFill>
                  <a:latin typeface="Arial"/>
                  <a:ea typeface="Arial"/>
                  <a:cs typeface="Arial"/>
                  <a:sym typeface="Arial"/>
                </a:endParaRPr>
              </a:p>
            </p:txBody>
          </p:sp>
        </p:grpSp>
        <p:grpSp>
          <p:nvGrpSpPr>
            <p:cNvPr id="424" name="Google Shape;424;p12"/>
            <p:cNvGrpSpPr/>
            <p:nvPr/>
          </p:nvGrpSpPr>
          <p:grpSpPr>
            <a:xfrm>
              <a:off x="4678627" y="4250546"/>
              <a:ext cx="1128835" cy="679874"/>
              <a:chOff x="4894366" y="4774206"/>
              <a:chExt cx="1128835" cy="679874"/>
            </a:xfrm>
          </p:grpSpPr>
          <p:pic>
            <p:nvPicPr>
              <p:cNvPr id="425" name="Google Shape;425;p12"/>
              <p:cNvPicPr preferRelativeResize="0"/>
              <p:nvPr/>
            </p:nvPicPr>
            <p:blipFill rotWithShape="1">
              <a:blip r:embed="rId12">
                <a:alphaModFix/>
              </a:blip>
              <a:srcRect/>
              <a:stretch/>
            </p:blipFill>
            <p:spPr>
              <a:xfrm>
                <a:off x="5223834" y="4774206"/>
                <a:ext cx="469900" cy="469900"/>
              </a:xfrm>
              <a:prstGeom prst="rect">
                <a:avLst/>
              </a:prstGeom>
              <a:noFill/>
              <a:ln>
                <a:noFill/>
              </a:ln>
            </p:spPr>
          </p:pic>
          <p:sp>
            <p:nvSpPr>
              <p:cNvPr id="426" name="Google Shape;426;p12"/>
              <p:cNvSpPr txBox="1"/>
              <p:nvPr/>
            </p:nvSpPr>
            <p:spPr>
              <a:xfrm>
                <a:off x="4894366" y="5177081"/>
                <a:ext cx="1128835"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Ativos do site </a:t>
                </a:r>
                <a:endParaRPr sz="1200" b="0" i="0" u="none" strike="noStrike" cap="none">
                  <a:solidFill>
                    <a:srgbClr val="7F7F7F"/>
                  </a:solidFill>
                  <a:latin typeface="Arial"/>
                  <a:ea typeface="Arial"/>
                  <a:cs typeface="Arial"/>
                  <a:sym typeface="Arial"/>
                </a:endParaRPr>
              </a:p>
            </p:txBody>
          </p:sp>
        </p:grpSp>
        <p:sp>
          <p:nvSpPr>
            <p:cNvPr id="427" name="Google Shape;427;p12"/>
            <p:cNvSpPr/>
            <p:nvPr/>
          </p:nvSpPr>
          <p:spPr>
            <a:xfrm>
              <a:off x="1876451" y="1688658"/>
              <a:ext cx="10058400" cy="4286242"/>
            </a:xfrm>
            <a:prstGeom prst="rect">
              <a:avLst/>
            </a:prstGeom>
            <a:noFill/>
            <a:ln w="12700" cap="flat" cmpd="sng">
              <a:solidFill>
                <a:srgbClr val="007CBC"/>
              </a:solidFill>
              <a:prstDash val="dash"/>
              <a:miter lim="800000"/>
              <a:headEnd type="none" w="sm" len="sm"/>
              <a:tailEnd type="none" w="sm" len="sm"/>
            </a:ln>
          </p:spPr>
          <p:txBody>
            <a:bodyPr spcFirstLastPara="1" wrap="square" lIns="91425" tIns="91425" rIns="91425" bIns="45700" anchor="t" anchorCtr="0">
              <a:noAutofit/>
            </a:bodyPr>
            <a:lstStyle/>
            <a:p>
              <a:pPr marL="0" marR="0" lvl="0" indent="0" algn="ctr" rtl="0">
                <a:spcBef>
                  <a:spcPts val="0"/>
                </a:spcBef>
                <a:spcAft>
                  <a:spcPts val="0"/>
                </a:spcAft>
                <a:buNone/>
              </a:pPr>
              <a:r>
                <a:rPr lang="en-US" sz="1200" b="0" i="0" u="none" strike="noStrike" cap="none">
                  <a:solidFill>
                    <a:srgbClr val="007CBC"/>
                  </a:solidFill>
                  <a:latin typeface="Arial"/>
                  <a:ea typeface="Arial"/>
                  <a:cs typeface="Arial"/>
                  <a:sym typeface="Arial"/>
                </a:rPr>
                <a:t>Zona de disponibilidade </a:t>
              </a:r>
              <a:endParaRPr sz="1200" b="0" i="0" u="none" strike="noStrike" cap="none">
                <a:solidFill>
                  <a:srgbClr val="007CBC"/>
                </a:solidFill>
                <a:latin typeface="Arial"/>
                <a:ea typeface="Arial"/>
                <a:cs typeface="Arial"/>
                <a:sym typeface="Arial"/>
              </a:endParaRPr>
            </a:p>
          </p:txBody>
        </p:sp>
        <p:pic>
          <p:nvPicPr>
            <p:cNvPr id="428" name="Google Shape;428;p12"/>
            <p:cNvPicPr preferRelativeResize="0"/>
            <p:nvPr/>
          </p:nvPicPr>
          <p:blipFill rotWithShape="1">
            <a:blip r:embed="rId13">
              <a:alphaModFix/>
            </a:blip>
            <a:srcRect/>
            <a:stretch/>
          </p:blipFill>
          <p:spPr>
            <a:xfrm>
              <a:off x="1789889" y="1605179"/>
              <a:ext cx="457200" cy="457200"/>
            </a:xfrm>
            <a:prstGeom prst="rect">
              <a:avLst/>
            </a:prstGeom>
            <a:noFill/>
            <a:ln>
              <a:noFill/>
            </a:ln>
          </p:spPr>
        </p:pic>
        <p:grpSp>
          <p:nvGrpSpPr>
            <p:cNvPr id="429" name="Google Shape;429;p12"/>
            <p:cNvGrpSpPr/>
            <p:nvPr/>
          </p:nvGrpSpPr>
          <p:grpSpPr>
            <a:xfrm>
              <a:off x="7829475" y="3587917"/>
              <a:ext cx="845103" cy="951393"/>
              <a:chOff x="7909485" y="3702217"/>
              <a:chExt cx="845103" cy="951393"/>
            </a:xfrm>
          </p:grpSpPr>
          <p:pic>
            <p:nvPicPr>
              <p:cNvPr id="430" name="Google Shape;430;p12"/>
              <p:cNvPicPr preferRelativeResize="0"/>
              <p:nvPr/>
            </p:nvPicPr>
            <p:blipFill rotWithShape="1">
              <a:blip r:embed="rId14">
                <a:alphaModFix/>
              </a:blip>
              <a:srcRect/>
              <a:stretch/>
            </p:blipFill>
            <p:spPr>
              <a:xfrm>
                <a:off x="8149157" y="3702217"/>
                <a:ext cx="365760" cy="365760"/>
              </a:xfrm>
              <a:prstGeom prst="rect">
                <a:avLst/>
              </a:prstGeom>
              <a:noFill/>
              <a:ln>
                <a:noFill/>
              </a:ln>
            </p:spPr>
          </p:pic>
          <p:sp>
            <p:nvSpPr>
              <p:cNvPr id="431" name="Google Shape;431;p12"/>
              <p:cNvSpPr txBox="1"/>
              <p:nvPr/>
            </p:nvSpPr>
            <p:spPr>
              <a:xfrm>
                <a:off x="7909485" y="4007279"/>
                <a:ext cx="845103"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Fila de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status do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pedido </a:t>
                </a:r>
                <a:endParaRPr sz="1200" b="0" i="0" u="none" strike="noStrike" cap="none">
                  <a:solidFill>
                    <a:srgbClr val="7F7F7F"/>
                  </a:solidFill>
                  <a:latin typeface="Arial"/>
                  <a:ea typeface="Arial"/>
                  <a:cs typeface="Arial"/>
                  <a:sym typeface="Arial"/>
                </a:endParaRPr>
              </a:p>
            </p:txBody>
          </p:sp>
        </p:grpSp>
        <p:grpSp>
          <p:nvGrpSpPr>
            <p:cNvPr id="432" name="Google Shape;432;p12"/>
            <p:cNvGrpSpPr/>
            <p:nvPr/>
          </p:nvGrpSpPr>
          <p:grpSpPr>
            <a:xfrm>
              <a:off x="8879095" y="2536180"/>
              <a:ext cx="862736" cy="765750"/>
              <a:chOff x="8958740" y="2536623"/>
              <a:chExt cx="862736" cy="765750"/>
            </a:xfrm>
          </p:grpSpPr>
          <p:pic>
            <p:nvPicPr>
              <p:cNvPr id="433" name="Google Shape;433;p12"/>
              <p:cNvPicPr preferRelativeResize="0"/>
              <p:nvPr/>
            </p:nvPicPr>
            <p:blipFill rotWithShape="1">
              <a:blip r:embed="rId14">
                <a:alphaModFix/>
              </a:blip>
              <a:srcRect/>
              <a:stretch/>
            </p:blipFill>
            <p:spPr>
              <a:xfrm>
                <a:off x="9207228" y="2536623"/>
                <a:ext cx="365760" cy="365760"/>
              </a:xfrm>
              <a:prstGeom prst="rect">
                <a:avLst/>
              </a:prstGeom>
              <a:noFill/>
              <a:ln>
                <a:noFill/>
              </a:ln>
            </p:spPr>
          </p:pic>
          <p:sp>
            <p:nvSpPr>
              <p:cNvPr id="434" name="Google Shape;434;p12"/>
              <p:cNvSpPr txBox="1"/>
              <p:nvPr/>
            </p:nvSpPr>
            <p:spPr>
              <a:xfrm>
                <a:off x="8958740" y="2840708"/>
                <a:ext cx="862736"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Fila de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produção </a:t>
                </a:r>
                <a:endParaRPr sz="1200" b="0" i="0" u="none" strike="noStrike" cap="none">
                  <a:solidFill>
                    <a:srgbClr val="7F7F7F"/>
                  </a:solidFill>
                  <a:latin typeface="Arial"/>
                  <a:ea typeface="Arial"/>
                  <a:cs typeface="Arial"/>
                  <a:sym typeface="Arial"/>
                </a:endParaRPr>
              </a:p>
            </p:txBody>
          </p:sp>
        </p:grpSp>
        <p:grpSp>
          <p:nvGrpSpPr>
            <p:cNvPr id="435" name="Google Shape;435;p12"/>
            <p:cNvGrpSpPr/>
            <p:nvPr/>
          </p:nvGrpSpPr>
          <p:grpSpPr>
            <a:xfrm>
              <a:off x="9999239" y="2141136"/>
              <a:ext cx="1085554" cy="812607"/>
              <a:chOff x="9978398" y="2141136"/>
              <a:chExt cx="1085554" cy="812607"/>
            </a:xfrm>
          </p:grpSpPr>
          <p:pic>
            <p:nvPicPr>
              <p:cNvPr id="436" name="Google Shape;436;p12"/>
              <p:cNvPicPr preferRelativeResize="0"/>
              <p:nvPr/>
            </p:nvPicPr>
            <p:blipFill rotWithShape="1">
              <a:blip r:embed="rId11">
                <a:alphaModFix/>
              </a:blip>
              <a:srcRect/>
              <a:stretch/>
            </p:blipFill>
            <p:spPr>
              <a:xfrm>
                <a:off x="10338294" y="2141136"/>
                <a:ext cx="365760" cy="365760"/>
              </a:xfrm>
              <a:prstGeom prst="rect">
                <a:avLst/>
              </a:prstGeom>
              <a:noFill/>
              <a:ln>
                <a:noFill/>
              </a:ln>
            </p:spPr>
          </p:pic>
          <p:sp>
            <p:nvSpPr>
              <p:cNvPr id="437" name="Google Shape;437;p12"/>
              <p:cNvSpPr txBox="1"/>
              <p:nvPr/>
            </p:nvSpPr>
            <p:spPr>
              <a:xfrm>
                <a:off x="9978398" y="2492078"/>
                <a:ext cx="1085554"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Serviço de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renderização </a:t>
                </a:r>
                <a:endParaRPr sz="1200" b="0" i="0" u="none" strike="noStrike" cap="none">
                  <a:solidFill>
                    <a:srgbClr val="7F7F7F"/>
                  </a:solidFill>
                  <a:latin typeface="Arial"/>
                  <a:ea typeface="Arial"/>
                  <a:cs typeface="Arial"/>
                  <a:sym typeface="Arial"/>
                </a:endParaRPr>
              </a:p>
            </p:txBody>
          </p:sp>
        </p:grpSp>
        <p:grpSp>
          <p:nvGrpSpPr>
            <p:cNvPr id="438" name="Google Shape;438;p12"/>
            <p:cNvGrpSpPr/>
            <p:nvPr/>
          </p:nvGrpSpPr>
          <p:grpSpPr>
            <a:xfrm>
              <a:off x="11076260" y="2379400"/>
              <a:ext cx="798617" cy="773100"/>
              <a:chOff x="11167700" y="2379400"/>
              <a:chExt cx="798617" cy="773100"/>
            </a:xfrm>
          </p:grpSpPr>
          <p:pic>
            <p:nvPicPr>
              <p:cNvPr id="439" name="Google Shape;439;p12"/>
              <p:cNvPicPr preferRelativeResize="0"/>
              <p:nvPr/>
            </p:nvPicPr>
            <p:blipFill rotWithShape="1">
              <a:blip r:embed="rId12">
                <a:alphaModFix/>
              </a:blip>
              <a:srcRect/>
              <a:stretch/>
            </p:blipFill>
            <p:spPr>
              <a:xfrm>
                <a:off x="11384128" y="2379400"/>
                <a:ext cx="365760" cy="365760"/>
              </a:xfrm>
              <a:prstGeom prst="rect">
                <a:avLst/>
              </a:prstGeom>
              <a:noFill/>
              <a:ln>
                <a:noFill/>
              </a:ln>
            </p:spPr>
          </p:pic>
          <p:sp>
            <p:nvSpPr>
              <p:cNvPr id="440" name="Google Shape;440;p12"/>
              <p:cNvSpPr txBox="1"/>
              <p:nvPr/>
            </p:nvSpPr>
            <p:spPr>
              <a:xfrm>
                <a:off x="11167700" y="2690835"/>
                <a:ext cx="798617"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Modelos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3D </a:t>
                </a:r>
                <a:endParaRPr sz="1200" b="0" i="0" u="none" strike="noStrike" cap="none">
                  <a:solidFill>
                    <a:srgbClr val="7F7F7F"/>
                  </a:solidFill>
                  <a:latin typeface="Arial"/>
                  <a:ea typeface="Arial"/>
                  <a:cs typeface="Arial"/>
                  <a:sym typeface="Arial"/>
                </a:endParaRPr>
              </a:p>
            </p:txBody>
          </p:sp>
        </p:grpSp>
        <p:grpSp>
          <p:nvGrpSpPr>
            <p:cNvPr id="441" name="Google Shape;441;p12"/>
            <p:cNvGrpSpPr/>
            <p:nvPr/>
          </p:nvGrpSpPr>
          <p:grpSpPr>
            <a:xfrm>
              <a:off x="10145914" y="3480153"/>
              <a:ext cx="792204" cy="772029"/>
              <a:chOff x="10207632" y="3480153"/>
              <a:chExt cx="792204" cy="772029"/>
            </a:xfrm>
          </p:grpSpPr>
          <p:pic>
            <p:nvPicPr>
              <p:cNvPr id="442" name="Google Shape;442;p12"/>
              <p:cNvPicPr preferRelativeResize="0"/>
              <p:nvPr/>
            </p:nvPicPr>
            <p:blipFill rotWithShape="1">
              <a:blip r:embed="rId14">
                <a:alphaModFix/>
              </a:blip>
              <a:srcRect/>
              <a:stretch/>
            </p:blipFill>
            <p:spPr>
              <a:xfrm>
                <a:off x="10420853" y="3480153"/>
                <a:ext cx="365760" cy="365760"/>
              </a:xfrm>
              <a:prstGeom prst="rect">
                <a:avLst/>
              </a:prstGeom>
              <a:noFill/>
              <a:ln>
                <a:noFill/>
              </a:ln>
            </p:spPr>
          </p:pic>
          <p:sp>
            <p:nvSpPr>
              <p:cNvPr id="443" name="Google Shape;443;p12"/>
              <p:cNvSpPr txBox="1"/>
              <p:nvPr/>
            </p:nvSpPr>
            <p:spPr>
              <a:xfrm>
                <a:off x="10207632" y="3790517"/>
                <a:ext cx="792204"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Imprimir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fila </a:t>
                </a:r>
                <a:endParaRPr sz="1200" b="0" i="0" u="none" strike="noStrike" cap="none">
                  <a:solidFill>
                    <a:srgbClr val="7F7F7F"/>
                  </a:solidFill>
                  <a:latin typeface="Arial"/>
                  <a:ea typeface="Arial"/>
                  <a:cs typeface="Arial"/>
                  <a:sym typeface="Arial"/>
                </a:endParaRPr>
              </a:p>
            </p:txBody>
          </p:sp>
        </p:grpSp>
        <p:grpSp>
          <p:nvGrpSpPr>
            <p:cNvPr id="444" name="Google Shape;444;p12"/>
            <p:cNvGrpSpPr/>
            <p:nvPr/>
          </p:nvGrpSpPr>
          <p:grpSpPr>
            <a:xfrm>
              <a:off x="9293173" y="4374507"/>
              <a:ext cx="1191352" cy="771229"/>
              <a:chOff x="9293173" y="4374507"/>
              <a:chExt cx="1191352" cy="771229"/>
            </a:xfrm>
          </p:grpSpPr>
          <p:pic>
            <p:nvPicPr>
              <p:cNvPr id="445" name="Google Shape;445;p12"/>
              <p:cNvPicPr preferRelativeResize="0"/>
              <p:nvPr/>
            </p:nvPicPr>
            <p:blipFill rotWithShape="1">
              <a:blip r:embed="rId12">
                <a:alphaModFix/>
              </a:blip>
              <a:srcRect/>
              <a:stretch/>
            </p:blipFill>
            <p:spPr>
              <a:xfrm>
                <a:off x="9705968" y="4374507"/>
                <a:ext cx="365760" cy="365760"/>
              </a:xfrm>
              <a:prstGeom prst="rect">
                <a:avLst/>
              </a:prstGeom>
              <a:noFill/>
              <a:ln>
                <a:noFill/>
              </a:ln>
            </p:spPr>
          </p:pic>
          <p:sp>
            <p:nvSpPr>
              <p:cNvPr id="446" name="Google Shape;446;p12"/>
              <p:cNvSpPr txBox="1"/>
              <p:nvPr/>
            </p:nvSpPr>
            <p:spPr>
              <a:xfrm>
                <a:off x="9293173" y="4684071"/>
                <a:ext cx="119135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Vídeos de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demonstração </a:t>
                </a:r>
                <a:endParaRPr sz="1200" b="0" i="0" u="none" strike="noStrike" cap="none">
                  <a:solidFill>
                    <a:srgbClr val="7F7F7F"/>
                  </a:solidFill>
                  <a:latin typeface="Arial"/>
                  <a:ea typeface="Arial"/>
                  <a:cs typeface="Arial"/>
                  <a:sym typeface="Arial"/>
                </a:endParaRPr>
              </a:p>
            </p:txBody>
          </p:sp>
        </p:grpSp>
        <p:grpSp>
          <p:nvGrpSpPr>
            <p:cNvPr id="447" name="Google Shape;447;p12"/>
            <p:cNvGrpSpPr/>
            <p:nvPr/>
          </p:nvGrpSpPr>
          <p:grpSpPr>
            <a:xfrm>
              <a:off x="9237609" y="6172453"/>
              <a:ext cx="1530654" cy="532104"/>
              <a:chOff x="9135591" y="6184460"/>
              <a:chExt cx="1530654" cy="532104"/>
            </a:xfrm>
          </p:grpSpPr>
          <p:pic>
            <p:nvPicPr>
              <p:cNvPr id="448" name="Google Shape;448;p12"/>
              <p:cNvPicPr preferRelativeResize="0"/>
              <p:nvPr/>
            </p:nvPicPr>
            <p:blipFill rotWithShape="1">
              <a:blip r:embed="rId15">
                <a:alphaModFix/>
              </a:blip>
              <a:srcRect/>
              <a:stretch/>
            </p:blipFill>
            <p:spPr>
              <a:xfrm>
                <a:off x="10227814" y="6259364"/>
                <a:ext cx="438431" cy="457200"/>
              </a:xfrm>
              <a:prstGeom prst="rect">
                <a:avLst/>
              </a:prstGeom>
              <a:noFill/>
              <a:ln>
                <a:noFill/>
              </a:ln>
            </p:spPr>
          </p:pic>
          <p:sp>
            <p:nvSpPr>
              <p:cNvPr id="449" name="Google Shape;449;p12"/>
              <p:cNvSpPr txBox="1"/>
              <p:nvPr/>
            </p:nvSpPr>
            <p:spPr>
              <a:xfrm>
                <a:off x="9135591" y="6184460"/>
                <a:ext cx="1117614" cy="46166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200" b="0" i="0" u="none" strike="noStrike" cap="none">
                    <a:solidFill>
                      <a:srgbClr val="7F7F7F"/>
                    </a:solidFill>
                    <a:latin typeface="Arial"/>
                    <a:ea typeface="Arial"/>
                    <a:cs typeface="Arial"/>
                    <a:sym typeface="Arial"/>
                  </a:rPr>
                  <a:t>Condutor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de impressão </a:t>
                </a:r>
                <a:endParaRPr sz="1200" b="0" i="0" u="none" strike="noStrike" cap="none">
                  <a:solidFill>
                    <a:srgbClr val="7F7F7F"/>
                  </a:solidFill>
                  <a:latin typeface="Arial"/>
                  <a:ea typeface="Arial"/>
                  <a:cs typeface="Arial"/>
                  <a:sym typeface="Arial"/>
                </a:endParaRPr>
              </a:p>
            </p:txBody>
          </p:sp>
        </p:grpSp>
        <p:cxnSp>
          <p:nvCxnSpPr>
            <p:cNvPr id="450" name="Google Shape;450;p12"/>
            <p:cNvCxnSpPr>
              <a:stCxn id="388" idx="3"/>
              <a:endCxn id="400" idx="1"/>
            </p:cNvCxnSpPr>
            <p:nvPr/>
          </p:nvCxnSpPr>
          <p:spPr>
            <a:xfrm rot="10800000" flipH="1">
              <a:off x="1621301" y="4126504"/>
              <a:ext cx="492600" cy="498900"/>
            </a:xfrm>
            <a:prstGeom prst="straightConnector1">
              <a:avLst/>
            </a:prstGeom>
            <a:noFill/>
            <a:ln w="9525" cap="flat" cmpd="sng">
              <a:solidFill>
                <a:schemeClr val="accent1"/>
              </a:solidFill>
              <a:prstDash val="solid"/>
              <a:miter lim="800000"/>
              <a:headEnd type="none" w="sm" len="sm"/>
              <a:tailEnd type="triangle" w="med" len="med"/>
            </a:ln>
          </p:spPr>
        </p:cxnSp>
        <p:cxnSp>
          <p:nvCxnSpPr>
            <p:cNvPr id="451" name="Google Shape;451;p12"/>
            <p:cNvCxnSpPr>
              <a:stCxn id="400" idx="0"/>
              <a:endCxn id="396" idx="2"/>
            </p:cNvCxnSpPr>
            <p:nvPr/>
          </p:nvCxnSpPr>
          <p:spPr>
            <a:xfrm rot="10800000">
              <a:off x="2891251" y="3174828"/>
              <a:ext cx="0" cy="494400"/>
            </a:xfrm>
            <a:prstGeom prst="straightConnector1">
              <a:avLst/>
            </a:prstGeom>
            <a:noFill/>
            <a:ln w="9525" cap="flat" cmpd="sng">
              <a:solidFill>
                <a:schemeClr val="accent1"/>
              </a:solidFill>
              <a:prstDash val="solid"/>
              <a:miter lim="800000"/>
              <a:headEnd type="none" w="sm" len="sm"/>
              <a:tailEnd type="triangle" w="med" len="med"/>
            </a:ln>
          </p:spPr>
        </p:cxnSp>
        <p:cxnSp>
          <p:nvCxnSpPr>
            <p:cNvPr id="452" name="Google Shape;452;p12"/>
            <p:cNvCxnSpPr/>
            <p:nvPr/>
          </p:nvCxnSpPr>
          <p:spPr>
            <a:xfrm rot="10800000">
              <a:off x="3141152" y="2704851"/>
              <a:ext cx="608141" cy="165160"/>
            </a:xfrm>
            <a:prstGeom prst="straightConnector1">
              <a:avLst/>
            </a:prstGeom>
            <a:noFill/>
            <a:ln w="9525" cap="flat" cmpd="sng">
              <a:solidFill>
                <a:schemeClr val="accent1"/>
              </a:solidFill>
              <a:prstDash val="solid"/>
              <a:miter lim="800000"/>
              <a:headEnd type="none" w="sm" len="sm"/>
              <a:tailEnd type="triangle" w="med" len="med"/>
            </a:ln>
          </p:spPr>
        </p:cxnSp>
        <p:cxnSp>
          <p:nvCxnSpPr>
            <p:cNvPr id="453" name="Google Shape;453;p12"/>
            <p:cNvCxnSpPr>
              <a:stCxn id="400" idx="0"/>
              <a:endCxn id="409" idx="1"/>
            </p:cNvCxnSpPr>
            <p:nvPr/>
          </p:nvCxnSpPr>
          <p:spPr>
            <a:xfrm rot="10800000" flipH="1">
              <a:off x="2891251" y="3237828"/>
              <a:ext cx="759600" cy="431400"/>
            </a:xfrm>
            <a:prstGeom prst="straightConnector1">
              <a:avLst/>
            </a:prstGeom>
            <a:noFill/>
            <a:ln w="9525" cap="flat" cmpd="sng">
              <a:solidFill>
                <a:schemeClr val="accent1"/>
              </a:solidFill>
              <a:prstDash val="solid"/>
              <a:miter lim="800000"/>
              <a:headEnd type="none" w="sm" len="sm"/>
              <a:tailEnd type="triangle" w="med" len="med"/>
            </a:ln>
          </p:spPr>
        </p:cxnSp>
        <p:cxnSp>
          <p:nvCxnSpPr>
            <p:cNvPr id="454" name="Google Shape;454;p12"/>
            <p:cNvCxnSpPr>
              <a:stCxn id="409" idx="2"/>
              <a:endCxn id="413" idx="0"/>
            </p:cNvCxnSpPr>
            <p:nvPr/>
          </p:nvCxnSpPr>
          <p:spPr>
            <a:xfrm flipH="1">
              <a:off x="3632108" y="3468697"/>
              <a:ext cx="416400" cy="1361700"/>
            </a:xfrm>
            <a:prstGeom prst="straightConnector1">
              <a:avLst/>
            </a:prstGeom>
            <a:noFill/>
            <a:ln w="9525" cap="flat" cmpd="sng">
              <a:solidFill>
                <a:schemeClr val="accent1"/>
              </a:solidFill>
              <a:prstDash val="solid"/>
              <a:miter lim="800000"/>
              <a:headEnd type="none" w="sm" len="sm"/>
              <a:tailEnd type="triangle" w="med" len="med"/>
            </a:ln>
          </p:spPr>
        </p:cxnSp>
        <p:cxnSp>
          <p:nvCxnSpPr>
            <p:cNvPr id="455" name="Google Shape;455;p12"/>
            <p:cNvCxnSpPr/>
            <p:nvPr/>
          </p:nvCxnSpPr>
          <p:spPr>
            <a:xfrm flipH="1">
              <a:off x="3170858" y="2159742"/>
              <a:ext cx="7087004" cy="308866"/>
            </a:xfrm>
            <a:prstGeom prst="straightConnector1">
              <a:avLst/>
            </a:prstGeom>
            <a:noFill/>
            <a:ln w="9525" cap="flat" cmpd="sng">
              <a:solidFill>
                <a:schemeClr val="accent1"/>
              </a:solidFill>
              <a:prstDash val="solid"/>
              <a:miter lim="800000"/>
              <a:headEnd type="none" w="sm" len="sm"/>
              <a:tailEnd type="triangle" w="med" len="med"/>
            </a:ln>
          </p:spPr>
        </p:cxnSp>
        <p:cxnSp>
          <p:nvCxnSpPr>
            <p:cNvPr id="456" name="Google Shape;456;p12"/>
            <p:cNvCxnSpPr/>
            <p:nvPr/>
          </p:nvCxnSpPr>
          <p:spPr>
            <a:xfrm flipH="1">
              <a:off x="4231388" y="2168612"/>
              <a:ext cx="6026474" cy="720306"/>
            </a:xfrm>
            <a:prstGeom prst="straightConnector1">
              <a:avLst/>
            </a:prstGeom>
            <a:noFill/>
            <a:ln w="9525" cap="flat" cmpd="sng">
              <a:solidFill>
                <a:schemeClr val="accent1"/>
              </a:solidFill>
              <a:prstDash val="solid"/>
              <a:miter lim="800000"/>
              <a:headEnd type="none" w="sm" len="sm"/>
              <a:tailEnd type="triangle" w="med" len="med"/>
            </a:ln>
          </p:spPr>
        </p:cxnSp>
        <p:cxnSp>
          <p:nvCxnSpPr>
            <p:cNvPr id="457" name="Google Shape;457;p12"/>
            <p:cNvCxnSpPr/>
            <p:nvPr/>
          </p:nvCxnSpPr>
          <p:spPr>
            <a:xfrm rot="10800000">
              <a:off x="6298666" y="3075612"/>
              <a:ext cx="549314" cy="222924"/>
            </a:xfrm>
            <a:prstGeom prst="straightConnector1">
              <a:avLst/>
            </a:prstGeom>
            <a:noFill/>
            <a:ln w="9525" cap="flat" cmpd="sng">
              <a:solidFill>
                <a:schemeClr val="accent1"/>
              </a:solidFill>
              <a:prstDash val="solid"/>
              <a:miter lim="800000"/>
              <a:headEnd type="none" w="sm" len="sm"/>
              <a:tailEnd type="triangle" w="med" len="med"/>
            </a:ln>
          </p:spPr>
        </p:cxnSp>
        <p:cxnSp>
          <p:nvCxnSpPr>
            <p:cNvPr id="458" name="Google Shape;458;p12"/>
            <p:cNvCxnSpPr/>
            <p:nvPr/>
          </p:nvCxnSpPr>
          <p:spPr>
            <a:xfrm rot="10800000">
              <a:off x="4239936" y="3006051"/>
              <a:ext cx="754887" cy="244550"/>
            </a:xfrm>
            <a:prstGeom prst="straightConnector1">
              <a:avLst/>
            </a:prstGeom>
            <a:noFill/>
            <a:ln w="9525" cap="flat" cmpd="sng">
              <a:solidFill>
                <a:schemeClr val="accent1"/>
              </a:solidFill>
              <a:prstDash val="solid"/>
              <a:miter lim="800000"/>
              <a:headEnd type="none" w="sm" len="sm"/>
              <a:tailEnd type="triangle" w="med" len="med"/>
            </a:ln>
          </p:spPr>
        </p:cxnSp>
        <p:cxnSp>
          <p:nvCxnSpPr>
            <p:cNvPr id="459" name="Google Shape;459;p12"/>
            <p:cNvCxnSpPr/>
            <p:nvPr/>
          </p:nvCxnSpPr>
          <p:spPr>
            <a:xfrm rot="10800000">
              <a:off x="7148465" y="3939902"/>
              <a:ext cx="0" cy="529687"/>
            </a:xfrm>
            <a:prstGeom prst="straightConnector1">
              <a:avLst/>
            </a:prstGeom>
            <a:noFill/>
            <a:ln w="9525" cap="flat" cmpd="sng">
              <a:solidFill>
                <a:schemeClr val="accent1"/>
              </a:solidFill>
              <a:prstDash val="solid"/>
              <a:miter lim="800000"/>
              <a:headEnd type="none" w="sm" len="sm"/>
              <a:tailEnd type="triangle" w="med" len="med"/>
            </a:ln>
          </p:spPr>
        </p:cxnSp>
        <p:cxnSp>
          <p:nvCxnSpPr>
            <p:cNvPr id="460" name="Google Shape;460;p12"/>
            <p:cNvCxnSpPr/>
            <p:nvPr/>
          </p:nvCxnSpPr>
          <p:spPr>
            <a:xfrm rot="10800000">
              <a:off x="5684585" y="3785057"/>
              <a:ext cx="684204" cy="661026"/>
            </a:xfrm>
            <a:prstGeom prst="straightConnector1">
              <a:avLst/>
            </a:prstGeom>
            <a:noFill/>
            <a:ln w="9525" cap="flat" cmpd="sng">
              <a:solidFill>
                <a:schemeClr val="accent1"/>
              </a:solidFill>
              <a:prstDash val="solid"/>
              <a:miter lim="800000"/>
              <a:headEnd type="none" w="sm" len="sm"/>
              <a:tailEnd type="triangle" w="med" len="med"/>
            </a:ln>
          </p:spPr>
        </p:cxnSp>
        <p:cxnSp>
          <p:nvCxnSpPr>
            <p:cNvPr id="461" name="Google Shape;461;p12"/>
            <p:cNvCxnSpPr>
              <a:stCxn id="423" idx="1"/>
              <a:endCxn id="425" idx="3"/>
            </p:cNvCxnSpPr>
            <p:nvPr/>
          </p:nvCxnSpPr>
          <p:spPr>
            <a:xfrm rot="10800000">
              <a:off x="5477868" y="4485469"/>
              <a:ext cx="513000" cy="453300"/>
            </a:xfrm>
            <a:prstGeom prst="straightConnector1">
              <a:avLst/>
            </a:prstGeom>
            <a:noFill/>
            <a:ln w="9525" cap="flat" cmpd="sng">
              <a:solidFill>
                <a:schemeClr val="accent1"/>
              </a:solidFill>
              <a:prstDash val="solid"/>
              <a:miter lim="800000"/>
              <a:headEnd type="none" w="sm" len="sm"/>
              <a:tailEnd type="triangle" w="med" len="med"/>
            </a:ln>
          </p:spPr>
        </p:cxnSp>
        <p:cxnSp>
          <p:nvCxnSpPr>
            <p:cNvPr id="462" name="Google Shape;462;p12"/>
            <p:cNvCxnSpPr>
              <a:stCxn id="423" idx="3"/>
              <a:endCxn id="445" idx="1"/>
            </p:cNvCxnSpPr>
            <p:nvPr/>
          </p:nvCxnSpPr>
          <p:spPr>
            <a:xfrm rot="10800000" flipH="1">
              <a:off x="7545348" y="4557469"/>
              <a:ext cx="2160600" cy="381300"/>
            </a:xfrm>
            <a:prstGeom prst="straightConnector1">
              <a:avLst/>
            </a:prstGeom>
            <a:noFill/>
            <a:ln w="9525" cap="flat" cmpd="sng">
              <a:solidFill>
                <a:schemeClr val="accent1"/>
              </a:solidFill>
              <a:prstDash val="solid"/>
              <a:miter lim="800000"/>
              <a:headEnd type="none" w="sm" len="sm"/>
              <a:tailEnd type="triangle" w="med" len="med"/>
            </a:ln>
          </p:spPr>
        </p:cxnSp>
        <p:cxnSp>
          <p:nvCxnSpPr>
            <p:cNvPr id="463" name="Google Shape;463;p12"/>
            <p:cNvCxnSpPr/>
            <p:nvPr/>
          </p:nvCxnSpPr>
          <p:spPr>
            <a:xfrm>
              <a:off x="7315035" y="3569421"/>
              <a:ext cx="704464" cy="176283"/>
            </a:xfrm>
            <a:prstGeom prst="straightConnector1">
              <a:avLst/>
            </a:prstGeom>
            <a:noFill/>
            <a:ln w="9525" cap="flat" cmpd="sng">
              <a:solidFill>
                <a:schemeClr val="accent1"/>
              </a:solidFill>
              <a:prstDash val="solid"/>
              <a:miter lim="800000"/>
              <a:headEnd type="none" w="sm" len="sm"/>
              <a:tailEnd type="triangle" w="med" len="med"/>
            </a:ln>
          </p:spPr>
        </p:cxnSp>
        <p:cxnSp>
          <p:nvCxnSpPr>
            <p:cNvPr id="464" name="Google Shape;464;p12"/>
            <p:cNvCxnSpPr/>
            <p:nvPr/>
          </p:nvCxnSpPr>
          <p:spPr>
            <a:xfrm flipH="1">
              <a:off x="9635797" y="2228867"/>
              <a:ext cx="650428" cy="448834"/>
            </a:xfrm>
            <a:prstGeom prst="straightConnector1">
              <a:avLst/>
            </a:prstGeom>
            <a:noFill/>
            <a:ln w="9525" cap="flat" cmpd="sng">
              <a:solidFill>
                <a:schemeClr val="accent1"/>
              </a:solidFill>
              <a:prstDash val="solid"/>
              <a:miter lim="800000"/>
              <a:headEnd type="none" w="sm" len="sm"/>
              <a:tailEnd type="triangle" w="med" len="med"/>
            </a:ln>
          </p:spPr>
        </p:cxnSp>
        <p:cxnSp>
          <p:nvCxnSpPr>
            <p:cNvPr id="465" name="Google Shape;465;p12"/>
            <p:cNvCxnSpPr/>
            <p:nvPr/>
          </p:nvCxnSpPr>
          <p:spPr>
            <a:xfrm flipH="1">
              <a:off x="8544763" y="3020018"/>
              <a:ext cx="1525526" cy="1001429"/>
            </a:xfrm>
            <a:prstGeom prst="straightConnector1">
              <a:avLst/>
            </a:prstGeom>
            <a:noFill/>
            <a:ln w="9525" cap="flat" cmpd="sng">
              <a:solidFill>
                <a:schemeClr val="accent1"/>
              </a:solidFill>
              <a:prstDash val="solid"/>
              <a:miter lim="800000"/>
              <a:headEnd type="none" w="sm" len="sm"/>
              <a:tailEnd type="triangle" w="med" len="med"/>
            </a:ln>
          </p:spPr>
        </p:cxnSp>
        <p:cxnSp>
          <p:nvCxnSpPr>
            <p:cNvPr id="466" name="Google Shape;466;p12"/>
            <p:cNvCxnSpPr>
              <a:endCxn id="445" idx="0"/>
            </p:cNvCxnSpPr>
            <p:nvPr/>
          </p:nvCxnSpPr>
          <p:spPr>
            <a:xfrm flipH="1">
              <a:off x="9888848" y="2972907"/>
              <a:ext cx="411900" cy="1401600"/>
            </a:xfrm>
            <a:prstGeom prst="straightConnector1">
              <a:avLst/>
            </a:prstGeom>
            <a:noFill/>
            <a:ln w="9525" cap="flat" cmpd="sng">
              <a:solidFill>
                <a:schemeClr val="accent1"/>
              </a:solidFill>
              <a:prstDash val="solid"/>
              <a:miter lim="800000"/>
              <a:headEnd type="none" w="sm" len="sm"/>
              <a:tailEnd type="triangle" w="med" len="med"/>
            </a:ln>
          </p:spPr>
        </p:cxnSp>
        <p:cxnSp>
          <p:nvCxnSpPr>
            <p:cNvPr id="467" name="Google Shape;467;p12"/>
            <p:cNvCxnSpPr>
              <a:stCxn id="437" idx="2"/>
              <a:endCxn id="442" idx="0"/>
            </p:cNvCxnSpPr>
            <p:nvPr/>
          </p:nvCxnSpPr>
          <p:spPr>
            <a:xfrm>
              <a:off x="10542016" y="2953743"/>
              <a:ext cx="0" cy="526500"/>
            </a:xfrm>
            <a:prstGeom prst="straightConnector1">
              <a:avLst/>
            </a:prstGeom>
            <a:noFill/>
            <a:ln w="9525" cap="flat" cmpd="sng">
              <a:solidFill>
                <a:schemeClr val="accent1"/>
              </a:solidFill>
              <a:prstDash val="solid"/>
              <a:miter lim="800000"/>
              <a:headEnd type="none" w="sm" len="sm"/>
              <a:tailEnd type="triangle" w="med" len="med"/>
            </a:ln>
          </p:spPr>
        </p:cxnSp>
        <p:cxnSp>
          <p:nvCxnSpPr>
            <p:cNvPr id="468" name="Google Shape;468;p12"/>
            <p:cNvCxnSpPr>
              <a:stCxn id="436" idx="3"/>
              <a:endCxn id="439" idx="1"/>
            </p:cNvCxnSpPr>
            <p:nvPr/>
          </p:nvCxnSpPr>
          <p:spPr>
            <a:xfrm>
              <a:off x="10724895" y="2324016"/>
              <a:ext cx="567900" cy="238200"/>
            </a:xfrm>
            <a:prstGeom prst="straightConnector1">
              <a:avLst/>
            </a:prstGeom>
            <a:noFill/>
            <a:ln w="9525" cap="flat" cmpd="sng">
              <a:solidFill>
                <a:schemeClr val="accent1"/>
              </a:solidFill>
              <a:prstDash val="solid"/>
              <a:miter lim="800000"/>
              <a:headEnd type="none" w="sm" len="sm"/>
              <a:tailEnd type="triangle" w="med" len="med"/>
            </a:ln>
          </p:spPr>
        </p:cxnSp>
        <p:cxnSp>
          <p:nvCxnSpPr>
            <p:cNvPr id="469" name="Google Shape;469;p12"/>
            <p:cNvCxnSpPr>
              <a:stCxn id="448" idx="0"/>
              <a:endCxn id="440" idx="2"/>
            </p:cNvCxnSpPr>
            <p:nvPr/>
          </p:nvCxnSpPr>
          <p:spPr>
            <a:xfrm rot="10800000" flipH="1">
              <a:off x="10549048" y="3152557"/>
              <a:ext cx="926400" cy="3094800"/>
            </a:xfrm>
            <a:prstGeom prst="straightConnector1">
              <a:avLst/>
            </a:prstGeom>
            <a:noFill/>
            <a:ln w="9525" cap="flat" cmpd="sng">
              <a:solidFill>
                <a:schemeClr val="accent1"/>
              </a:solidFill>
              <a:prstDash val="solid"/>
              <a:miter lim="800000"/>
              <a:headEnd type="none" w="sm" len="sm"/>
              <a:tailEnd type="triangle" w="med" len="med"/>
            </a:ln>
          </p:spPr>
        </p:cxnSp>
        <p:cxnSp>
          <p:nvCxnSpPr>
            <p:cNvPr id="470" name="Google Shape;470;p12"/>
            <p:cNvCxnSpPr>
              <a:stCxn id="448" idx="0"/>
              <a:endCxn id="443" idx="2"/>
            </p:cNvCxnSpPr>
            <p:nvPr/>
          </p:nvCxnSpPr>
          <p:spPr>
            <a:xfrm rot="10800000">
              <a:off x="10542148" y="4252057"/>
              <a:ext cx="6900" cy="1995300"/>
            </a:xfrm>
            <a:prstGeom prst="straightConnector1">
              <a:avLst/>
            </a:prstGeom>
            <a:noFill/>
            <a:ln w="9525" cap="flat" cmpd="sng">
              <a:solidFill>
                <a:schemeClr val="accent1"/>
              </a:solidFill>
              <a:prstDash val="solid"/>
              <a:miter lim="800000"/>
              <a:headEnd type="none" w="sm" len="sm"/>
              <a:tailEnd type="triangle" w="med" len="med"/>
            </a:ln>
          </p:spPr>
        </p:cxnSp>
        <p:cxnSp>
          <p:nvCxnSpPr>
            <p:cNvPr id="471" name="Google Shape;471;p12"/>
            <p:cNvCxnSpPr>
              <a:stCxn id="448" idx="0"/>
              <a:endCxn id="431" idx="2"/>
            </p:cNvCxnSpPr>
            <p:nvPr/>
          </p:nvCxnSpPr>
          <p:spPr>
            <a:xfrm rot="10800000">
              <a:off x="8251948" y="4539457"/>
              <a:ext cx="2297100" cy="1707900"/>
            </a:xfrm>
            <a:prstGeom prst="straightConnector1">
              <a:avLst/>
            </a:prstGeom>
            <a:noFill/>
            <a:ln w="9525" cap="flat" cmpd="sng">
              <a:solidFill>
                <a:schemeClr val="accent1"/>
              </a:solidFill>
              <a:prstDash val="solid"/>
              <a:miter lim="800000"/>
              <a:headEnd type="none" w="sm" len="sm"/>
              <a:tailEnd type="triangle" w="med" len="med"/>
            </a:ln>
          </p:spPr>
        </p:cxnSp>
        <p:grpSp>
          <p:nvGrpSpPr>
            <p:cNvPr id="472" name="Google Shape;472;p12"/>
            <p:cNvGrpSpPr/>
            <p:nvPr/>
          </p:nvGrpSpPr>
          <p:grpSpPr>
            <a:xfrm>
              <a:off x="6588645" y="5502189"/>
              <a:ext cx="1423768" cy="503762"/>
              <a:chOff x="6674241" y="5898728"/>
              <a:chExt cx="1423768" cy="503762"/>
            </a:xfrm>
          </p:grpSpPr>
          <p:pic>
            <p:nvPicPr>
              <p:cNvPr id="473" name="Google Shape;473;p12"/>
              <p:cNvPicPr preferRelativeResize="0"/>
              <p:nvPr/>
            </p:nvPicPr>
            <p:blipFill rotWithShape="1">
              <a:blip r:embed="rId16">
                <a:alphaModFix/>
              </a:blip>
              <a:srcRect/>
              <a:stretch/>
            </p:blipFill>
            <p:spPr>
              <a:xfrm>
                <a:off x="6674241" y="6036730"/>
                <a:ext cx="365760" cy="365760"/>
              </a:xfrm>
              <a:prstGeom prst="rect">
                <a:avLst/>
              </a:prstGeom>
              <a:noFill/>
              <a:ln>
                <a:noFill/>
              </a:ln>
            </p:spPr>
          </p:pic>
          <p:sp>
            <p:nvSpPr>
              <p:cNvPr id="474" name="Google Shape;474;p12"/>
              <p:cNvSpPr txBox="1"/>
              <p:nvPr/>
            </p:nvSpPr>
            <p:spPr>
              <a:xfrm>
                <a:off x="7044515" y="5898728"/>
                <a:ext cx="1053494" cy="461665"/>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7F7F7F"/>
                  </a:buClr>
                  <a:buSzPts val="1200"/>
                  <a:buFont typeface="Arial"/>
                  <a:buNone/>
                </a:pPr>
                <a:r>
                  <a:rPr lang="en-US" sz="1200" b="0" i="0" u="none" strike="noStrike" cap="none">
                    <a:solidFill>
                      <a:srgbClr val="7F7F7F"/>
                    </a:solidFill>
                    <a:latin typeface="Arial"/>
                    <a:ea typeface="Arial"/>
                    <a:cs typeface="Arial"/>
                    <a:sym typeface="Arial"/>
                  </a:rPr>
                  <a:t>Elastic Load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Balancing</a:t>
                </a:r>
                <a:endParaRPr/>
              </a:p>
            </p:txBody>
          </p:sp>
        </p:grpSp>
        <p:sp>
          <p:nvSpPr>
            <p:cNvPr id="475" name="Google Shape;475;p12"/>
            <p:cNvSpPr txBox="1"/>
            <p:nvPr/>
          </p:nvSpPr>
          <p:spPr>
            <a:xfrm>
              <a:off x="4780641" y="6230180"/>
              <a:ext cx="1212191"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7F7F7F"/>
                  </a:solidFill>
                  <a:latin typeface="Arial"/>
                  <a:ea typeface="Arial"/>
                  <a:cs typeface="Arial"/>
                  <a:sym typeface="Arial"/>
                </a:rPr>
                <a:t>Provedor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de pagamento </a:t>
              </a:r>
              <a:endParaRPr sz="1200" b="0" i="0" u="none" strike="noStrike" cap="none">
                <a:solidFill>
                  <a:srgbClr val="7F7F7F"/>
                </a:solidFill>
                <a:latin typeface="Arial"/>
                <a:ea typeface="Arial"/>
                <a:cs typeface="Arial"/>
                <a:sym typeface="Arial"/>
              </a:endParaRPr>
            </a:p>
          </p:txBody>
        </p:sp>
        <p:cxnSp>
          <p:nvCxnSpPr>
            <p:cNvPr id="476" name="Google Shape;476;p12"/>
            <p:cNvCxnSpPr>
              <a:stCxn id="473" idx="0"/>
              <a:endCxn id="422" idx="2"/>
            </p:cNvCxnSpPr>
            <p:nvPr/>
          </p:nvCxnSpPr>
          <p:spPr>
            <a:xfrm rot="10800000">
              <a:off x="6768225" y="5406191"/>
              <a:ext cx="3300" cy="234000"/>
            </a:xfrm>
            <a:prstGeom prst="straightConnector1">
              <a:avLst/>
            </a:prstGeom>
            <a:noFill/>
            <a:ln w="9525" cap="flat" cmpd="sng">
              <a:solidFill>
                <a:schemeClr val="accent1"/>
              </a:solidFill>
              <a:prstDash val="solid"/>
              <a:miter lim="800000"/>
              <a:headEnd type="none" w="sm" len="sm"/>
              <a:tailEnd type="triangle" w="med" len="med"/>
            </a:ln>
          </p:spPr>
        </p:cxnSp>
        <p:grpSp>
          <p:nvGrpSpPr>
            <p:cNvPr id="477" name="Google Shape;477;p12"/>
            <p:cNvGrpSpPr/>
            <p:nvPr/>
          </p:nvGrpSpPr>
          <p:grpSpPr>
            <a:xfrm>
              <a:off x="6524077" y="6320244"/>
              <a:ext cx="1252010" cy="469900"/>
              <a:chOff x="6651181" y="6483628"/>
              <a:chExt cx="1252010" cy="469900"/>
            </a:xfrm>
          </p:grpSpPr>
          <p:pic>
            <p:nvPicPr>
              <p:cNvPr id="478" name="Google Shape;478;p12"/>
              <p:cNvPicPr preferRelativeResize="0"/>
              <p:nvPr/>
            </p:nvPicPr>
            <p:blipFill rotWithShape="1">
              <a:blip r:embed="rId17">
                <a:alphaModFix/>
              </a:blip>
              <a:srcRect/>
              <a:stretch/>
            </p:blipFill>
            <p:spPr>
              <a:xfrm flipH="1">
                <a:off x="6651181" y="6483628"/>
                <a:ext cx="483586" cy="469900"/>
              </a:xfrm>
              <a:prstGeom prst="rect">
                <a:avLst/>
              </a:prstGeom>
              <a:noFill/>
              <a:ln>
                <a:noFill/>
              </a:ln>
            </p:spPr>
          </p:pic>
          <p:sp>
            <p:nvSpPr>
              <p:cNvPr id="479" name="Google Shape;479;p12"/>
              <p:cNvSpPr txBox="1"/>
              <p:nvPr/>
            </p:nvSpPr>
            <p:spPr>
              <a:xfrm>
                <a:off x="7146253" y="6522420"/>
                <a:ext cx="756938"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7F7F7F"/>
                    </a:solidFill>
                    <a:latin typeface="Arial"/>
                    <a:ea typeface="Arial"/>
                    <a:cs typeface="Arial"/>
                    <a:sym typeface="Arial"/>
                  </a:rPr>
                  <a:t>Clientes </a:t>
                </a:r>
                <a:endParaRPr sz="1200" b="0" i="0" u="none" strike="noStrike" cap="none">
                  <a:solidFill>
                    <a:srgbClr val="7F7F7F"/>
                  </a:solidFill>
                  <a:latin typeface="Arial"/>
                  <a:ea typeface="Arial"/>
                  <a:cs typeface="Arial"/>
                  <a:sym typeface="Arial"/>
                </a:endParaRPr>
              </a:p>
            </p:txBody>
          </p:sp>
        </p:grpSp>
        <p:cxnSp>
          <p:nvCxnSpPr>
            <p:cNvPr id="480" name="Google Shape;480;p12"/>
            <p:cNvCxnSpPr/>
            <p:nvPr/>
          </p:nvCxnSpPr>
          <p:spPr>
            <a:xfrm rot="10800000">
              <a:off x="5982374" y="6505932"/>
              <a:ext cx="457200" cy="0"/>
            </a:xfrm>
            <a:prstGeom prst="straightConnector1">
              <a:avLst/>
            </a:prstGeom>
            <a:noFill/>
            <a:ln w="9525" cap="flat" cmpd="sng">
              <a:solidFill>
                <a:schemeClr val="accent1"/>
              </a:solidFill>
              <a:prstDash val="solid"/>
              <a:miter lim="800000"/>
              <a:headEnd type="none" w="sm" len="sm"/>
              <a:tailEnd type="triangle" w="med" len="med"/>
            </a:ln>
          </p:spPr>
        </p:cxnSp>
        <p:cxnSp>
          <p:nvCxnSpPr>
            <p:cNvPr id="481" name="Google Shape;481;p12"/>
            <p:cNvCxnSpPr>
              <a:stCxn id="478" idx="0"/>
              <a:endCxn id="473" idx="2"/>
            </p:cNvCxnSpPr>
            <p:nvPr/>
          </p:nvCxnSpPr>
          <p:spPr>
            <a:xfrm rot="10800000" flipH="1">
              <a:off x="6765870" y="6005844"/>
              <a:ext cx="5700" cy="314400"/>
            </a:xfrm>
            <a:prstGeom prst="straightConnector1">
              <a:avLst/>
            </a:prstGeom>
            <a:noFill/>
            <a:ln w="9525" cap="flat" cmpd="sng">
              <a:solidFill>
                <a:schemeClr val="accent1"/>
              </a:solidFill>
              <a:prstDash val="solid"/>
              <a:miter lim="800000"/>
              <a:headEnd type="none" w="sm" len="sm"/>
              <a:tailEnd type="triangle" w="med" len="med"/>
            </a:ln>
          </p:spPr>
        </p:cxnSp>
        <p:grpSp>
          <p:nvGrpSpPr>
            <p:cNvPr id="482" name="Google Shape;482;p12"/>
            <p:cNvGrpSpPr/>
            <p:nvPr/>
          </p:nvGrpSpPr>
          <p:grpSpPr>
            <a:xfrm>
              <a:off x="5921225" y="4105378"/>
              <a:ext cx="1737360" cy="1371600"/>
              <a:chOff x="6252695" y="4105378"/>
              <a:chExt cx="1737360" cy="1371600"/>
            </a:xfrm>
          </p:grpSpPr>
          <p:sp>
            <p:nvSpPr>
              <p:cNvPr id="483" name="Google Shape;483;p12"/>
              <p:cNvSpPr/>
              <p:nvPr/>
            </p:nvSpPr>
            <p:spPr>
              <a:xfrm>
                <a:off x="6252695" y="4105378"/>
                <a:ext cx="1737360" cy="1371600"/>
              </a:xfrm>
              <a:prstGeom prst="rect">
                <a:avLst/>
              </a:prstGeom>
              <a:noFill/>
              <a:ln w="12700" cap="flat" cmpd="sng">
                <a:solidFill>
                  <a:srgbClr val="7F7F7F"/>
                </a:solidFill>
                <a:prstDash val="dash"/>
                <a:miter lim="800000"/>
                <a:headEnd type="none" w="sm" len="sm"/>
                <a:tailEnd type="none" w="sm" len="sm"/>
              </a:ln>
            </p:spPr>
            <p:txBody>
              <a:bodyPr spcFirstLastPara="1" wrap="square" lIns="91425" tIns="91425" rIns="91425" bIns="45700" anchor="t" anchorCtr="0">
                <a:noAutofit/>
              </a:bodyPr>
              <a:lstStyle/>
              <a:p>
                <a:pPr marL="0" marR="0" lvl="0" indent="0" algn="ctr" rtl="0">
                  <a:lnSpc>
                    <a:spcPct val="100000"/>
                  </a:lnSpc>
                  <a:spcBef>
                    <a:spcPts val="0"/>
                  </a:spcBef>
                  <a:spcAft>
                    <a:spcPts val="0"/>
                  </a:spcAft>
                  <a:buClr>
                    <a:schemeClr val="dk1"/>
                  </a:buClr>
                  <a:buSzPts val="1200"/>
                  <a:buFont typeface="Arial"/>
                  <a:buNone/>
                </a:pPr>
                <a:endParaRPr sz="1200" b="0" i="0" u="none" strike="noStrike" cap="none">
                  <a:solidFill>
                    <a:srgbClr val="D86613"/>
                  </a:solidFill>
                  <a:latin typeface="Arial"/>
                  <a:ea typeface="Arial"/>
                  <a:cs typeface="Arial"/>
                  <a:sym typeface="Arial"/>
                </a:endParaRPr>
              </a:p>
            </p:txBody>
          </p:sp>
          <p:pic>
            <p:nvPicPr>
              <p:cNvPr id="484" name="Google Shape;484;p12"/>
              <p:cNvPicPr preferRelativeResize="0"/>
              <p:nvPr/>
            </p:nvPicPr>
            <p:blipFill rotWithShape="1">
              <a:blip r:embed="rId18">
                <a:alphaModFix/>
              </a:blip>
              <a:srcRect/>
              <a:stretch/>
            </p:blipFill>
            <p:spPr>
              <a:xfrm>
                <a:off x="6970245" y="4105378"/>
                <a:ext cx="330200" cy="330200"/>
              </a:xfrm>
              <a:prstGeom prst="rect">
                <a:avLst/>
              </a:prstGeom>
              <a:noFill/>
              <a:ln>
                <a:noFill/>
              </a:ln>
            </p:spPr>
          </p:pic>
        </p:grpSp>
        <p:grpSp>
          <p:nvGrpSpPr>
            <p:cNvPr id="485" name="Google Shape;485;p12"/>
            <p:cNvGrpSpPr/>
            <p:nvPr/>
          </p:nvGrpSpPr>
          <p:grpSpPr>
            <a:xfrm>
              <a:off x="6482114" y="3365412"/>
              <a:ext cx="1141659" cy="542937"/>
              <a:chOff x="6333524" y="3308262"/>
              <a:chExt cx="1141659" cy="542937"/>
            </a:xfrm>
          </p:grpSpPr>
          <p:pic>
            <p:nvPicPr>
              <p:cNvPr id="486" name="Google Shape;486;p12"/>
              <p:cNvPicPr preferRelativeResize="0"/>
              <p:nvPr/>
            </p:nvPicPr>
            <p:blipFill rotWithShape="1">
              <a:blip r:embed="rId11">
                <a:alphaModFix/>
              </a:blip>
              <a:srcRect/>
              <a:stretch/>
            </p:blipFill>
            <p:spPr>
              <a:xfrm>
                <a:off x="6721474" y="3308262"/>
                <a:ext cx="365760" cy="365760"/>
              </a:xfrm>
              <a:prstGeom prst="rect">
                <a:avLst/>
              </a:prstGeom>
              <a:noFill/>
              <a:ln>
                <a:noFill/>
              </a:ln>
            </p:spPr>
          </p:pic>
          <p:sp>
            <p:nvSpPr>
              <p:cNvPr id="487" name="Google Shape;487;p12"/>
              <p:cNvSpPr txBox="1"/>
              <p:nvPr/>
            </p:nvSpPr>
            <p:spPr>
              <a:xfrm>
                <a:off x="6333524" y="3574200"/>
                <a:ext cx="1141659"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Serviço Order </a:t>
                </a:r>
                <a:endParaRPr sz="1200" b="0" i="0" u="none" strike="noStrike" cap="none">
                  <a:solidFill>
                    <a:srgbClr val="7F7F7F"/>
                  </a:solidFill>
                  <a:latin typeface="Arial"/>
                  <a:ea typeface="Arial"/>
                  <a:cs typeface="Arial"/>
                  <a:sym typeface="Arial"/>
                </a:endParaRPr>
              </a:p>
            </p:txBody>
          </p:sp>
        </p:grpSp>
        <p:pic>
          <p:nvPicPr>
            <p:cNvPr id="488" name="Google Shape;488;p12"/>
            <p:cNvPicPr preferRelativeResize="0"/>
            <p:nvPr/>
          </p:nvPicPr>
          <p:blipFill rotWithShape="1">
            <a:blip r:embed="rId11">
              <a:alphaModFix/>
            </a:blip>
            <a:srcRect/>
            <a:stretch/>
          </p:blipFill>
          <p:spPr>
            <a:xfrm>
              <a:off x="6585228" y="4821844"/>
              <a:ext cx="365760" cy="365760"/>
            </a:xfrm>
            <a:prstGeom prst="rect">
              <a:avLst/>
            </a:prstGeom>
            <a:noFill/>
            <a:ln>
              <a:noFill/>
            </a:ln>
          </p:spPr>
        </p:pic>
        <p:grpSp>
          <p:nvGrpSpPr>
            <p:cNvPr id="489" name="Google Shape;489;p12"/>
            <p:cNvGrpSpPr/>
            <p:nvPr/>
          </p:nvGrpSpPr>
          <p:grpSpPr>
            <a:xfrm>
              <a:off x="7187131" y="2502155"/>
              <a:ext cx="1385316" cy="805927"/>
              <a:chOff x="7255711" y="2673605"/>
              <a:chExt cx="1385316" cy="805927"/>
            </a:xfrm>
          </p:grpSpPr>
          <p:sp>
            <p:nvSpPr>
              <p:cNvPr id="490" name="Google Shape;490;p12"/>
              <p:cNvSpPr txBox="1"/>
              <p:nvPr/>
            </p:nvSpPr>
            <p:spPr>
              <a:xfrm>
                <a:off x="7255711" y="3017867"/>
                <a:ext cx="1385316" cy="461665"/>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Banco de dados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de Show and Sell </a:t>
                </a:r>
                <a:endParaRPr sz="1200" b="0" i="0" u="none" strike="noStrike" cap="none">
                  <a:solidFill>
                    <a:srgbClr val="7F7F7F"/>
                  </a:solidFill>
                  <a:latin typeface="Arial"/>
                  <a:ea typeface="Arial"/>
                  <a:cs typeface="Arial"/>
                  <a:sym typeface="Arial"/>
                </a:endParaRPr>
              </a:p>
            </p:txBody>
          </p:sp>
          <p:grpSp>
            <p:nvGrpSpPr>
              <p:cNvPr id="491" name="Google Shape;491;p12"/>
              <p:cNvGrpSpPr/>
              <p:nvPr/>
            </p:nvGrpSpPr>
            <p:grpSpPr>
              <a:xfrm>
                <a:off x="7765487" y="2673605"/>
                <a:ext cx="365760" cy="365760"/>
                <a:chOff x="3695254" y="4989966"/>
                <a:chExt cx="365760" cy="365760"/>
              </a:xfrm>
            </p:grpSpPr>
            <p:pic>
              <p:nvPicPr>
                <p:cNvPr id="492" name="Google Shape;492;p12"/>
                <p:cNvPicPr preferRelativeResize="0"/>
                <p:nvPr/>
              </p:nvPicPr>
              <p:blipFill rotWithShape="1">
                <a:blip r:embed="rId19">
                  <a:alphaModFix/>
                </a:blip>
                <a:srcRect/>
                <a:stretch/>
              </p:blipFill>
              <p:spPr>
                <a:xfrm>
                  <a:off x="3695254" y="4989966"/>
                  <a:ext cx="365760" cy="365760"/>
                </a:xfrm>
                <a:prstGeom prst="rect">
                  <a:avLst/>
                </a:prstGeom>
                <a:noFill/>
                <a:ln>
                  <a:noFill/>
                </a:ln>
              </p:spPr>
            </p:pic>
            <p:sp>
              <p:nvSpPr>
                <p:cNvPr id="493" name="Google Shape;493;p12"/>
                <p:cNvSpPr/>
                <p:nvPr/>
              </p:nvSpPr>
              <p:spPr>
                <a:xfrm>
                  <a:off x="3719438" y="5043347"/>
                  <a:ext cx="320040" cy="9144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grpSp>
        <p:cxnSp>
          <p:nvCxnSpPr>
            <p:cNvPr id="494" name="Google Shape;494;p12"/>
            <p:cNvCxnSpPr>
              <a:endCxn id="492" idx="1"/>
            </p:cNvCxnSpPr>
            <p:nvPr/>
          </p:nvCxnSpPr>
          <p:spPr>
            <a:xfrm rot="10800000" flipH="1">
              <a:off x="6969107" y="2685035"/>
              <a:ext cx="727800" cy="483900"/>
            </a:xfrm>
            <a:prstGeom prst="bentConnector3">
              <a:avLst>
                <a:gd name="adj1" fmla="val 1323"/>
              </a:avLst>
            </a:prstGeom>
            <a:noFill/>
            <a:ln w="9525" cap="flat" cmpd="sng">
              <a:solidFill>
                <a:schemeClr val="accent1"/>
              </a:solidFill>
              <a:prstDash val="solid"/>
              <a:miter lim="800000"/>
              <a:headEnd type="none" w="sm" len="sm"/>
              <a:tailEnd type="triangle" w="med" len="med"/>
            </a:ln>
          </p:spPr>
        </p:cxnSp>
        <p:cxnSp>
          <p:nvCxnSpPr>
            <p:cNvPr id="495" name="Google Shape;495;p12"/>
            <p:cNvCxnSpPr/>
            <p:nvPr/>
          </p:nvCxnSpPr>
          <p:spPr>
            <a:xfrm rot="10800000" flipH="1">
              <a:off x="7307825" y="3152446"/>
              <a:ext cx="1625390" cy="376366"/>
            </a:xfrm>
            <a:prstGeom prst="straightConnector1">
              <a:avLst/>
            </a:prstGeom>
            <a:noFill/>
            <a:ln w="9525" cap="flat" cmpd="sng">
              <a:solidFill>
                <a:schemeClr val="accent1"/>
              </a:solidFill>
              <a:prstDash val="solid"/>
              <a:miter lim="800000"/>
              <a:headEnd type="none" w="sm" len="sm"/>
              <a:tailEnd type="triangle" w="med" len="med"/>
            </a:ln>
          </p:spPr>
        </p:cxn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13"/>
          <p:cNvSpPr txBox="1">
            <a:spLocks noGrp="1"/>
          </p:cNvSpPr>
          <p:nvPr>
            <p:ph type="title"/>
          </p:nvPr>
        </p:nvSpPr>
        <p:spPr>
          <a:xfrm>
            <a:off x="419099" y="365125"/>
            <a:ext cx="9877426"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en-US" sz="3600"/>
              <a:t>Arquitetura da AnyCompany: Show and Sell</a:t>
            </a:r>
            <a:endParaRPr sz="3600"/>
          </a:p>
        </p:txBody>
      </p:sp>
      <p:grpSp>
        <p:nvGrpSpPr>
          <p:cNvPr id="501" name="Google Shape;501;p13"/>
          <p:cNvGrpSpPr/>
          <p:nvPr/>
        </p:nvGrpSpPr>
        <p:grpSpPr>
          <a:xfrm>
            <a:off x="32203" y="1150237"/>
            <a:ext cx="12085528" cy="5639907"/>
            <a:chOff x="32203" y="1150237"/>
            <a:chExt cx="12085528" cy="5639907"/>
          </a:xfrm>
        </p:grpSpPr>
        <p:sp>
          <p:nvSpPr>
            <p:cNvPr id="502" name="Google Shape;502;p13"/>
            <p:cNvSpPr txBox="1"/>
            <p:nvPr/>
          </p:nvSpPr>
          <p:spPr>
            <a:xfrm>
              <a:off x="4790343" y="5353769"/>
              <a:ext cx="1029449"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Arial"/>
                  <a:ea typeface="Arial"/>
                  <a:cs typeface="Arial"/>
                  <a:sym typeface="Arial"/>
                </a:rPr>
                <a:t>Auto Scaling</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group</a:t>
              </a:r>
              <a:endParaRPr/>
            </a:p>
          </p:txBody>
        </p:sp>
        <p:sp>
          <p:nvSpPr>
            <p:cNvPr id="503" name="Google Shape;503;p13"/>
            <p:cNvSpPr/>
            <p:nvPr/>
          </p:nvSpPr>
          <p:spPr>
            <a:xfrm>
              <a:off x="1973178" y="2081088"/>
              <a:ext cx="9875520" cy="3840480"/>
            </a:xfrm>
            <a:prstGeom prst="rect">
              <a:avLst/>
            </a:prstGeom>
            <a:noFill/>
            <a:ln w="12700" cap="flat" cmpd="sng">
              <a:solidFill>
                <a:srgbClr val="1D8900"/>
              </a:solidFill>
              <a:prstDash val="solid"/>
              <a:miter lim="800000"/>
              <a:headEnd type="none" w="sm" len="sm"/>
              <a:tailEnd type="none" w="sm" len="sm"/>
            </a:ln>
          </p:spPr>
          <p:txBody>
            <a:bodyPr spcFirstLastPara="1" wrap="square" lIns="457200" tIns="91425" rIns="91425" bIns="45700" anchor="t" anchorCtr="0">
              <a:noAutofit/>
            </a:bodyPr>
            <a:lstStyle/>
            <a:p>
              <a:pPr marL="0" marR="0" lvl="0" indent="0" algn="l" rtl="0">
                <a:lnSpc>
                  <a:spcPct val="100000"/>
                </a:lnSpc>
                <a:spcBef>
                  <a:spcPts val="0"/>
                </a:spcBef>
                <a:spcAft>
                  <a:spcPts val="0"/>
                </a:spcAft>
                <a:buClr>
                  <a:srgbClr val="1D8900"/>
                </a:buClr>
                <a:buSzPts val="1200"/>
                <a:buFont typeface="Arial"/>
                <a:buNone/>
              </a:pPr>
              <a:r>
                <a:rPr lang="en-US" sz="1200" b="0" i="0" u="none" strike="noStrike" cap="none">
                  <a:solidFill>
                    <a:srgbClr val="1D8900"/>
                  </a:solidFill>
                  <a:latin typeface="Arial"/>
                  <a:ea typeface="Arial"/>
                  <a:cs typeface="Arial"/>
                  <a:sym typeface="Arial"/>
                </a:rPr>
                <a:t> VPC</a:t>
              </a:r>
              <a:endParaRPr/>
            </a:p>
          </p:txBody>
        </p:sp>
        <p:sp>
          <p:nvSpPr>
            <p:cNvPr id="504" name="Google Shape;504;p13"/>
            <p:cNvSpPr/>
            <p:nvPr/>
          </p:nvSpPr>
          <p:spPr>
            <a:xfrm>
              <a:off x="1789889" y="1605179"/>
              <a:ext cx="10241280" cy="4434840"/>
            </a:xfrm>
            <a:prstGeom prst="rect">
              <a:avLst/>
            </a:prstGeom>
            <a:noFill/>
            <a:ln w="12700" cap="flat" cmpd="sng">
              <a:solidFill>
                <a:srgbClr val="232F3D"/>
              </a:solidFill>
              <a:prstDash val="solid"/>
              <a:miter lim="800000"/>
              <a:headEnd type="none" w="sm" len="sm"/>
              <a:tailEnd type="none" w="sm" len="sm"/>
            </a:ln>
          </p:spPr>
          <p:txBody>
            <a:bodyPr spcFirstLastPara="1" wrap="square" lIns="457200" tIns="91425" rIns="91425" bIns="45700" anchor="t" anchorCtr="0">
              <a:no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 Nuvem AWS </a:t>
              </a:r>
              <a:endParaRPr sz="1200" b="0" i="0" u="none" strike="noStrike" cap="none">
                <a:solidFill>
                  <a:srgbClr val="000000"/>
                </a:solidFill>
                <a:latin typeface="Arial"/>
                <a:ea typeface="Arial"/>
                <a:cs typeface="Arial"/>
                <a:sym typeface="Arial"/>
              </a:endParaRPr>
            </a:p>
          </p:txBody>
        </p:sp>
        <p:pic>
          <p:nvPicPr>
            <p:cNvPr id="505" name="Google Shape;505;p13"/>
            <p:cNvPicPr preferRelativeResize="0"/>
            <p:nvPr/>
          </p:nvPicPr>
          <p:blipFill rotWithShape="1">
            <a:blip r:embed="rId3">
              <a:alphaModFix/>
            </a:blip>
            <a:srcRect/>
            <a:stretch/>
          </p:blipFill>
          <p:spPr>
            <a:xfrm>
              <a:off x="1973179" y="2081088"/>
              <a:ext cx="457200" cy="457200"/>
            </a:xfrm>
            <a:prstGeom prst="rect">
              <a:avLst/>
            </a:prstGeom>
            <a:noFill/>
            <a:ln>
              <a:noFill/>
            </a:ln>
          </p:spPr>
        </p:pic>
        <p:pic>
          <p:nvPicPr>
            <p:cNvPr id="506" name="Google Shape;506;p13"/>
            <p:cNvPicPr preferRelativeResize="0"/>
            <p:nvPr/>
          </p:nvPicPr>
          <p:blipFill rotWithShape="1">
            <a:blip r:embed="rId4">
              <a:alphaModFix/>
            </a:blip>
            <a:srcRect/>
            <a:stretch/>
          </p:blipFill>
          <p:spPr>
            <a:xfrm>
              <a:off x="123644" y="3160770"/>
              <a:ext cx="548640" cy="548640"/>
            </a:xfrm>
            <a:prstGeom prst="rect">
              <a:avLst/>
            </a:prstGeom>
            <a:noFill/>
            <a:ln>
              <a:noFill/>
            </a:ln>
          </p:spPr>
        </p:pic>
        <p:pic>
          <p:nvPicPr>
            <p:cNvPr id="507" name="Google Shape;507;p13"/>
            <p:cNvPicPr preferRelativeResize="0"/>
            <p:nvPr/>
          </p:nvPicPr>
          <p:blipFill rotWithShape="1">
            <a:blip r:embed="rId5">
              <a:alphaModFix/>
            </a:blip>
            <a:srcRect/>
            <a:stretch/>
          </p:blipFill>
          <p:spPr>
            <a:xfrm>
              <a:off x="123644" y="1951541"/>
              <a:ext cx="548640" cy="548640"/>
            </a:xfrm>
            <a:prstGeom prst="rect">
              <a:avLst/>
            </a:prstGeom>
            <a:noFill/>
            <a:ln>
              <a:noFill/>
            </a:ln>
          </p:spPr>
        </p:pic>
        <p:pic>
          <p:nvPicPr>
            <p:cNvPr id="508" name="Google Shape;508;p13"/>
            <p:cNvPicPr preferRelativeResize="0"/>
            <p:nvPr/>
          </p:nvPicPr>
          <p:blipFill rotWithShape="1">
            <a:blip r:embed="rId6">
              <a:alphaModFix/>
            </a:blip>
            <a:srcRect/>
            <a:stretch/>
          </p:blipFill>
          <p:spPr>
            <a:xfrm>
              <a:off x="70304" y="5579229"/>
              <a:ext cx="640080" cy="640080"/>
            </a:xfrm>
            <a:prstGeom prst="rect">
              <a:avLst/>
            </a:prstGeom>
            <a:noFill/>
            <a:ln>
              <a:noFill/>
            </a:ln>
          </p:spPr>
        </p:pic>
        <p:pic>
          <p:nvPicPr>
            <p:cNvPr id="509" name="Google Shape;509;p13"/>
            <p:cNvPicPr preferRelativeResize="0"/>
            <p:nvPr/>
          </p:nvPicPr>
          <p:blipFill rotWithShape="1">
            <a:blip r:embed="rId7">
              <a:alphaModFix/>
            </a:blip>
            <a:srcRect/>
            <a:stretch/>
          </p:blipFill>
          <p:spPr>
            <a:xfrm>
              <a:off x="123644" y="4369999"/>
              <a:ext cx="548640" cy="548640"/>
            </a:xfrm>
            <a:prstGeom prst="rect">
              <a:avLst/>
            </a:prstGeom>
            <a:noFill/>
            <a:ln>
              <a:noFill/>
            </a:ln>
          </p:spPr>
        </p:pic>
        <p:sp>
          <p:nvSpPr>
            <p:cNvPr id="510" name="Google Shape;510;p13"/>
            <p:cNvSpPr txBox="1"/>
            <p:nvPr/>
          </p:nvSpPr>
          <p:spPr>
            <a:xfrm>
              <a:off x="596054" y="2031950"/>
              <a:ext cx="941283"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7F7F7F"/>
                  </a:solidFill>
                  <a:latin typeface="Arial"/>
                  <a:ea typeface="Arial"/>
                  <a:cs typeface="Arial"/>
                  <a:sym typeface="Arial"/>
                </a:rPr>
                <a:t>Máquina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de captura </a:t>
              </a:r>
              <a:endParaRPr sz="1200" b="0" i="0" u="none" strike="noStrike" cap="none">
                <a:solidFill>
                  <a:srgbClr val="7F7F7F"/>
                </a:solidFill>
                <a:latin typeface="Arial"/>
                <a:ea typeface="Arial"/>
                <a:cs typeface="Arial"/>
                <a:sym typeface="Arial"/>
              </a:endParaRPr>
            </a:p>
          </p:txBody>
        </p:sp>
        <p:sp>
          <p:nvSpPr>
            <p:cNvPr id="511" name="Google Shape;511;p13"/>
            <p:cNvSpPr txBox="1"/>
            <p:nvPr/>
          </p:nvSpPr>
          <p:spPr>
            <a:xfrm>
              <a:off x="584817" y="3135733"/>
              <a:ext cx="1334020"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7F7F7F"/>
                  </a:solidFill>
                  <a:latin typeface="Arial"/>
                  <a:ea typeface="Arial"/>
                  <a:cs typeface="Arial"/>
                  <a:sym typeface="Arial"/>
                </a:rPr>
                <a:t>Matriz de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armazenamento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removível </a:t>
              </a:r>
              <a:endParaRPr sz="1200" b="0" i="0" u="none" strike="noStrike" cap="none">
                <a:solidFill>
                  <a:srgbClr val="7F7F7F"/>
                </a:solidFill>
                <a:latin typeface="Arial"/>
                <a:ea typeface="Arial"/>
                <a:cs typeface="Arial"/>
                <a:sym typeface="Arial"/>
              </a:endParaRPr>
            </a:p>
          </p:txBody>
        </p:sp>
        <p:sp>
          <p:nvSpPr>
            <p:cNvPr id="512" name="Google Shape;512;p13"/>
            <p:cNvSpPr txBox="1"/>
            <p:nvPr/>
          </p:nvSpPr>
          <p:spPr>
            <a:xfrm>
              <a:off x="599395" y="4421654"/>
              <a:ext cx="1008609"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7F7F7F"/>
                  </a:solidFill>
                  <a:latin typeface="Arial"/>
                  <a:ea typeface="Arial"/>
                  <a:cs typeface="Arial"/>
                  <a:sym typeface="Arial"/>
                </a:rPr>
                <a:t>Máquina </a:t>
              </a:r>
              <a:endParaRPr sz="1200" b="0" i="0" u="none" strike="noStrike" cap="none">
                <a:solidFill>
                  <a:srgbClr val="7F7F7F"/>
                </a:solidFill>
                <a:latin typeface="Arial"/>
                <a:ea typeface="Arial"/>
                <a:cs typeface="Arial"/>
                <a:sym typeface="Arial"/>
              </a:endParaRPr>
            </a:p>
            <a:p>
              <a:pPr marL="0" marR="0" lvl="0" indent="0" algn="l" rtl="0">
                <a:spcBef>
                  <a:spcPts val="0"/>
                </a:spcBef>
                <a:spcAft>
                  <a:spcPts val="0"/>
                </a:spcAft>
                <a:buNone/>
              </a:pPr>
              <a:r>
                <a:rPr lang="en-US" sz="1200" b="0" i="0" u="none" strike="noStrike" cap="none">
                  <a:solidFill>
                    <a:srgbClr val="7F7F7F"/>
                  </a:solidFill>
                  <a:latin typeface="Arial"/>
                  <a:ea typeface="Arial"/>
                  <a:cs typeface="Arial"/>
                  <a:sym typeface="Arial"/>
                </a:rPr>
                <a:t>de ingestão </a:t>
              </a:r>
              <a:endParaRPr sz="1200" b="0" i="0" u="none" strike="noStrike" cap="none">
                <a:solidFill>
                  <a:srgbClr val="7F7F7F"/>
                </a:solidFill>
                <a:latin typeface="Arial"/>
                <a:ea typeface="Arial"/>
                <a:cs typeface="Arial"/>
                <a:sym typeface="Arial"/>
              </a:endParaRPr>
            </a:p>
          </p:txBody>
        </p:sp>
        <p:sp>
          <p:nvSpPr>
            <p:cNvPr id="513" name="Google Shape;513;p13"/>
            <p:cNvSpPr txBox="1"/>
            <p:nvPr/>
          </p:nvSpPr>
          <p:spPr>
            <a:xfrm>
              <a:off x="585780" y="5399071"/>
              <a:ext cx="1297791"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7F7F7F"/>
                  </a:solidFill>
                  <a:latin typeface="Arial"/>
                  <a:ea typeface="Arial"/>
                  <a:cs typeface="Arial"/>
                  <a:sym typeface="Arial"/>
                </a:rPr>
                <a:t>Armazenamento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em fitas </a:t>
              </a:r>
              <a:endParaRPr sz="1200" b="0" i="0" u="none" strike="noStrike" cap="none">
                <a:solidFill>
                  <a:srgbClr val="7F7F7F"/>
                </a:solidFill>
                <a:latin typeface="Arial"/>
                <a:ea typeface="Arial"/>
                <a:cs typeface="Arial"/>
                <a:sym typeface="Arial"/>
              </a:endParaRPr>
            </a:p>
          </p:txBody>
        </p:sp>
        <p:cxnSp>
          <p:nvCxnSpPr>
            <p:cNvPr id="514" name="Google Shape;514;p13"/>
            <p:cNvCxnSpPr>
              <a:stCxn id="507" idx="2"/>
              <a:endCxn id="506" idx="0"/>
            </p:cNvCxnSpPr>
            <p:nvPr/>
          </p:nvCxnSpPr>
          <p:spPr>
            <a:xfrm>
              <a:off x="397964" y="2500181"/>
              <a:ext cx="0" cy="660600"/>
            </a:xfrm>
            <a:prstGeom prst="straightConnector1">
              <a:avLst/>
            </a:prstGeom>
            <a:noFill/>
            <a:ln w="9525" cap="flat" cmpd="sng">
              <a:solidFill>
                <a:schemeClr val="accent1"/>
              </a:solidFill>
              <a:prstDash val="solid"/>
              <a:miter lim="800000"/>
              <a:headEnd type="none" w="sm" len="sm"/>
              <a:tailEnd type="triangle" w="med" len="med"/>
            </a:ln>
          </p:spPr>
        </p:cxnSp>
        <p:cxnSp>
          <p:nvCxnSpPr>
            <p:cNvPr id="515" name="Google Shape;515;p13"/>
            <p:cNvCxnSpPr>
              <a:stCxn id="509" idx="0"/>
              <a:endCxn id="506" idx="2"/>
            </p:cNvCxnSpPr>
            <p:nvPr/>
          </p:nvCxnSpPr>
          <p:spPr>
            <a:xfrm rot="10800000">
              <a:off x="397964" y="3709399"/>
              <a:ext cx="0" cy="660600"/>
            </a:xfrm>
            <a:prstGeom prst="straightConnector1">
              <a:avLst/>
            </a:prstGeom>
            <a:noFill/>
            <a:ln w="9525" cap="flat" cmpd="sng">
              <a:solidFill>
                <a:schemeClr val="accent1"/>
              </a:solidFill>
              <a:prstDash val="lgDash"/>
              <a:miter lim="800000"/>
              <a:headEnd type="none" w="sm" len="sm"/>
              <a:tailEnd type="triangle" w="med" len="med"/>
            </a:ln>
          </p:spPr>
        </p:cxnSp>
        <p:cxnSp>
          <p:nvCxnSpPr>
            <p:cNvPr id="516" name="Google Shape;516;p13"/>
            <p:cNvCxnSpPr/>
            <p:nvPr/>
          </p:nvCxnSpPr>
          <p:spPr>
            <a:xfrm>
              <a:off x="390344" y="4976459"/>
              <a:ext cx="0" cy="640080"/>
            </a:xfrm>
            <a:prstGeom prst="straightConnector1">
              <a:avLst/>
            </a:prstGeom>
            <a:noFill/>
            <a:ln w="9525" cap="flat" cmpd="sng">
              <a:solidFill>
                <a:schemeClr val="accent1"/>
              </a:solidFill>
              <a:prstDash val="lgDash"/>
              <a:miter lim="800000"/>
              <a:headEnd type="none" w="sm" len="sm"/>
              <a:tailEnd type="triangle" w="med" len="med"/>
            </a:ln>
          </p:spPr>
        </p:cxnSp>
        <p:sp>
          <p:nvSpPr>
            <p:cNvPr id="517" name="Google Shape;517;p13"/>
            <p:cNvSpPr txBox="1"/>
            <p:nvPr/>
          </p:nvSpPr>
          <p:spPr>
            <a:xfrm>
              <a:off x="434728" y="5085346"/>
              <a:ext cx="670376"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7F7F7F"/>
                </a:buClr>
                <a:buSzPts val="1200"/>
                <a:buFont typeface="Arial"/>
                <a:buNone/>
              </a:pPr>
              <a:r>
                <a:rPr lang="en-US" sz="1200" b="0" i="0" u="none" strike="noStrike" cap="none">
                  <a:solidFill>
                    <a:srgbClr val="7F7F7F"/>
                  </a:solidFill>
                  <a:latin typeface="Arial"/>
                  <a:ea typeface="Arial"/>
                  <a:cs typeface="Arial"/>
                  <a:sym typeface="Arial"/>
                </a:rPr>
                <a:t>Backup</a:t>
              </a:r>
              <a:endParaRPr sz="1200" b="0" i="0" u="none" strike="noStrike" cap="none">
                <a:solidFill>
                  <a:srgbClr val="7F7F7F"/>
                </a:solidFill>
                <a:latin typeface="Arial"/>
                <a:ea typeface="Arial"/>
                <a:cs typeface="Arial"/>
                <a:sym typeface="Arial"/>
              </a:endParaRPr>
            </a:p>
          </p:txBody>
        </p:sp>
        <p:grpSp>
          <p:nvGrpSpPr>
            <p:cNvPr id="518" name="Google Shape;518;p13"/>
            <p:cNvGrpSpPr/>
            <p:nvPr/>
          </p:nvGrpSpPr>
          <p:grpSpPr>
            <a:xfrm>
              <a:off x="2391755" y="2413149"/>
              <a:ext cx="998991" cy="761670"/>
              <a:chOff x="2614644" y="2527449"/>
              <a:chExt cx="998991" cy="761670"/>
            </a:xfrm>
          </p:grpSpPr>
          <p:pic>
            <p:nvPicPr>
              <p:cNvPr id="519" name="Google Shape;519;p13"/>
              <p:cNvPicPr preferRelativeResize="0"/>
              <p:nvPr/>
            </p:nvPicPr>
            <p:blipFill rotWithShape="1">
              <a:blip r:embed="rId8">
                <a:alphaModFix/>
              </a:blip>
              <a:srcRect/>
              <a:stretch/>
            </p:blipFill>
            <p:spPr>
              <a:xfrm>
                <a:off x="2931260" y="2527449"/>
                <a:ext cx="365760" cy="365760"/>
              </a:xfrm>
              <a:prstGeom prst="rect">
                <a:avLst/>
              </a:prstGeom>
              <a:noFill/>
              <a:ln>
                <a:noFill/>
              </a:ln>
            </p:spPr>
          </p:pic>
          <p:sp>
            <p:nvSpPr>
              <p:cNvPr id="520" name="Google Shape;520;p13"/>
              <p:cNvSpPr txBox="1"/>
              <p:nvPr/>
            </p:nvSpPr>
            <p:spPr>
              <a:xfrm>
                <a:off x="2614644" y="2827454"/>
                <a:ext cx="99899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Ativos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de imagens </a:t>
                </a:r>
                <a:endParaRPr sz="1200" b="0" i="0" u="none" strike="noStrike" cap="none">
                  <a:solidFill>
                    <a:srgbClr val="7F7F7F"/>
                  </a:solidFill>
                  <a:latin typeface="Arial"/>
                  <a:ea typeface="Arial"/>
                  <a:cs typeface="Arial"/>
                  <a:sym typeface="Arial"/>
                </a:endParaRPr>
              </a:p>
            </p:txBody>
          </p:sp>
        </p:grpSp>
        <p:grpSp>
          <p:nvGrpSpPr>
            <p:cNvPr id="521" name="Google Shape;521;p13"/>
            <p:cNvGrpSpPr/>
            <p:nvPr/>
          </p:nvGrpSpPr>
          <p:grpSpPr>
            <a:xfrm>
              <a:off x="2114011" y="3669228"/>
              <a:ext cx="1554480" cy="918644"/>
              <a:chOff x="2336900" y="3669228"/>
              <a:chExt cx="1554480" cy="918644"/>
            </a:xfrm>
          </p:grpSpPr>
          <p:pic>
            <p:nvPicPr>
              <p:cNvPr id="522" name="Google Shape;522;p13"/>
              <p:cNvPicPr preferRelativeResize="0"/>
              <p:nvPr/>
            </p:nvPicPr>
            <p:blipFill rotWithShape="1">
              <a:blip r:embed="rId9">
                <a:alphaModFix/>
              </a:blip>
              <a:srcRect/>
              <a:stretch/>
            </p:blipFill>
            <p:spPr>
              <a:xfrm>
                <a:off x="2931260" y="4029178"/>
                <a:ext cx="365760" cy="365760"/>
              </a:xfrm>
              <a:prstGeom prst="rect">
                <a:avLst/>
              </a:prstGeom>
              <a:noFill/>
              <a:ln>
                <a:noFill/>
              </a:ln>
            </p:spPr>
          </p:pic>
          <p:sp>
            <p:nvSpPr>
              <p:cNvPr id="523" name="Google Shape;523;p13"/>
              <p:cNvSpPr txBox="1"/>
              <p:nvPr/>
            </p:nvSpPr>
            <p:spPr>
              <a:xfrm>
                <a:off x="2454343" y="4310873"/>
                <a:ext cx="1319593"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Pré-processador </a:t>
                </a:r>
                <a:endParaRPr sz="1200" b="0" i="0" u="none" strike="noStrike" cap="none">
                  <a:solidFill>
                    <a:srgbClr val="7F7F7F"/>
                  </a:solidFill>
                  <a:latin typeface="Arial"/>
                  <a:ea typeface="Arial"/>
                  <a:cs typeface="Arial"/>
                  <a:sym typeface="Arial"/>
                </a:endParaRPr>
              </a:p>
            </p:txBody>
          </p:sp>
          <p:sp>
            <p:nvSpPr>
              <p:cNvPr id="524" name="Google Shape;524;p13"/>
              <p:cNvSpPr/>
              <p:nvPr/>
            </p:nvSpPr>
            <p:spPr>
              <a:xfrm>
                <a:off x="2336900" y="3669228"/>
                <a:ext cx="1554480" cy="914400"/>
              </a:xfrm>
              <a:prstGeom prst="rect">
                <a:avLst/>
              </a:prstGeom>
              <a:noFill/>
              <a:ln w="12700" cap="flat" cmpd="sng">
                <a:solidFill>
                  <a:srgbClr val="BFBFBF"/>
                </a:solidFill>
                <a:prstDash val="solid"/>
                <a:miter lim="800000"/>
                <a:headEnd type="none" w="sm" len="sm"/>
                <a:tailEnd type="none" w="sm" len="sm"/>
              </a:ln>
            </p:spPr>
            <p:txBody>
              <a:bodyPr spcFirstLastPara="1" wrap="square" lIns="91425" tIns="91425" rIns="91425" bIns="45700" anchor="t" anchorCtr="1">
                <a:noAutofit/>
              </a:bodyPr>
              <a:lstStyle/>
              <a:p>
                <a:pPr marL="0" marR="0" lvl="0" indent="0" algn="l" rtl="0">
                  <a:spcBef>
                    <a:spcPts val="0"/>
                  </a:spcBef>
                  <a:spcAft>
                    <a:spcPts val="0"/>
                  </a:spcAft>
                  <a:buNone/>
                </a:pPr>
                <a:r>
                  <a:rPr lang="en-US" sz="1200" b="0" i="0" u="none" strike="noStrike" cap="none">
                    <a:solidFill>
                      <a:srgbClr val="BFBFBF"/>
                    </a:solidFill>
                    <a:latin typeface="Arial"/>
                    <a:ea typeface="Arial"/>
                    <a:cs typeface="Arial"/>
                    <a:sym typeface="Arial"/>
                  </a:rPr>
                  <a:t>Grupo de segurança </a:t>
                </a:r>
                <a:endParaRPr sz="1200" b="0" i="0" u="none" strike="noStrike" cap="none">
                  <a:solidFill>
                    <a:srgbClr val="BFBFBF"/>
                  </a:solidFill>
                  <a:latin typeface="Arial"/>
                  <a:ea typeface="Arial"/>
                  <a:cs typeface="Arial"/>
                  <a:sym typeface="Arial"/>
                </a:endParaRPr>
              </a:p>
            </p:txBody>
          </p:sp>
        </p:grpSp>
        <p:sp>
          <p:nvSpPr>
            <p:cNvPr id="525" name="Google Shape;525;p13"/>
            <p:cNvSpPr txBox="1"/>
            <p:nvPr/>
          </p:nvSpPr>
          <p:spPr>
            <a:xfrm>
              <a:off x="1782010" y="1150237"/>
              <a:ext cx="1529586"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BFBFBF"/>
                </a:buClr>
                <a:buSzPts val="1800"/>
                <a:buFont typeface="Arial"/>
                <a:buNone/>
              </a:pPr>
              <a:r>
                <a:rPr lang="en-US" sz="1800" b="0" i="0" u="none" strike="noStrike" cap="none">
                  <a:solidFill>
                    <a:srgbClr val="BFBFBF"/>
                  </a:solidFill>
                  <a:latin typeface="Arial"/>
                  <a:ea typeface="Arial"/>
                  <a:cs typeface="Arial"/>
                  <a:sym typeface="Arial"/>
                </a:rPr>
                <a:t>Fly and Snap</a:t>
              </a:r>
              <a:endParaRPr/>
            </a:p>
          </p:txBody>
        </p:sp>
        <p:sp>
          <p:nvSpPr>
            <p:cNvPr id="526" name="Google Shape;526;p13"/>
            <p:cNvSpPr txBox="1"/>
            <p:nvPr/>
          </p:nvSpPr>
          <p:spPr>
            <a:xfrm>
              <a:off x="6065836" y="1150237"/>
              <a:ext cx="166584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Arial"/>
                  <a:ea typeface="Arial"/>
                  <a:cs typeface="Arial"/>
                  <a:sym typeface="Arial"/>
                </a:rPr>
                <a:t>Show and Sell</a:t>
              </a:r>
              <a:endParaRPr/>
            </a:p>
          </p:txBody>
        </p:sp>
        <p:sp>
          <p:nvSpPr>
            <p:cNvPr id="527" name="Google Shape;527;p13"/>
            <p:cNvSpPr txBox="1"/>
            <p:nvPr/>
          </p:nvSpPr>
          <p:spPr>
            <a:xfrm>
              <a:off x="9543227" y="1150237"/>
              <a:ext cx="1723549"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BFBFBF"/>
                </a:buClr>
                <a:buSzPts val="1800"/>
                <a:buFont typeface="Arial"/>
                <a:buNone/>
              </a:pPr>
              <a:r>
                <a:rPr lang="en-US" sz="1800" b="0" i="0" u="none" strike="noStrike" cap="none">
                  <a:solidFill>
                    <a:srgbClr val="BFBFBF"/>
                  </a:solidFill>
                  <a:latin typeface="Arial"/>
                  <a:ea typeface="Arial"/>
                  <a:cs typeface="Arial"/>
                  <a:sym typeface="Arial"/>
                </a:rPr>
                <a:t>Make and Ship</a:t>
              </a:r>
              <a:endParaRPr/>
            </a:p>
          </p:txBody>
        </p:sp>
        <p:grpSp>
          <p:nvGrpSpPr>
            <p:cNvPr id="528" name="Google Shape;528;p13"/>
            <p:cNvGrpSpPr/>
            <p:nvPr/>
          </p:nvGrpSpPr>
          <p:grpSpPr>
            <a:xfrm>
              <a:off x="3663628" y="2728898"/>
              <a:ext cx="769762" cy="739799"/>
              <a:chOff x="4029388" y="2728898"/>
              <a:chExt cx="769762" cy="739799"/>
            </a:xfrm>
          </p:grpSpPr>
          <p:pic>
            <p:nvPicPr>
              <p:cNvPr id="529" name="Google Shape;529;p13"/>
              <p:cNvPicPr preferRelativeResize="0"/>
              <p:nvPr/>
            </p:nvPicPr>
            <p:blipFill rotWithShape="1">
              <a:blip r:embed="rId9">
                <a:alphaModFix/>
              </a:blip>
              <a:srcRect/>
              <a:stretch/>
            </p:blipFill>
            <p:spPr>
              <a:xfrm>
                <a:off x="4231388" y="2728898"/>
                <a:ext cx="365760" cy="365760"/>
              </a:xfrm>
              <a:prstGeom prst="rect">
                <a:avLst/>
              </a:prstGeom>
              <a:noFill/>
              <a:ln>
                <a:noFill/>
              </a:ln>
            </p:spPr>
          </p:pic>
          <p:sp>
            <p:nvSpPr>
              <p:cNvPr id="530" name="Google Shape;530;p13"/>
              <p:cNvSpPr txBox="1"/>
              <p:nvPr/>
            </p:nvSpPr>
            <p:spPr>
              <a:xfrm>
                <a:off x="4029388" y="3007032"/>
                <a:ext cx="76976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Serviço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Imagery </a:t>
                </a:r>
                <a:endParaRPr sz="1200" b="0" i="0" u="none" strike="noStrike" cap="none">
                  <a:solidFill>
                    <a:srgbClr val="7F7F7F"/>
                  </a:solidFill>
                  <a:latin typeface="Arial"/>
                  <a:ea typeface="Arial"/>
                  <a:cs typeface="Arial"/>
                  <a:sym typeface="Arial"/>
                </a:endParaRPr>
              </a:p>
            </p:txBody>
          </p:sp>
        </p:grpSp>
        <p:grpSp>
          <p:nvGrpSpPr>
            <p:cNvPr id="531" name="Google Shape;531;p13"/>
            <p:cNvGrpSpPr/>
            <p:nvPr/>
          </p:nvGrpSpPr>
          <p:grpSpPr>
            <a:xfrm>
              <a:off x="2984266" y="4830387"/>
              <a:ext cx="1295547" cy="858385"/>
              <a:chOff x="3259571" y="5024256"/>
              <a:chExt cx="1295547" cy="858385"/>
            </a:xfrm>
          </p:grpSpPr>
          <p:sp>
            <p:nvSpPr>
              <p:cNvPr id="532" name="Google Shape;532;p13"/>
              <p:cNvSpPr txBox="1"/>
              <p:nvPr/>
            </p:nvSpPr>
            <p:spPr>
              <a:xfrm>
                <a:off x="3259571" y="5420976"/>
                <a:ext cx="1295547"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Banco de dados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de imagens </a:t>
                </a:r>
                <a:endParaRPr sz="1200" b="0" i="0" u="none" strike="noStrike" cap="none">
                  <a:solidFill>
                    <a:srgbClr val="7F7F7F"/>
                  </a:solidFill>
                  <a:latin typeface="Arial"/>
                  <a:ea typeface="Arial"/>
                  <a:cs typeface="Arial"/>
                  <a:sym typeface="Arial"/>
                </a:endParaRPr>
              </a:p>
            </p:txBody>
          </p:sp>
          <p:grpSp>
            <p:nvGrpSpPr>
              <p:cNvPr id="533" name="Google Shape;533;p13"/>
              <p:cNvGrpSpPr/>
              <p:nvPr/>
            </p:nvGrpSpPr>
            <p:grpSpPr>
              <a:xfrm>
                <a:off x="3724465" y="5024256"/>
                <a:ext cx="365760" cy="365760"/>
                <a:chOff x="3695254" y="4989966"/>
                <a:chExt cx="365760" cy="365760"/>
              </a:xfrm>
            </p:grpSpPr>
            <p:pic>
              <p:nvPicPr>
                <p:cNvPr id="534" name="Google Shape;534;p13"/>
                <p:cNvPicPr preferRelativeResize="0"/>
                <p:nvPr/>
              </p:nvPicPr>
              <p:blipFill rotWithShape="1">
                <a:blip r:embed="rId10">
                  <a:alphaModFix/>
                </a:blip>
                <a:srcRect/>
                <a:stretch/>
              </p:blipFill>
              <p:spPr>
                <a:xfrm>
                  <a:off x="3695254" y="4989966"/>
                  <a:ext cx="365760" cy="365760"/>
                </a:xfrm>
                <a:prstGeom prst="rect">
                  <a:avLst/>
                </a:prstGeom>
                <a:noFill/>
                <a:ln>
                  <a:noFill/>
                </a:ln>
              </p:spPr>
            </p:pic>
            <p:sp>
              <p:nvSpPr>
                <p:cNvPr id="535" name="Google Shape;535;p13"/>
                <p:cNvSpPr/>
                <p:nvPr/>
              </p:nvSpPr>
              <p:spPr>
                <a:xfrm>
                  <a:off x="3719438" y="5030095"/>
                  <a:ext cx="320040" cy="9144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grpSp>
        <p:grpSp>
          <p:nvGrpSpPr>
            <p:cNvPr id="536" name="Google Shape;536;p13"/>
            <p:cNvGrpSpPr/>
            <p:nvPr/>
          </p:nvGrpSpPr>
          <p:grpSpPr>
            <a:xfrm>
              <a:off x="4691544" y="3108527"/>
              <a:ext cx="1132041" cy="741189"/>
              <a:chOff x="5092582" y="3651934"/>
              <a:chExt cx="1132041" cy="741189"/>
            </a:xfrm>
          </p:grpSpPr>
          <p:pic>
            <p:nvPicPr>
              <p:cNvPr id="537" name="Google Shape;537;p13"/>
              <p:cNvPicPr preferRelativeResize="0"/>
              <p:nvPr/>
            </p:nvPicPr>
            <p:blipFill rotWithShape="1">
              <a:blip r:embed="rId11">
                <a:alphaModFix/>
              </a:blip>
              <a:srcRect/>
              <a:stretch/>
            </p:blipFill>
            <p:spPr>
              <a:xfrm>
                <a:off x="5423652" y="3651934"/>
                <a:ext cx="365760" cy="365760"/>
              </a:xfrm>
              <a:prstGeom prst="rect">
                <a:avLst/>
              </a:prstGeom>
              <a:noFill/>
              <a:ln>
                <a:noFill/>
              </a:ln>
            </p:spPr>
          </p:pic>
          <p:sp>
            <p:nvSpPr>
              <p:cNvPr id="538" name="Google Shape;538;p13"/>
              <p:cNvSpPr txBox="1"/>
              <p:nvPr/>
            </p:nvSpPr>
            <p:spPr>
              <a:xfrm>
                <a:off x="5092582" y="3931458"/>
                <a:ext cx="113204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mapeamento </a:t>
                </a:r>
                <a:endParaRPr sz="1200" b="0" i="0" u="none" strike="noStrike" cap="none">
                  <a:solidFill>
                    <a:srgbClr val="000000"/>
                  </a:solidFill>
                  <a:latin typeface="Arial"/>
                  <a:ea typeface="Arial"/>
                  <a:cs typeface="Arial"/>
                  <a:sym typeface="Arial"/>
                </a:endParaRPr>
              </a:p>
            </p:txBody>
          </p:sp>
        </p:grpSp>
        <p:grpSp>
          <p:nvGrpSpPr>
            <p:cNvPr id="539" name="Google Shape;539;p13"/>
            <p:cNvGrpSpPr/>
            <p:nvPr/>
          </p:nvGrpSpPr>
          <p:grpSpPr>
            <a:xfrm>
              <a:off x="5677793" y="2789955"/>
              <a:ext cx="806631" cy="772121"/>
              <a:chOff x="5708610" y="2722988"/>
              <a:chExt cx="806631" cy="772121"/>
            </a:xfrm>
          </p:grpSpPr>
          <p:pic>
            <p:nvPicPr>
              <p:cNvPr id="540" name="Google Shape;540;p13"/>
              <p:cNvPicPr preferRelativeResize="0"/>
              <p:nvPr/>
            </p:nvPicPr>
            <p:blipFill rotWithShape="1">
              <a:blip r:embed="rId11">
                <a:alphaModFix/>
              </a:blip>
              <a:srcRect/>
              <a:stretch/>
            </p:blipFill>
            <p:spPr>
              <a:xfrm>
                <a:off x="5882043" y="2722988"/>
                <a:ext cx="365760" cy="365760"/>
              </a:xfrm>
              <a:prstGeom prst="rect">
                <a:avLst/>
              </a:prstGeom>
              <a:noFill/>
              <a:ln>
                <a:noFill/>
              </a:ln>
            </p:spPr>
          </p:pic>
          <p:sp>
            <p:nvSpPr>
              <p:cNvPr id="541" name="Google Shape;541;p13"/>
              <p:cNvSpPr txBox="1"/>
              <p:nvPr/>
            </p:nvSpPr>
            <p:spPr>
              <a:xfrm>
                <a:off x="5708610" y="3033444"/>
                <a:ext cx="80663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Dispatch </a:t>
                </a:r>
                <a:endParaRPr sz="1200" b="0" i="0" u="none" strike="noStrike" cap="none">
                  <a:solidFill>
                    <a:srgbClr val="000000"/>
                  </a:solidFill>
                  <a:latin typeface="Arial"/>
                  <a:ea typeface="Arial"/>
                  <a:cs typeface="Arial"/>
                  <a:sym typeface="Arial"/>
                </a:endParaRPr>
              </a:p>
            </p:txBody>
          </p:sp>
        </p:grpSp>
        <p:grpSp>
          <p:nvGrpSpPr>
            <p:cNvPr id="542" name="Google Shape;542;p13"/>
            <p:cNvGrpSpPr/>
            <p:nvPr/>
          </p:nvGrpSpPr>
          <p:grpSpPr>
            <a:xfrm>
              <a:off x="5990868" y="4481569"/>
              <a:ext cx="1554480" cy="924536"/>
              <a:chOff x="5913572" y="4840979"/>
              <a:chExt cx="1765300" cy="924536"/>
            </a:xfrm>
          </p:grpSpPr>
          <p:sp>
            <p:nvSpPr>
              <p:cNvPr id="543" name="Google Shape;543;p13"/>
              <p:cNvSpPr txBox="1"/>
              <p:nvPr/>
            </p:nvSpPr>
            <p:spPr>
              <a:xfrm>
                <a:off x="6523891" y="5488516"/>
                <a:ext cx="544664"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Site </a:t>
                </a:r>
                <a:endParaRPr sz="1200" b="0" i="0" u="none" strike="noStrike" cap="none">
                  <a:solidFill>
                    <a:srgbClr val="000000"/>
                  </a:solidFill>
                  <a:latin typeface="Arial"/>
                  <a:ea typeface="Arial"/>
                  <a:cs typeface="Arial"/>
                  <a:sym typeface="Arial"/>
                </a:endParaRPr>
              </a:p>
            </p:txBody>
          </p:sp>
          <p:sp>
            <p:nvSpPr>
              <p:cNvPr id="544" name="Google Shape;544;p13"/>
              <p:cNvSpPr/>
              <p:nvPr/>
            </p:nvSpPr>
            <p:spPr>
              <a:xfrm>
                <a:off x="5913572" y="4840979"/>
                <a:ext cx="1765300" cy="914400"/>
              </a:xfrm>
              <a:prstGeom prst="rect">
                <a:avLst/>
              </a:prstGeom>
              <a:noFill/>
              <a:ln w="12700" cap="flat" cmpd="sng">
                <a:solidFill>
                  <a:srgbClr val="DF3312"/>
                </a:solidFill>
                <a:prstDash val="solid"/>
                <a:miter lim="800000"/>
                <a:headEnd type="none" w="sm" len="sm"/>
                <a:tailEnd type="none" w="sm" len="sm"/>
              </a:ln>
            </p:spPr>
            <p:txBody>
              <a:bodyPr spcFirstLastPara="1" wrap="square" lIns="91425" tIns="91425" rIns="91425" bIns="45700" anchor="t" anchorCtr="1">
                <a:noAutofit/>
              </a:bodyPr>
              <a:lstStyle/>
              <a:p>
                <a:pPr marL="0" marR="0" lvl="0" indent="0" algn="l" rtl="0">
                  <a:spcBef>
                    <a:spcPts val="0"/>
                  </a:spcBef>
                  <a:spcAft>
                    <a:spcPts val="0"/>
                  </a:spcAft>
                  <a:buNone/>
                </a:pPr>
                <a:r>
                  <a:rPr lang="en-US" sz="1200" b="0" i="0" u="none" strike="noStrike" cap="none">
                    <a:solidFill>
                      <a:srgbClr val="DF3312"/>
                    </a:solidFill>
                    <a:latin typeface="Arial"/>
                    <a:ea typeface="Arial"/>
                    <a:cs typeface="Arial"/>
                    <a:sym typeface="Arial"/>
                  </a:rPr>
                  <a:t>Grupo de segurança </a:t>
                </a:r>
                <a:endParaRPr sz="1200" b="0" i="0" u="none" strike="noStrike" cap="none">
                  <a:solidFill>
                    <a:srgbClr val="DF3312"/>
                  </a:solidFill>
                  <a:latin typeface="Arial"/>
                  <a:ea typeface="Arial"/>
                  <a:cs typeface="Arial"/>
                  <a:sym typeface="Arial"/>
                </a:endParaRPr>
              </a:p>
            </p:txBody>
          </p:sp>
        </p:grpSp>
        <p:grpSp>
          <p:nvGrpSpPr>
            <p:cNvPr id="545" name="Google Shape;545;p13"/>
            <p:cNvGrpSpPr/>
            <p:nvPr/>
          </p:nvGrpSpPr>
          <p:grpSpPr>
            <a:xfrm>
              <a:off x="4678627" y="4250546"/>
              <a:ext cx="1128835" cy="679874"/>
              <a:chOff x="4894366" y="4774206"/>
              <a:chExt cx="1128835" cy="679874"/>
            </a:xfrm>
          </p:grpSpPr>
          <p:pic>
            <p:nvPicPr>
              <p:cNvPr id="546" name="Google Shape;546;p13"/>
              <p:cNvPicPr preferRelativeResize="0"/>
              <p:nvPr/>
            </p:nvPicPr>
            <p:blipFill rotWithShape="1">
              <a:blip r:embed="rId12">
                <a:alphaModFix/>
              </a:blip>
              <a:srcRect/>
              <a:stretch/>
            </p:blipFill>
            <p:spPr>
              <a:xfrm>
                <a:off x="5223834" y="4774206"/>
                <a:ext cx="469900" cy="469900"/>
              </a:xfrm>
              <a:prstGeom prst="rect">
                <a:avLst/>
              </a:prstGeom>
              <a:noFill/>
              <a:ln>
                <a:noFill/>
              </a:ln>
            </p:spPr>
          </p:pic>
          <p:sp>
            <p:nvSpPr>
              <p:cNvPr id="547" name="Google Shape;547;p13"/>
              <p:cNvSpPr txBox="1"/>
              <p:nvPr/>
            </p:nvSpPr>
            <p:spPr>
              <a:xfrm>
                <a:off x="4894366" y="5177081"/>
                <a:ext cx="1128835"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Ativos do site </a:t>
                </a:r>
                <a:endParaRPr sz="1200" b="0" i="0" u="none" strike="noStrike" cap="none">
                  <a:solidFill>
                    <a:srgbClr val="000000"/>
                  </a:solidFill>
                  <a:latin typeface="Arial"/>
                  <a:ea typeface="Arial"/>
                  <a:cs typeface="Arial"/>
                  <a:sym typeface="Arial"/>
                </a:endParaRPr>
              </a:p>
            </p:txBody>
          </p:sp>
        </p:grpSp>
        <p:sp>
          <p:nvSpPr>
            <p:cNvPr id="548" name="Google Shape;548;p13"/>
            <p:cNvSpPr/>
            <p:nvPr/>
          </p:nvSpPr>
          <p:spPr>
            <a:xfrm>
              <a:off x="1876451" y="1688658"/>
              <a:ext cx="10058400" cy="4286242"/>
            </a:xfrm>
            <a:prstGeom prst="rect">
              <a:avLst/>
            </a:prstGeom>
            <a:noFill/>
            <a:ln w="12700" cap="flat" cmpd="sng">
              <a:solidFill>
                <a:srgbClr val="007CBC"/>
              </a:solidFill>
              <a:prstDash val="dash"/>
              <a:miter lim="800000"/>
              <a:headEnd type="none" w="sm" len="sm"/>
              <a:tailEnd type="none" w="sm" len="sm"/>
            </a:ln>
          </p:spPr>
          <p:txBody>
            <a:bodyPr spcFirstLastPara="1" wrap="square" lIns="91425" tIns="91425" rIns="91425" bIns="45700" anchor="t" anchorCtr="0">
              <a:noAutofit/>
            </a:bodyPr>
            <a:lstStyle/>
            <a:p>
              <a:pPr marL="0" marR="0" lvl="0" indent="0" algn="ctr" rtl="0">
                <a:spcBef>
                  <a:spcPts val="0"/>
                </a:spcBef>
                <a:spcAft>
                  <a:spcPts val="0"/>
                </a:spcAft>
                <a:buNone/>
              </a:pPr>
              <a:r>
                <a:rPr lang="en-US" sz="1200" b="0" i="0" u="none" strike="noStrike" cap="none">
                  <a:solidFill>
                    <a:srgbClr val="007CBC"/>
                  </a:solidFill>
                  <a:latin typeface="Arial"/>
                  <a:ea typeface="Arial"/>
                  <a:cs typeface="Arial"/>
                  <a:sym typeface="Arial"/>
                </a:rPr>
                <a:t>Zona de disponibilidade </a:t>
              </a:r>
              <a:endParaRPr sz="1200" b="0" i="0" u="none" strike="noStrike" cap="none">
                <a:solidFill>
                  <a:srgbClr val="007CBC"/>
                </a:solidFill>
                <a:latin typeface="Arial"/>
                <a:ea typeface="Arial"/>
                <a:cs typeface="Arial"/>
                <a:sym typeface="Arial"/>
              </a:endParaRPr>
            </a:p>
          </p:txBody>
        </p:sp>
        <p:pic>
          <p:nvPicPr>
            <p:cNvPr id="549" name="Google Shape;549;p13"/>
            <p:cNvPicPr preferRelativeResize="0"/>
            <p:nvPr/>
          </p:nvPicPr>
          <p:blipFill rotWithShape="1">
            <a:blip r:embed="rId13">
              <a:alphaModFix/>
            </a:blip>
            <a:srcRect/>
            <a:stretch/>
          </p:blipFill>
          <p:spPr>
            <a:xfrm>
              <a:off x="1789889" y="1605179"/>
              <a:ext cx="457200" cy="457200"/>
            </a:xfrm>
            <a:prstGeom prst="rect">
              <a:avLst/>
            </a:prstGeom>
            <a:noFill/>
            <a:ln>
              <a:noFill/>
            </a:ln>
          </p:spPr>
        </p:pic>
        <p:grpSp>
          <p:nvGrpSpPr>
            <p:cNvPr id="550" name="Google Shape;550;p13"/>
            <p:cNvGrpSpPr/>
            <p:nvPr/>
          </p:nvGrpSpPr>
          <p:grpSpPr>
            <a:xfrm>
              <a:off x="7829475" y="3587917"/>
              <a:ext cx="845103" cy="941867"/>
              <a:chOff x="7909485" y="3702217"/>
              <a:chExt cx="845103" cy="941867"/>
            </a:xfrm>
          </p:grpSpPr>
          <p:pic>
            <p:nvPicPr>
              <p:cNvPr id="551" name="Google Shape;551;p13"/>
              <p:cNvPicPr preferRelativeResize="0"/>
              <p:nvPr/>
            </p:nvPicPr>
            <p:blipFill rotWithShape="1">
              <a:blip r:embed="rId14">
                <a:alphaModFix/>
              </a:blip>
              <a:srcRect/>
              <a:stretch/>
            </p:blipFill>
            <p:spPr>
              <a:xfrm>
                <a:off x="8149157" y="3702217"/>
                <a:ext cx="365760" cy="365760"/>
              </a:xfrm>
              <a:prstGeom prst="rect">
                <a:avLst/>
              </a:prstGeom>
              <a:noFill/>
              <a:ln>
                <a:noFill/>
              </a:ln>
            </p:spPr>
          </p:pic>
          <p:sp>
            <p:nvSpPr>
              <p:cNvPr id="552" name="Google Shape;552;p13"/>
              <p:cNvSpPr txBox="1"/>
              <p:nvPr/>
            </p:nvSpPr>
            <p:spPr>
              <a:xfrm>
                <a:off x="7909485" y="3997753"/>
                <a:ext cx="845103"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Fila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status do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pedido </a:t>
                </a:r>
                <a:endParaRPr sz="1200" b="0" i="0" u="none" strike="noStrike" cap="none">
                  <a:solidFill>
                    <a:srgbClr val="000000"/>
                  </a:solidFill>
                  <a:latin typeface="Arial"/>
                  <a:ea typeface="Arial"/>
                  <a:cs typeface="Arial"/>
                  <a:sym typeface="Arial"/>
                </a:endParaRPr>
              </a:p>
            </p:txBody>
          </p:sp>
        </p:grpSp>
        <p:grpSp>
          <p:nvGrpSpPr>
            <p:cNvPr id="553" name="Google Shape;553;p13"/>
            <p:cNvGrpSpPr/>
            <p:nvPr/>
          </p:nvGrpSpPr>
          <p:grpSpPr>
            <a:xfrm>
              <a:off x="8879095" y="2536180"/>
              <a:ext cx="862736" cy="767110"/>
              <a:chOff x="8958740" y="2536623"/>
              <a:chExt cx="862736" cy="767110"/>
            </a:xfrm>
          </p:grpSpPr>
          <p:pic>
            <p:nvPicPr>
              <p:cNvPr id="554" name="Google Shape;554;p13"/>
              <p:cNvPicPr preferRelativeResize="0"/>
              <p:nvPr/>
            </p:nvPicPr>
            <p:blipFill rotWithShape="1">
              <a:blip r:embed="rId14">
                <a:alphaModFix/>
              </a:blip>
              <a:srcRect/>
              <a:stretch/>
            </p:blipFill>
            <p:spPr>
              <a:xfrm>
                <a:off x="9207228" y="2536623"/>
                <a:ext cx="365760" cy="365760"/>
              </a:xfrm>
              <a:prstGeom prst="rect">
                <a:avLst/>
              </a:prstGeom>
              <a:noFill/>
              <a:ln>
                <a:noFill/>
              </a:ln>
            </p:spPr>
          </p:pic>
          <p:sp>
            <p:nvSpPr>
              <p:cNvPr id="555" name="Google Shape;555;p13"/>
              <p:cNvSpPr txBox="1"/>
              <p:nvPr/>
            </p:nvSpPr>
            <p:spPr>
              <a:xfrm>
                <a:off x="8958740" y="2842068"/>
                <a:ext cx="862736"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Fila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produção </a:t>
                </a:r>
                <a:endParaRPr sz="1200" b="0" i="0" u="none" strike="noStrike" cap="none">
                  <a:solidFill>
                    <a:srgbClr val="000000"/>
                  </a:solidFill>
                  <a:latin typeface="Arial"/>
                  <a:ea typeface="Arial"/>
                  <a:cs typeface="Arial"/>
                  <a:sym typeface="Arial"/>
                </a:endParaRPr>
              </a:p>
            </p:txBody>
          </p:sp>
        </p:grpSp>
        <p:grpSp>
          <p:nvGrpSpPr>
            <p:cNvPr id="556" name="Google Shape;556;p13"/>
            <p:cNvGrpSpPr/>
            <p:nvPr/>
          </p:nvGrpSpPr>
          <p:grpSpPr>
            <a:xfrm>
              <a:off x="9999239" y="2141136"/>
              <a:ext cx="1085554" cy="815287"/>
              <a:chOff x="9978398" y="2141136"/>
              <a:chExt cx="1085554" cy="815287"/>
            </a:xfrm>
          </p:grpSpPr>
          <p:pic>
            <p:nvPicPr>
              <p:cNvPr id="557" name="Google Shape;557;p13"/>
              <p:cNvPicPr preferRelativeResize="0"/>
              <p:nvPr/>
            </p:nvPicPr>
            <p:blipFill rotWithShape="1">
              <a:blip r:embed="rId9">
                <a:alphaModFix/>
              </a:blip>
              <a:srcRect/>
              <a:stretch/>
            </p:blipFill>
            <p:spPr>
              <a:xfrm>
                <a:off x="10338294" y="2141136"/>
                <a:ext cx="365760" cy="365760"/>
              </a:xfrm>
              <a:prstGeom prst="rect">
                <a:avLst/>
              </a:prstGeom>
              <a:noFill/>
              <a:ln>
                <a:noFill/>
              </a:ln>
            </p:spPr>
          </p:pic>
          <p:sp>
            <p:nvSpPr>
              <p:cNvPr id="558" name="Google Shape;558;p13"/>
              <p:cNvSpPr txBox="1"/>
              <p:nvPr/>
            </p:nvSpPr>
            <p:spPr>
              <a:xfrm>
                <a:off x="9978398" y="2494758"/>
                <a:ext cx="1085554"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Serviço de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renderização </a:t>
                </a:r>
                <a:endParaRPr sz="1200" b="0" i="0" u="none" strike="noStrike" cap="none">
                  <a:solidFill>
                    <a:srgbClr val="7F7F7F"/>
                  </a:solidFill>
                  <a:latin typeface="Arial"/>
                  <a:ea typeface="Arial"/>
                  <a:cs typeface="Arial"/>
                  <a:sym typeface="Arial"/>
                </a:endParaRPr>
              </a:p>
            </p:txBody>
          </p:sp>
        </p:grpSp>
        <p:grpSp>
          <p:nvGrpSpPr>
            <p:cNvPr id="559" name="Google Shape;559;p13"/>
            <p:cNvGrpSpPr/>
            <p:nvPr/>
          </p:nvGrpSpPr>
          <p:grpSpPr>
            <a:xfrm>
              <a:off x="11076259" y="2379400"/>
              <a:ext cx="798617" cy="773100"/>
              <a:chOff x="11167699" y="2379400"/>
              <a:chExt cx="798617" cy="773100"/>
            </a:xfrm>
          </p:grpSpPr>
          <p:pic>
            <p:nvPicPr>
              <p:cNvPr id="560" name="Google Shape;560;p13"/>
              <p:cNvPicPr preferRelativeResize="0"/>
              <p:nvPr/>
            </p:nvPicPr>
            <p:blipFill rotWithShape="1">
              <a:blip r:embed="rId8">
                <a:alphaModFix/>
              </a:blip>
              <a:srcRect/>
              <a:stretch/>
            </p:blipFill>
            <p:spPr>
              <a:xfrm>
                <a:off x="11384128" y="2379400"/>
                <a:ext cx="365760" cy="365760"/>
              </a:xfrm>
              <a:prstGeom prst="rect">
                <a:avLst/>
              </a:prstGeom>
              <a:noFill/>
              <a:ln>
                <a:noFill/>
              </a:ln>
            </p:spPr>
          </p:pic>
          <p:sp>
            <p:nvSpPr>
              <p:cNvPr id="561" name="Google Shape;561;p13"/>
              <p:cNvSpPr txBox="1"/>
              <p:nvPr/>
            </p:nvSpPr>
            <p:spPr>
              <a:xfrm>
                <a:off x="11167699" y="2690835"/>
                <a:ext cx="798617"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Modelos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3D </a:t>
                </a:r>
                <a:endParaRPr sz="1200" b="0" i="0" u="none" strike="noStrike" cap="none">
                  <a:solidFill>
                    <a:srgbClr val="7F7F7F"/>
                  </a:solidFill>
                  <a:latin typeface="Arial"/>
                  <a:ea typeface="Arial"/>
                  <a:cs typeface="Arial"/>
                  <a:sym typeface="Arial"/>
                </a:endParaRPr>
              </a:p>
            </p:txBody>
          </p:sp>
        </p:grpSp>
        <p:grpSp>
          <p:nvGrpSpPr>
            <p:cNvPr id="562" name="Google Shape;562;p13"/>
            <p:cNvGrpSpPr/>
            <p:nvPr/>
          </p:nvGrpSpPr>
          <p:grpSpPr>
            <a:xfrm>
              <a:off x="10145913" y="3480153"/>
              <a:ext cx="792204" cy="762503"/>
              <a:chOff x="10207631" y="3480153"/>
              <a:chExt cx="792204" cy="762503"/>
            </a:xfrm>
          </p:grpSpPr>
          <p:pic>
            <p:nvPicPr>
              <p:cNvPr id="563" name="Google Shape;563;p13"/>
              <p:cNvPicPr preferRelativeResize="0"/>
              <p:nvPr/>
            </p:nvPicPr>
            <p:blipFill rotWithShape="1">
              <a:blip r:embed="rId15">
                <a:alphaModFix/>
              </a:blip>
              <a:srcRect/>
              <a:stretch/>
            </p:blipFill>
            <p:spPr>
              <a:xfrm>
                <a:off x="10420853" y="3480153"/>
                <a:ext cx="365760" cy="365760"/>
              </a:xfrm>
              <a:prstGeom prst="rect">
                <a:avLst/>
              </a:prstGeom>
              <a:noFill/>
              <a:ln>
                <a:noFill/>
              </a:ln>
            </p:spPr>
          </p:pic>
          <p:sp>
            <p:nvSpPr>
              <p:cNvPr id="564" name="Google Shape;564;p13"/>
              <p:cNvSpPr txBox="1"/>
              <p:nvPr/>
            </p:nvSpPr>
            <p:spPr>
              <a:xfrm>
                <a:off x="10207631" y="3780991"/>
                <a:ext cx="792204"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Imprimir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fila </a:t>
                </a:r>
                <a:endParaRPr sz="1200" b="0" i="0" u="none" strike="noStrike" cap="none">
                  <a:solidFill>
                    <a:srgbClr val="7F7F7F"/>
                  </a:solidFill>
                  <a:latin typeface="Arial"/>
                  <a:ea typeface="Arial"/>
                  <a:cs typeface="Arial"/>
                  <a:sym typeface="Arial"/>
                </a:endParaRPr>
              </a:p>
            </p:txBody>
          </p:sp>
        </p:grpSp>
        <p:grpSp>
          <p:nvGrpSpPr>
            <p:cNvPr id="565" name="Google Shape;565;p13"/>
            <p:cNvGrpSpPr/>
            <p:nvPr/>
          </p:nvGrpSpPr>
          <p:grpSpPr>
            <a:xfrm>
              <a:off x="9293172" y="4374507"/>
              <a:ext cx="1191352" cy="771229"/>
              <a:chOff x="9293172" y="4374507"/>
              <a:chExt cx="1191352" cy="771229"/>
            </a:xfrm>
          </p:grpSpPr>
          <p:pic>
            <p:nvPicPr>
              <p:cNvPr id="566" name="Google Shape;566;p13"/>
              <p:cNvPicPr preferRelativeResize="0"/>
              <p:nvPr/>
            </p:nvPicPr>
            <p:blipFill rotWithShape="1">
              <a:blip r:embed="rId8">
                <a:alphaModFix/>
              </a:blip>
              <a:srcRect/>
              <a:stretch/>
            </p:blipFill>
            <p:spPr>
              <a:xfrm>
                <a:off x="9705968" y="4374507"/>
                <a:ext cx="365760" cy="365760"/>
              </a:xfrm>
              <a:prstGeom prst="rect">
                <a:avLst/>
              </a:prstGeom>
              <a:noFill/>
              <a:ln>
                <a:noFill/>
              </a:ln>
            </p:spPr>
          </p:pic>
          <p:sp>
            <p:nvSpPr>
              <p:cNvPr id="567" name="Google Shape;567;p13"/>
              <p:cNvSpPr txBox="1"/>
              <p:nvPr/>
            </p:nvSpPr>
            <p:spPr>
              <a:xfrm>
                <a:off x="9293172" y="4684071"/>
                <a:ext cx="119135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Vídeos de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demonstração </a:t>
                </a:r>
                <a:endParaRPr sz="1200" b="0" i="0" u="none" strike="noStrike" cap="none">
                  <a:solidFill>
                    <a:srgbClr val="7F7F7F"/>
                  </a:solidFill>
                  <a:latin typeface="Arial"/>
                  <a:ea typeface="Arial"/>
                  <a:cs typeface="Arial"/>
                  <a:sym typeface="Arial"/>
                </a:endParaRPr>
              </a:p>
            </p:txBody>
          </p:sp>
        </p:grpSp>
        <p:grpSp>
          <p:nvGrpSpPr>
            <p:cNvPr id="568" name="Google Shape;568;p13"/>
            <p:cNvGrpSpPr/>
            <p:nvPr/>
          </p:nvGrpSpPr>
          <p:grpSpPr>
            <a:xfrm>
              <a:off x="9237609" y="6172453"/>
              <a:ext cx="1530654" cy="532104"/>
              <a:chOff x="9135591" y="6184460"/>
              <a:chExt cx="1530654" cy="532104"/>
            </a:xfrm>
          </p:grpSpPr>
          <p:pic>
            <p:nvPicPr>
              <p:cNvPr id="569" name="Google Shape;569;p13"/>
              <p:cNvPicPr preferRelativeResize="0"/>
              <p:nvPr/>
            </p:nvPicPr>
            <p:blipFill rotWithShape="1">
              <a:blip r:embed="rId7">
                <a:alphaModFix/>
              </a:blip>
              <a:srcRect/>
              <a:stretch/>
            </p:blipFill>
            <p:spPr>
              <a:xfrm>
                <a:off x="10227814" y="6259364"/>
                <a:ext cx="438431" cy="457200"/>
              </a:xfrm>
              <a:prstGeom prst="rect">
                <a:avLst/>
              </a:prstGeom>
              <a:noFill/>
              <a:ln>
                <a:noFill/>
              </a:ln>
            </p:spPr>
          </p:pic>
          <p:sp>
            <p:nvSpPr>
              <p:cNvPr id="570" name="Google Shape;570;p13"/>
              <p:cNvSpPr txBox="1"/>
              <p:nvPr/>
            </p:nvSpPr>
            <p:spPr>
              <a:xfrm>
                <a:off x="9135591" y="6184460"/>
                <a:ext cx="1117614" cy="46166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200" b="0" i="0" u="none" strike="noStrike" cap="none">
                    <a:solidFill>
                      <a:srgbClr val="7F7F7F"/>
                    </a:solidFill>
                    <a:latin typeface="Arial"/>
                    <a:ea typeface="Arial"/>
                    <a:cs typeface="Arial"/>
                    <a:sym typeface="Arial"/>
                  </a:rPr>
                  <a:t>Condutor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de impressão </a:t>
                </a:r>
                <a:endParaRPr sz="1200" b="0" i="0" u="none" strike="noStrike" cap="none">
                  <a:solidFill>
                    <a:srgbClr val="7F7F7F"/>
                  </a:solidFill>
                  <a:latin typeface="Arial"/>
                  <a:ea typeface="Arial"/>
                  <a:cs typeface="Arial"/>
                  <a:sym typeface="Arial"/>
                </a:endParaRPr>
              </a:p>
            </p:txBody>
          </p:sp>
        </p:grpSp>
        <p:cxnSp>
          <p:nvCxnSpPr>
            <p:cNvPr id="571" name="Google Shape;571;p13"/>
            <p:cNvCxnSpPr>
              <a:stCxn id="512" idx="3"/>
              <a:endCxn id="524" idx="1"/>
            </p:cNvCxnSpPr>
            <p:nvPr/>
          </p:nvCxnSpPr>
          <p:spPr>
            <a:xfrm rot="10800000" flipH="1">
              <a:off x="1608004" y="4126286"/>
              <a:ext cx="506100" cy="526200"/>
            </a:xfrm>
            <a:prstGeom prst="straightConnector1">
              <a:avLst/>
            </a:prstGeom>
            <a:noFill/>
            <a:ln w="9525" cap="flat" cmpd="sng">
              <a:solidFill>
                <a:schemeClr val="accent1"/>
              </a:solidFill>
              <a:prstDash val="solid"/>
              <a:miter lim="800000"/>
              <a:headEnd type="none" w="sm" len="sm"/>
              <a:tailEnd type="triangle" w="med" len="med"/>
            </a:ln>
          </p:spPr>
        </p:cxnSp>
        <p:cxnSp>
          <p:nvCxnSpPr>
            <p:cNvPr id="572" name="Google Shape;572;p13"/>
            <p:cNvCxnSpPr>
              <a:stCxn id="524" idx="0"/>
              <a:endCxn id="520" idx="2"/>
            </p:cNvCxnSpPr>
            <p:nvPr/>
          </p:nvCxnSpPr>
          <p:spPr>
            <a:xfrm rot="10800000">
              <a:off x="2891251" y="3174828"/>
              <a:ext cx="0" cy="494400"/>
            </a:xfrm>
            <a:prstGeom prst="straightConnector1">
              <a:avLst/>
            </a:prstGeom>
            <a:noFill/>
            <a:ln w="9525" cap="flat" cmpd="sng">
              <a:solidFill>
                <a:schemeClr val="accent1"/>
              </a:solidFill>
              <a:prstDash val="solid"/>
              <a:miter lim="800000"/>
              <a:headEnd type="none" w="sm" len="sm"/>
              <a:tailEnd type="triangle" w="med" len="med"/>
            </a:ln>
          </p:spPr>
        </p:cxnSp>
        <p:cxnSp>
          <p:nvCxnSpPr>
            <p:cNvPr id="573" name="Google Shape;573;p13"/>
            <p:cNvCxnSpPr/>
            <p:nvPr/>
          </p:nvCxnSpPr>
          <p:spPr>
            <a:xfrm rot="10800000">
              <a:off x="3141152" y="2704851"/>
              <a:ext cx="608141" cy="165160"/>
            </a:xfrm>
            <a:prstGeom prst="straightConnector1">
              <a:avLst/>
            </a:prstGeom>
            <a:noFill/>
            <a:ln w="9525" cap="flat" cmpd="sng">
              <a:solidFill>
                <a:schemeClr val="accent1"/>
              </a:solidFill>
              <a:prstDash val="solid"/>
              <a:miter lim="800000"/>
              <a:headEnd type="none" w="sm" len="sm"/>
              <a:tailEnd type="triangle" w="med" len="med"/>
            </a:ln>
          </p:spPr>
        </p:cxnSp>
        <p:cxnSp>
          <p:nvCxnSpPr>
            <p:cNvPr id="574" name="Google Shape;574;p13"/>
            <p:cNvCxnSpPr>
              <a:stCxn id="524" idx="0"/>
              <a:endCxn id="530" idx="1"/>
            </p:cNvCxnSpPr>
            <p:nvPr/>
          </p:nvCxnSpPr>
          <p:spPr>
            <a:xfrm rot="10800000" flipH="1">
              <a:off x="2891251" y="3237828"/>
              <a:ext cx="772500" cy="431400"/>
            </a:xfrm>
            <a:prstGeom prst="straightConnector1">
              <a:avLst/>
            </a:prstGeom>
            <a:noFill/>
            <a:ln w="9525" cap="flat" cmpd="sng">
              <a:solidFill>
                <a:schemeClr val="accent1"/>
              </a:solidFill>
              <a:prstDash val="solid"/>
              <a:miter lim="800000"/>
              <a:headEnd type="none" w="sm" len="sm"/>
              <a:tailEnd type="triangle" w="med" len="med"/>
            </a:ln>
          </p:spPr>
        </p:cxnSp>
        <p:cxnSp>
          <p:nvCxnSpPr>
            <p:cNvPr id="575" name="Google Shape;575;p13"/>
            <p:cNvCxnSpPr>
              <a:stCxn id="530" idx="2"/>
              <a:endCxn id="534" idx="0"/>
            </p:cNvCxnSpPr>
            <p:nvPr/>
          </p:nvCxnSpPr>
          <p:spPr>
            <a:xfrm flipH="1">
              <a:off x="3632109" y="3468697"/>
              <a:ext cx="416400" cy="1361700"/>
            </a:xfrm>
            <a:prstGeom prst="straightConnector1">
              <a:avLst/>
            </a:prstGeom>
            <a:noFill/>
            <a:ln w="9525" cap="flat" cmpd="sng">
              <a:solidFill>
                <a:schemeClr val="accent1"/>
              </a:solidFill>
              <a:prstDash val="solid"/>
              <a:miter lim="800000"/>
              <a:headEnd type="none" w="sm" len="sm"/>
              <a:tailEnd type="triangle" w="med" len="med"/>
            </a:ln>
          </p:spPr>
        </p:cxnSp>
        <p:cxnSp>
          <p:nvCxnSpPr>
            <p:cNvPr id="576" name="Google Shape;576;p13"/>
            <p:cNvCxnSpPr/>
            <p:nvPr/>
          </p:nvCxnSpPr>
          <p:spPr>
            <a:xfrm flipH="1">
              <a:off x="3170858" y="2159742"/>
              <a:ext cx="7087004" cy="308866"/>
            </a:xfrm>
            <a:prstGeom prst="straightConnector1">
              <a:avLst/>
            </a:prstGeom>
            <a:noFill/>
            <a:ln w="9525" cap="flat" cmpd="sng">
              <a:solidFill>
                <a:schemeClr val="accent1"/>
              </a:solidFill>
              <a:prstDash val="solid"/>
              <a:miter lim="800000"/>
              <a:headEnd type="none" w="sm" len="sm"/>
              <a:tailEnd type="triangle" w="med" len="med"/>
            </a:ln>
          </p:spPr>
        </p:cxnSp>
        <p:cxnSp>
          <p:nvCxnSpPr>
            <p:cNvPr id="577" name="Google Shape;577;p13"/>
            <p:cNvCxnSpPr/>
            <p:nvPr/>
          </p:nvCxnSpPr>
          <p:spPr>
            <a:xfrm flipH="1">
              <a:off x="4231388" y="2168612"/>
              <a:ext cx="6026474" cy="720306"/>
            </a:xfrm>
            <a:prstGeom prst="straightConnector1">
              <a:avLst/>
            </a:prstGeom>
            <a:noFill/>
            <a:ln w="9525" cap="flat" cmpd="sng">
              <a:solidFill>
                <a:schemeClr val="accent1"/>
              </a:solidFill>
              <a:prstDash val="solid"/>
              <a:miter lim="800000"/>
              <a:headEnd type="none" w="sm" len="sm"/>
              <a:tailEnd type="triangle" w="med" len="med"/>
            </a:ln>
          </p:spPr>
        </p:cxnSp>
        <p:cxnSp>
          <p:nvCxnSpPr>
            <p:cNvPr id="578" name="Google Shape;578;p13"/>
            <p:cNvCxnSpPr/>
            <p:nvPr/>
          </p:nvCxnSpPr>
          <p:spPr>
            <a:xfrm rot="10800000">
              <a:off x="6298666" y="3075612"/>
              <a:ext cx="549314" cy="222924"/>
            </a:xfrm>
            <a:prstGeom prst="straightConnector1">
              <a:avLst/>
            </a:prstGeom>
            <a:noFill/>
            <a:ln w="9525" cap="flat" cmpd="sng">
              <a:solidFill>
                <a:schemeClr val="accent1"/>
              </a:solidFill>
              <a:prstDash val="solid"/>
              <a:miter lim="800000"/>
              <a:headEnd type="none" w="sm" len="sm"/>
              <a:tailEnd type="triangle" w="med" len="med"/>
            </a:ln>
          </p:spPr>
        </p:cxnSp>
        <p:cxnSp>
          <p:nvCxnSpPr>
            <p:cNvPr id="579" name="Google Shape;579;p13"/>
            <p:cNvCxnSpPr/>
            <p:nvPr/>
          </p:nvCxnSpPr>
          <p:spPr>
            <a:xfrm rot="10800000">
              <a:off x="4239936" y="3006051"/>
              <a:ext cx="754887" cy="244550"/>
            </a:xfrm>
            <a:prstGeom prst="straightConnector1">
              <a:avLst/>
            </a:prstGeom>
            <a:noFill/>
            <a:ln w="9525" cap="flat" cmpd="sng">
              <a:solidFill>
                <a:schemeClr val="accent1"/>
              </a:solidFill>
              <a:prstDash val="solid"/>
              <a:miter lim="800000"/>
              <a:headEnd type="none" w="sm" len="sm"/>
              <a:tailEnd type="triangle" w="med" len="med"/>
            </a:ln>
          </p:spPr>
        </p:cxnSp>
        <p:cxnSp>
          <p:nvCxnSpPr>
            <p:cNvPr id="580" name="Google Shape;580;p13"/>
            <p:cNvCxnSpPr/>
            <p:nvPr/>
          </p:nvCxnSpPr>
          <p:spPr>
            <a:xfrm rot="10800000">
              <a:off x="7148465" y="3939902"/>
              <a:ext cx="0" cy="529687"/>
            </a:xfrm>
            <a:prstGeom prst="straightConnector1">
              <a:avLst/>
            </a:prstGeom>
            <a:noFill/>
            <a:ln w="9525" cap="flat" cmpd="sng">
              <a:solidFill>
                <a:schemeClr val="accent1"/>
              </a:solidFill>
              <a:prstDash val="solid"/>
              <a:miter lim="800000"/>
              <a:headEnd type="none" w="sm" len="sm"/>
              <a:tailEnd type="triangle" w="med" len="med"/>
            </a:ln>
          </p:spPr>
        </p:cxnSp>
        <p:cxnSp>
          <p:nvCxnSpPr>
            <p:cNvPr id="581" name="Google Shape;581;p13"/>
            <p:cNvCxnSpPr/>
            <p:nvPr/>
          </p:nvCxnSpPr>
          <p:spPr>
            <a:xfrm rot="10800000">
              <a:off x="5684585" y="3785057"/>
              <a:ext cx="684204" cy="661026"/>
            </a:xfrm>
            <a:prstGeom prst="straightConnector1">
              <a:avLst/>
            </a:prstGeom>
            <a:noFill/>
            <a:ln w="9525" cap="flat" cmpd="sng">
              <a:solidFill>
                <a:schemeClr val="accent1"/>
              </a:solidFill>
              <a:prstDash val="solid"/>
              <a:miter lim="800000"/>
              <a:headEnd type="none" w="sm" len="sm"/>
              <a:tailEnd type="triangle" w="med" len="med"/>
            </a:ln>
          </p:spPr>
        </p:cxnSp>
        <p:cxnSp>
          <p:nvCxnSpPr>
            <p:cNvPr id="582" name="Google Shape;582;p13"/>
            <p:cNvCxnSpPr>
              <a:stCxn id="544" idx="1"/>
              <a:endCxn id="546" idx="3"/>
            </p:cNvCxnSpPr>
            <p:nvPr/>
          </p:nvCxnSpPr>
          <p:spPr>
            <a:xfrm rot="10800000">
              <a:off x="5477868" y="4485469"/>
              <a:ext cx="513000" cy="453300"/>
            </a:xfrm>
            <a:prstGeom prst="straightConnector1">
              <a:avLst/>
            </a:prstGeom>
            <a:noFill/>
            <a:ln w="9525" cap="flat" cmpd="sng">
              <a:solidFill>
                <a:schemeClr val="accent1"/>
              </a:solidFill>
              <a:prstDash val="solid"/>
              <a:miter lim="800000"/>
              <a:headEnd type="none" w="sm" len="sm"/>
              <a:tailEnd type="triangle" w="med" len="med"/>
            </a:ln>
          </p:spPr>
        </p:cxnSp>
        <p:cxnSp>
          <p:nvCxnSpPr>
            <p:cNvPr id="583" name="Google Shape;583;p13"/>
            <p:cNvCxnSpPr>
              <a:stCxn id="544" idx="3"/>
              <a:endCxn id="566" idx="1"/>
            </p:cNvCxnSpPr>
            <p:nvPr/>
          </p:nvCxnSpPr>
          <p:spPr>
            <a:xfrm rot="10800000" flipH="1">
              <a:off x="7545348" y="4557469"/>
              <a:ext cx="2160600" cy="381300"/>
            </a:xfrm>
            <a:prstGeom prst="straightConnector1">
              <a:avLst/>
            </a:prstGeom>
            <a:noFill/>
            <a:ln w="9525" cap="flat" cmpd="sng">
              <a:solidFill>
                <a:schemeClr val="accent1"/>
              </a:solidFill>
              <a:prstDash val="solid"/>
              <a:miter lim="800000"/>
              <a:headEnd type="none" w="sm" len="sm"/>
              <a:tailEnd type="triangle" w="med" len="med"/>
            </a:ln>
          </p:spPr>
        </p:cxnSp>
        <p:cxnSp>
          <p:nvCxnSpPr>
            <p:cNvPr id="584" name="Google Shape;584;p13"/>
            <p:cNvCxnSpPr/>
            <p:nvPr/>
          </p:nvCxnSpPr>
          <p:spPr>
            <a:xfrm>
              <a:off x="7315035" y="3569421"/>
              <a:ext cx="704464" cy="176283"/>
            </a:xfrm>
            <a:prstGeom prst="straightConnector1">
              <a:avLst/>
            </a:prstGeom>
            <a:noFill/>
            <a:ln w="9525" cap="flat" cmpd="sng">
              <a:solidFill>
                <a:schemeClr val="accent1"/>
              </a:solidFill>
              <a:prstDash val="solid"/>
              <a:miter lim="800000"/>
              <a:headEnd type="none" w="sm" len="sm"/>
              <a:tailEnd type="triangle" w="med" len="med"/>
            </a:ln>
          </p:spPr>
        </p:cxnSp>
        <p:cxnSp>
          <p:nvCxnSpPr>
            <p:cNvPr id="585" name="Google Shape;585;p13"/>
            <p:cNvCxnSpPr/>
            <p:nvPr/>
          </p:nvCxnSpPr>
          <p:spPr>
            <a:xfrm flipH="1">
              <a:off x="9635797" y="2228867"/>
              <a:ext cx="650428" cy="448834"/>
            </a:xfrm>
            <a:prstGeom prst="straightConnector1">
              <a:avLst/>
            </a:prstGeom>
            <a:noFill/>
            <a:ln w="9525" cap="flat" cmpd="sng">
              <a:solidFill>
                <a:schemeClr val="accent1"/>
              </a:solidFill>
              <a:prstDash val="solid"/>
              <a:miter lim="800000"/>
              <a:headEnd type="none" w="sm" len="sm"/>
              <a:tailEnd type="triangle" w="med" len="med"/>
            </a:ln>
          </p:spPr>
        </p:cxnSp>
        <p:cxnSp>
          <p:nvCxnSpPr>
            <p:cNvPr id="586" name="Google Shape;586;p13"/>
            <p:cNvCxnSpPr/>
            <p:nvPr/>
          </p:nvCxnSpPr>
          <p:spPr>
            <a:xfrm flipH="1">
              <a:off x="8544763" y="3020018"/>
              <a:ext cx="1525526" cy="1001429"/>
            </a:xfrm>
            <a:prstGeom prst="straightConnector1">
              <a:avLst/>
            </a:prstGeom>
            <a:noFill/>
            <a:ln w="9525" cap="flat" cmpd="sng">
              <a:solidFill>
                <a:schemeClr val="accent1"/>
              </a:solidFill>
              <a:prstDash val="solid"/>
              <a:miter lim="800000"/>
              <a:headEnd type="none" w="sm" len="sm"/>
              <a:tailEnd type="triangle" w="med" len="med"/>
            </a:ln>
          </p:spPr>
        </p:cxnSp>
        <p:cxnSp>
          <p:nvCxnSpPr>
            <p:cNvPr id="587" name="Google Shape;587;p13"/>
            <p:cNvCxnSpPr>
              <a:endCxn id="566" idx="0"/>
            </p:cNvCxnSpPr>
            <p:nvPr/>
          </p:nvCxnSpPr>
          <p:spPr>
            <a:xfrm flipH="1">
              <a:off x="9888848" y="2972907"/>
              <a:ext cx="411900" cy="1401600"/>
            </a:xfrm>
            <a:prstGeom prst="straightConnector1">
              <a:avLst/>
            </a:prstGeom>
            <a:noFill/>
            <a:ln w="9525" cap="flat" cmpd="sng">
              <a:solidFill>
                <a:schemeClr val="accent1"/>
              </a:solidFill>
              <a:prstDash val="solid"/>
              <a:miter lim="800000"/>
              <a:headEnd type="none" w="sm" len="sm"/>
              <a:tailEnd type="triangle" w="med" len="med"/>
            </a:ln>
          </p:spPr>
        </p:cxnSp>
        <p:cxnSp>
          <p:nvCxnSpPr>
            <p:cNvPr id="588" name="Google Shape;588;p13"/>
            <p:cNvCxnSpPr>
              <a:stCxn id="558" idx="2"/>
              <a:endCxn id="563" idx="0"/>
            </p:cNvCxnSpPr>
            <p:nvPr/>
          </p:nvCxnSpPr>
          <p:spPr>
            <a:xfrm>
              <a:off x="10542016" y="2956423"/>
              <a:ext cx="0" cy="523800"/>
            </a:xfrm>
            <a:prstGeom prst="straightConnector1">
              <a:avLst/>
            </a:prstGeom>
            <a:noFill/>
            <a:ln w="9525" cap="flat" cmpd="sng">
              <a:solidFill>
                <a:schemeClr val="accent1"/>
              </a:solidFill>
              <a:prstDash val="solid"/>
              <a:miter lim="800000"/>
              <a:headEnd type="none" w="sm" len="sm"/>
              <a:tailEnd type="triangle" w="med" len="med"/>
            </a:ln>
          </p:spPr>
        </p:cxnSp>
        <p:cxnSp>
          <p:nvCxnSpPr>
            <p:cNvPr id="589" name="Google Shape;589;p13"/>
            <p:cNvCxnSpPr>
              <a:stCxn id="557" idx="3"/>
              <a:endCxn id="560" idx="1"/>
            </p:cNvCxnSpPr>
            <p:nvPr/>
          </p:nvCxnSpPr>
          <p:spPr>
            <a:xfrm>
              <a:off x="10724895" y="2324016"/>
              <a:ext cx="567900" cy="238200"/>
            </a:xfrm>
            <a:prstGeom prst="straightConnector1">
              <a:avLst/>
            </a:prstGeom>
            <a:noFill/>
            <a:ln w="9525" cap="flat" cmpd="sng">
              <a:solidFill>
                <a:schemeClr val="accent1"/>
              </a:solidFill>
              <a:prstDash val="solid"/>
              <a:miter lim="800000"/>
              <a:headEnd type="none" w="sm" len="sm"/>
              <a:tailEnd type="triangle" w="med" len="med"/>
            </a:ln>
          </p:spPr>
        </p:cxnSp>
        <p:cxnSp>
          <p:nvCxnSpPr>
            <p:cNvPr id="590" name="Google Shape;590;p13"/>
            <p:cNvCxnSpPr>
              <a:stCxn id="569" idx="0"/>
              <a:endCxn id="561" idx="2"/>
            </p:cNvCxnSpPr>
            <p:nvPr/>
          </p:nvCxnSpPr>
          <p:spPr>
            <a:xfrm rot="10800000" flipH="1">
              <a:off x="10549048" y="3152557"/>
              <a:ext cx="926400" cy="3094800"/>
            </a:xfrm>
            <a:prstGeom prst="straightConnector1">
              <a:avLst/>
            </a:prstGeom>
            <a:noFill/>
            <a:ln w="9525" cap="flat" cmpd="sng">
              <a:solidFill>
                <a:schemeClr val="accent1"/>
              </a:solidFill>
              <a:prstDash val="solid"/>
              <a:miter lim="800000"/>
              <a:headEnd type="none" w="sm" len="sm"/>
              <a:tailEnd type="triangle" w="med" len="med"/>
            </a:ln>
          </p:spPr>
        </p:cxnSp>
        <p:cxnSp>
          <p:nvCxnSpPr>
            <p:cNvPr id="591" name="Google Shape;591;p13"/>
            <p:cNvCxnSpPr>
              <a:stCxn id="569" idx="0"/>
              <a:endCxn id="564" idx="2"/>
            </p:cNvCxnSpPr>
            <p:nvPr/>
          </p:nvCxnSpPr>
          <p:spPr>
            <a:xfrm rot="10800000">
              <a:off x="10542148" y="4242757"/>
              <a:ext cx="6900" cy="2004600"/>
            </a:xfrm>
            <a:prstGeom prst="straightConnector1">
              <a:avLst/>
            </a:prstGeom>
            <a:noFill/>
            <a:ln w="9525" cap="flat" cmpd="sng">
              <a:solidFill>
                <a:schemeClr val="accent1"/>
              </a:solidFill>
              <a:prstDash val="solid"/>
              <a:miter lim="800000"/>
              <a:headEnd type="none" w="sm" len="sm"/>
              <a:tailEnd type="triangle" w="med" len="med"/>
            </a:ln>
          </p:spPr>
        </p:cxnSp>
        <p:cxnSp>
          <p:nvCxnSpPr>
            <p:cNvPr id="592" name="Google Shape;592;p13"/>
            <p:cNvCxnSpPr>
              <a:stCxn id="569" idx="0"/>
              <a:endCxn id="552" idx="2"/>
            </p:cNvCxnSpPr>
            <p:nvPr/>
          </p:nvCxnSpPr>
          <p:spPr>
            <a:xfrm rot="10800000">
              <a:off x="8251948" y="4529857"/>
              <a:ext cx="2297100" cy="1717500"/>
            </a:xfrm>
            <a:prstGeom prst="straightConnector1">
              <a:avLst/>
            </a:prstGeom>
            <a:noFill/>
            <a:ln w="9525" cap="flat" cmpd="sng">
              <a:solidFill>
                <a:schemeClr val="accent1"/>
              </a:solidFill>
              <a:prstDash val="solid"/>
              <a:miter lim="800000"/>
              <a:headEnd type="none" w="sm" len="sm"/>
              <a:tailEnd type="triangle" w="med" len="med"/>
            </a:ln>
          </p:spPr>
        </p:cxnSp>
        <p:grpSp>
          <p:nvGrpSpPr>
            <p:cNvPr id="593" name="Google Shape;593;p13"/>
            <p:cNvGrpSpPr/>
            <p:nvPr/>
          </p:nvGrpSpPr>
          <p:grpSpPr>
            <a:xfrm>
              <a:off x="6588645" y="5502189"/>
              <a:ext cx="1393311" cy="503762"/>
              <a:chOff x="6674241" y="5898728"/>
              <a:chExt cx="1393311" cy="503762"/>
            </a:xfrm>
          </p:grpSpPr>
          <p:pic>
            <p:nvPicPr>
              <p:cNvPr id="594" name="Google Shape;594;p13"/>
              <p:cNvPicPr preferRelativeResize="0"/>
              <p:nvPr/>
            </p:nvPicPr>
            <p:blipFill rotWithShape="1">
              <a:blip r:embed="rId16">
                <a:alphaModFix/>
              </a:blip>
              <a:srcRect/>
              <a:stretch/>
            </p:blipFill>
            <p:spPr>
              <a:xfrm>
                <a:off x="6674241" y="6036730"/>
                <a:ext cx="365760" cy="365760"/>
              </a:xfrm>
              <a:prstGeom prst="rect">
                <a:avLst/>
              </a:prstGeom>
              <a:noFill/>
              <a:ln>
                <a:noFill/>
              </a:ln>
            </p:spPr>
          </p:pic>
          <p:sp>
            <p:nvSpPr>
              <p:cNvPr id="595" name="Google Shape;595;p13"/>
              <p:cNvSpPr txBox="1"/>
              <p:nvPr/>
            </p:nvSpPr>
            <p:spPr>
              <a:xfrm>
                <a:off x="7044515" y="5898728"/>
                <a:ext cx="1023037" cy="461665"/>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Arial"/>
                    <a:ea typeface="Arial"/>
                    <a:cs typeface="Arial"/>
                    <a:sym typeface="Arial"/>
                  </a:rPr>
                  <a:t>Elastic Load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Balancing</a:t>
                </a:r>
                <a:endParaRPr sz="1200" b="0" i="0" u="none" strike="noStrike" cap="none">
                  <a:solidFill>
                    <a:srgbClr val="000000"/>
                  </a:solidFill>
                  <a:latin typeface="Arial"/>
                  <a:ea typeface="Arial"/>
                  <a:cs typeface="Arial"/>
                  <a:sym typeface="Arial"/>
                </a:endParaRPr>
              </a:p>
            </p:txBody>
          </p:sp>
        </p:grpSp>
        <p:sp>
          <p:nvSpPr>
            <p:cNvPr id="596" name="Google Shape;596;p13"/>
            <p:cNvSpPr txBox="1"/>
            <p:nvPr/>
          </p:nvSpPr>
          <p:spPr>
            <a:xfrm>
              <a:off x="4855045" y="6230180"/>
              <a:ext cx="1212191"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Provedor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pagamento </a:t>
              </a:r>
              <a:endParaRPr sz="1200" b="0" i="0" u="none" strike="noStrike" cap="none">
                <a:solidFill>
                  <a:srgbClr val="000000"/>
                </a:solidFill>
                <a:latin typeface="Arial"/>
                <a:ea typeface="Arial"/>
                <a:cs typeface="Arial"/>
                <a:sym typeface="Arial"/>
              </a:endParaRPr>
            </a:p>
          </p:txBody>
        </p:sp>
        <p:cxnSp>
          <p:nvCxnSpPr>
            <p:cNvPr id="597" name="Google Shape;597;p13"/>
            <p:cNvCxnSpPr>
              <a:stCxn id="594" idx="0"/>
              <a:endCxn id="543" idx="2"/>
            </p:cNvCxnSpPr>
            <p:nvPr/>
          </p:nvCxnSpPr>
          <p:spPr>
            <a:xfrm rot="10800000">
              <a:off x="6768225" y="5406191"/>
              <a:ext cx="3300" cy="234000"/>
            </a:xfrm>
            <a:prstGeom prst="straightConnector1">
              <a:avLst/>
            </a:prstGeom>
            <a:noFill/>
            <a:ln w="9525" cap="flat" cmpd="sng">
              <a:solidFill>
                <a:schemeClr val="accent1"/>
              </a:solidFill>
              <a:prstDash val="solid"/>
              <a:miter lim="800000"/>
              <a:headEnd type="none" w="sm" len="sm"/>
              <a:tailEnd type="triangle" w="med" len="med"/>
            </a:ln>
          </p:spPr>
        </p:cxnSp>
        <p:grpSp>
          <p:nvGrpSpPr>
            <p:cNvPr id="598" name="Google Shape;598;p13"/>
            <p:cNvGrpSpPr/>
            <p:nvPr/>
          </p:nvGrpSpPr>
          <p:grpSpPr>
            <a:xfrm>
              <a:off x="6524077" y="6320244"/>
              <a:ext cx="1252010" cy="469900"/>
              <a:chOff x="6651181" y="6483628"/>
              <a:chExt cx="1252010" cy="469900"/>
            </a:xfrm>
          </p:grpSpPr>
          <p:pic>
            <p:nvPicPr>
              <p:cNvPr id="599" name="Google Shape;599;p13"/>
              <p:cNvPicPr preferRelativeResize="0"/>
              <p:nvPr/>
            </p:nvPicPr>
            <p:blipFill rotWithShape="1">
              <a:blip r:embed="rId17">
                <a:alphaModFix/>
              </a:blip>
              <a:srcRect/>
              <a:stretch/>
            </p:blipFill>
            <p:spPr>
              <a:xfrm flipH="1">
                <a:off x="6651181" y="6483628"/>
                <a:ext cx="483586" cy="469900"/>
              </a:xfrm>
              <a:prstGeom prst="rect">
                <a:avLst/>
              </a:prstGeom>
              <a:noFill/>
              <a:ln>
                <a:noFill/>
              </a:ln>
            </p:spPr>
          </p:pic>
          <p:sp>
            <p:nvSpPr>
              <p:cNvPr id="600" name="Google Shape;600;p13"/>
              <p:cNvSpPr txBox="1"/>
              <p:nvPr/>
            </p:nvSpPr>
            <p:spPr>
              <a:xfrm>
                <a:off x="7146253" y="6522420"/>
                <a:ext cx="756938"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Clientes </a:t>
                </a:r>
                <a:endParaRPr sz="1200" b="0" i="0" u="none" strike="noStrike" cap="none">
                  <a:solidFill>
                    <a:srgbClr val="000000"/>
                  </a:solidFill>
                  <a:latin typeface="Arial"/>
                  <a:ea typeface="Arial"/>
                  <a:cs typeface="Arial"/>
                  <a:sym typeface="Arial"/>
                </a:endParaRPr>
              </a:p>
            </p:txBody>
          </p:sp>
        </p:grpSp>
        <p:cxnSp>
          <p:nvCxnSpPr>
            <p:cNvPr id="601" name="Google Shape;601;p13"/>
            <p:cNvCxnSpPr/>
            <p:nvPr/>
          </p:nvCxnSpPr>
          <p:spPr>
            <a:xfrm rot="10800000">
              <a:off x="5982374" y="6505932"/>
              <a:ext cx="457200" cy="0"/>
            </a:xfrm>
            <a:prstGeom prst="straightConnector1">
              <a:avLst/>
            </a:prstGeom>
            <a:noFill/>
            <a:ln w="9525" cap="flat" cmpd="sng">
              <a:solidFill>
                <a:schemeClr val="accent1"/>
              </a:solidFill>
              <a:prstDash val="solid"/>
              <a:miter lim="800000"/>
              <a:headEnd type="none" w="sm" len="sm"/>
              <a:tailEnd type="triangle" w="med" len="med"/>
            </a:ln>
          </p:spPr>
        </p:cxnSp>
        <p:cxnSp>
          <p:nvCxnSpPr>
            <p:cNvPr id="602" name="Google Shape;602;p13"/>
            <p:cNvCxnSpPr>
              <a:stCxn id="599" idx="0"/>
              <a:endCxn id="594" idx="2"/>
            </p:cNvCxnSpPr>
            <p:nvPr/>
          </p:nvCxnSpPr>
          <p:spPr>
            <a:xfrm rot="10800000" flipH="1">
              <a:off x="6765870" y="6005844"/>
              <a:ext cx="5700" cy="314400"/>
            </a:xfrm>
            <a:prstGeom prst="straightConnector1">
              <a:avLst/>
            </a:prstGeom>
            <a:noFill/>
            <a:ln w="9525" cap="flat" cmpd="sng">
              <a:solidFill>
                <a:schemeClr val="accent1"/>
              </a:solidFill>
              <a:prstDash val="solid"/>
              <a:miter lim="800000"/>
              <a:headEnd type="none" w="sm" len="sm"/>
              <a:tailEnd type="triangle" w="med" len="med"/>
            </a:ln>
          </p:spPr>
        </p:cxnSp>
        <p:grpSp>
          <p:nvGrpSpPr>
            <p:cNvPr id="603" name="Google Shape;603;p13"/>
            <p:cNvGrpSpPr/>
            <p:nvPr/>
          </p:nvGrpSpPr>
          <p:grpSpPr>
            <a:xfrm>
              <a:off x="5921225" y="4105378"/>
              <a:ext cx="1737360" cy="1371600"/>
              <a:chOff x="6252695" y="4105378"/>
              <a:chExt cx="1737360" cy="1371600"/>
            </a:xfrm>
          </p:grpSpPr>
          <p:sp>
            <p:nvSpPr>
              <p:cNvPr id="604" name="Google Shape;604;p13"/>
              <p:cNvSpPr/>
              <p:nvPr/>
            </p:nvSpPr>
            <p:spPr>
              <a:xfrm>
                <a:off x="6252695" y="4105378"/>
                <a:ext cx="1737360" cy="1371600"/>
              </a:xfrm>
              <a:prstGeom prst="rect">
                <a:avLst/>
              </a:prstGeom>
              <a:noFill/>
              <a:ln w="12700" cap="flat" cmpd="sng">
                <a:solidFill>
                  <a:srgbClr val="D86613"/>
                </a:solidFill>
                <a:prstDash val="dash"/>
                <a:miter lim="800000"/>
                <a:headEnd type="none" w="sm" len="sm"/>
                <a:tailEnd type="none" w="sm" len="sm"/>
              </a:ln>
            </p:spPr>
            <p:txBody>
              <a:bodyPr spcFirstLastPara="1" wrap="square" lIns="91425" tIns="91425" rIns="91425" bIns="45700" anchor="t" anchorCtr="0">
                <a:noAutofit/>
              </a:bodyPr>
              <a:lstStyle/>
              <a:p>
                <a:pPr marL="0" marR="0" lvl="0" indent="0" algn="ctr" rtl="0">
                  <a:lnSpc>
                    <a:spcPct val="100000"/>
                  </a:lnSpc>
                  <a:spcBef>
                    <a:spcPts val="0"/>
                  </a:spcBef>
                  <a:spcAft>
                    <a:spcPts val="0"/>
                  </a:spcAft>
                  <a:buClr>
                    <a:schemeClr val="dk1"/>
                  </a:buClr>
                  <a:buSzPts val="1200"/>
                  <a:buFont typeface="Arial"/>
                  <a:buNone/>
                </a:pPr>
                <a:endParaRPr sz="1200" b="0" i="0" u="none" strike="noStrike" cap="none">
                  <a:solidFill>
                    <a:srgbClr val="D86613"/>
                  </a:solidFill>
                  <a:latin typeface="Arial"/>
                  <a:ea typeface="Arial"/>
                  <a:cs typeface="Arial"/>
                  <a:sym typeface="Arial"/>
                </a:endParaRPr>
              </a:p>
            </p:txBody>
          </p:sp>
          <p:pic>
            <p:nvPicPr>
              <p:cNvPr id="605" name="Google Shape;605;p13"/>
              <p:cNvPicPr preferRelativeResize="0"/>
              <p:nvPr/>
            </p:nvPicPr>
            <p:blipFill rotWithShape="1">
              <a:blip r:embed="rId18">
                <a:alphaModFix/>
              </a:blip>
              <a:srcRect/>
              <a:stretch/>
            </p:blipFill>
            <p:spPr>
              <a:xfrm>
                <a:off x="6970245" y="4105378"/>
                <a:ext cx="330200" cy="330200"/>
              </a:xfrm>
              <a:prstGeom prst="rect">
                <a:avLst/>
              </a:prstGeom>
              <a:noFill/>
              <a:ln>
                <a:noFill/>
              </a:ln>
            </p:spPr>
          </p:pic>
        </p:grpSp>
        <p:grpSp>
          <p:nvGrpSpPr>
            <p:cNvPr id="606" name="Google Shape;606;p13"/>
            <p:cNvGrpSpPr/>
            <p:nvPr/>
          </p:nvGrpSpPr>
          <p:grpSpPr>
            <a:xfrm>
              <a:off x="6482115" y="3365412"/>
              <a:ext cx="1141659" cy="542937"/>
              <a:chOff x="6333525" y="3308262"/>
              <a:chExt cx="1141659" cy="542937"/>
            </a:xfrm>
          </p:grpSpPr>
          <p:pic>
            <p:nvPicPr>
              <p:cNvPr id="607" name="Google Shape;607;p13"/>
              <p:cNvPicPr preferRelativeResize="0"/>
              <p:nvPr/>
            </p:nvPicPr>
            <p:blipFill rotWithShape="1">
              <a:blip r:embed="rId11">
                <a:alphaModFix/>
              </a:blip>
              <a:srcRect/>
              <a:stretch/>
            </p:blipFill>
            <p:spPr>
              <a:xfrm>
                <a:off x="6721474" y="3308262"/>
                <a:ext cx="365760" cy="365760"/>
              </a:xfrm>
              <a:prstGeom prst="rect">
                <a:avLst/>
              </a:prstGeom>
              <a:noFill/>
              <a:ln>
                <a:noFill/>
              </a:ln>
            </p:spPr>
          </p:pic>
          <p:sp>
            <p:nvSpPr>
              <p:cNvPr id="608" name="Google Shape;608;p13"/>
              <p:cNvSpPr txBox="1"/>
              <p:nvPr/>
            </p:nvSpPr>
            <p:spPr>
              <a:xfrm>
                <a:off x="6333525" y="3574200"/>
                <a:ext cx="1141659"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Order </a:t>
                </a:r>
                <a:endParaRPr sz="1200" b="0" i="0" u="none" strike="noStrike" cap="none">
                  <a:solidFill>
                    <a:srgbClr val="000000"/>
                  </a:solidFill>
                  <a:latin typeface="Arial"/>
                  <a:ea typeface="Arial"/>
                  <a:cs typeface="Arial"/>
                  <a:sym typeface="Arial"/>
                </a:endParaRPr>
              </a:p>
            </p:txBody>
          </p:sp>
        </p:grpSp>
        <p:pic>
          <p:nvPicPr>
            <p:cNvPr id="609" name="Google Shape;609;p13"/>
            <p:cNvPicPr preferRelativeResize="0"/>
            <p:nvPr/>
          </p:nvPicPr>
          <p:blipFill rotWithShape="1">
            <a:blip r:embed="rId11">
              <a:alphaModFix/>
            </a:blip>
            <a:srcRect/>
            <a:stretch/>
          </p:blipFill>
          <p:spPr>
            <a:xfrm>
              <a:off x="6585228" y="4821844"/>
              <a:ext cx="365760" cy="365760"/>
            </a:xfrm>
            <a:prstGeom prst="rect">
              <a:avLst/>
            </a:prstGeom>
            <a:noFill/>
            <a:ln>
              <a:noFill/>
            </a:ln>
          </p:spPr>
        </p:pic>
        <p:grpSp>
          <p:nvGrpSpPr>
            <p:cNvPr id="610" name="Google Shape;610;p13"/>
            <p:cNvGrpSpPr/>
            <p:nvPr/>
          </p:nvGrpSpPr>
          <p:grpSpPr>
            <a:xfrm>
              <a:off x="7187131" y="2502155"/>
              <a:ext cx="1385316" cy="788917"/>
              <a:chOff x="7255711" y="2673605"/>
              <a:chExt cx="1385316" cy="788917"/>
            </a:xfrm>
          </p:grpSpPr>
          <p:sp>
            <p:nvSpPr>
              <p:cNvPr id="611" name="Google Shape;611;p13"/>
              <p:cNvSpPr txBox="1"/>
              <p:nvPr/>
            </p:nvSpPr>
            <p:spPr>
              <a:xfrm>
                <a:off x="7255711" y="3000857"/>
                <a:ext cx="1385316" cy="461665"/>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Banco de dados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Show and Sell </a:t>
                </a:r>
                <a:endParaRPr sz="1200" b="0" i="0" u="none" strike="noStrike" cap="none">
                  <a:solidFill>
                    <a:srgbClr val="000000"/>
                  </a:solidFill>
                  <a:latin typeface="Arial"/>
                  <a:ea typeface="Arial"/>
                  <a:cs typeface="Arial"/>
                  <a:sym typeface="Arial"/>
                </a:endParaRPr>
              </a:p>
            </p:txBody>
          </p:sp>
          <p:grpSp>
            <p:nvGrpSpPr>
              <p:cNvPr id="612" name="Google Shape;612;p13"/>
              <p:cNvGrpSpPr/>
              <p:nvPr/>
            </p:nvGrpSpPr>
            <p:grpSpPr>
              <a:xfrm>
                <a:off x="7765487" y="2673605"/>
                <a:ext cx="365760" cy="365760"/>
                <a:chOff x="3695254" y="4989966"/>
                <a:chExt cx="365760" cy="365760"/>
              </a:xfrm>
            </p:grpSpPr>
            <p:pic>
              <p:nvPicPr>
                <p:cNvPr id="613" name="Google Shape;613;p13"/>
                <p:cNvPicPr preferRelativeResize="0"/>
                <p:nvPr/>
              </p:nvPicPr>
              <p:blipFill rotWithShape="1">
                <a:blip r:embed="rId19">
                  <a:alphaModFix/>
                </a:blip>
                <a:srcRect/>
                <a:stretch/>
              </p:blipFill>
              <p:spPr>
                <a:xfrm>
                  <a:off x="3695254" y="4989966"/>
                  <a:ext cx="365760" cy="365760"/>
                </a:xfrm>
                <a:prstGeom prst="rect">
                  <a:avLst/>
                </a:prstGeom>
                <a:noFill/>
                <a:ln>
                  <a:noFill/>
                </a:ln>
              </p:spPr>
            </p:pic>
            <p:sp>
              <p:nvSpPr>
                <p:cNvPr id="614" name="Google Shape;614;p13"/>
                <p:cNvSpPr/>
                <p:nvPr/>
              </p:nvSpPr>
              <p:spPr>
                <a:xfrm>
                  <a:off x="3719438" y="5043347"/>
                  <a:ext cx="320040" cy="9144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grpSp>
        <p:cxnSp>
          <p:nvCxnSpPr>
            <p:cNvPr id="615" name="Google Shape;615;p13"/>
            <p:cNvCxnSpPr>
              <a:endCxn id="613" idx="1"/>
            </p:cNvCxnSpPr>
            <p:nvPr/>
          </p:nvCxnSpPr>
          <p:spPr>
            <a:xfrm rot="10800000" flipH="1">
              <a:off x="6969107" y="2685035"/>
              <a:ext cx="727800" cy="483900"/>
            </a:xfrm>
            <a:prstGeom prst="bentConnector3">
              <a:avLst>
                <a:gd name="adj1" fmla="val 1323"/>
              </a:avLst>
            </a:prstGeom>
            <a:noFill/>
            <a:ln w="9525" cap="flat" cmpd="sng">
              <a:solidFill>
                <a:schemeClr val="accent1"/>
              </a:solidFill>
              <a:prstDash val="solid"/>
              <a:miter lim="800000"/>
              <a:headEnd type="none" w="sm" len="sm"/>
              <a:tailEnd type="triangle" w="med" len="med"/>
            </a:ln>
          </p:spPr>
        </p:cxnSp>
        <p:cxnSp>
          <p:nvCxnSpPr>
            <p:cNvPr id="616" name="Google Shape;616;p13"/>
            <p:cNvCxnSpPr/>
            <p:nvPr/>
          </p:nvCxnSpPr>
          <p:spPr>
            <a:xfrm rot="10800000" flipH="1">
              <a:off x="7307825" y="3152446"/>
              <a:ext cx="1625390" cy="376366"/>
            </a:xfrm>
            <a:prstGeom prst="straightConnector1">
              <a:avLst/>
            </a:prstGeom>
            <a:noFill/>
            <a:ln w="9525" cap="flat" cmpd="sng">
              <a:solidFill>
                <a:schemeClr val="accent1"/>
              </a:solidFill>
              <a:prstDash val="solid"/>
              <a:miter lim="800000"/>
              <a:headEnd type="none" w="sm" len="sm"/>
              <a:tailEnd type="triangle" w="med" len="med"/>
            </a:ln>
          </p:spPr>
        </p:cxnSp>
        <p:cxnSp>
          <p:nvCxnSpPr>
            <p:cNvPr id="617" name="Google Shape;617;p13"/>
            <p:cNvCxnSpPr/>
            <p:nvPr/>
          </p:nvCxnSpPr>
          <p:spPr>
            <a:xfrm rot="10800000" flipH="1">
              <a:off x="5477995" y="5259377"/>
              <a:ext cx="416555" cy="147577"/>
            </a:xfrm>
            <a:prstGeom prst="straightConnector1">
              <a:avLst/>
            </a:prstGeom>
            <a:noFill/>
            <a:ln w="9525" cap="flat" cmpd="sng">
              <a:solidFill>
                <a:schemeClr val="accent1"/>
              </a:solidFill>
              <a:prstDash val="solid"/>
              <a:miter lim="800000"/>
              <a:headEnd type="none" w="sm" len="sm"/>
              <a:tailEnd type="none" w="sm" len="sm"/>
            </a:ln>
          </p:spPr>
        </p:cxnSp>
        <p:sp>
          <p:nvSpPr>
            <p:cNvPr id="618" name="Google Shape;618;p13"/>
            <p:cNvSpPr/>
            <p:nvPr/>
          </p:nvSpPr>
          <p:spPr>
            <a:xfrm>
              <a:off x="32203" y="1542429"/>
              <a:ext cx="4445375" cy="4572000"/>
            </a:xfrm>
            <a:prstGeom prst="rect">
              <a:avLst/>
            </a:prstGeom>
            <a:noFill/>
            <a:ln w="381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619" name="Google Shape;619;p13"/>
            <p:cNvSpPr/>
            <p:nvPr/>
          </p:nvSpPr>
          <p:spPr>
            <a:xfrm>
              <a:off x="4562343" y="1542429"/>
              <a:ext cx="4096825" cy="4572752"/>
            </a:xfrm>
            <a:prstGeom prst="rect">
              <a:avLst/>
            </a:prstGeom>
            <a:noFill/>
            <a:ln w="38100" cap="flat" cmpd="sng">
              <a:solidFill>
                <a:srgbClr val="4D27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620" name="Google Shape;620;p13"/>
            <p:cNvSpPr/>
            <p:nvPr/>
          </p:nvSpPr>
          <p:spPr>
            <a:xfrm>
              <a:off x="8731169" y="1542429"/>
              <a:ext cx="3386562" cy="4572000"/>
            </a:xfrm>
            <a:prstGeom prst="rect">
              <a:avLst/>
            </a:prstGeom>
            <a:noFill/>
            <a:ln w="381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14"/>
          <p:cNvSpPr txBox="1">
            <a:spLocks noGrp="1"/>
          </p:cNvSpPr>
          <p:nvPr>
            <p:ph type="title"/>
          </p:nvPr>
        </p:nvSpPr>
        <p:spPr>
          <a:xfrm>
            <a:off x="419099" y="365125"/>
            <a:ext cx="9299935"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en-US" sz="3600"/>
              <a:t>Arquitetura da AnyCompany: Make and Ship</a:t>
            </a:r>
            <a:endParaRPr sz="3600"/>
          </a:p>
        </p:txBody>
      </p:sp>
      <p:grpSp>
        <p:nvGrpSpPr>
          <p:cNvPr id="626" name="Google Shape;626;p14"/>
          <p:cNvGrpSpPr/>
          <p:nvPr/>
        </p:nvGrpSpPr>
        <p:grpSpPr>
          <a:xfrm>
            <a:off x="32203" y="1150237"/>
            <a:ext cx="12085528" cy="5639907"/>
            <a:chOff x="32203" y="1150237"/>
            <a:chExt cx="12085528" cy="5639907"/>
          </a:xfrm>
        </p:grpSpPr>
        <p:sp>
          <p:nvSpPr>
            <p:cNvPr id="627" name="Google Shape;627;p14"/>
            <p:cNvSpPr/>
            <p:nvPr/>
          </p:nvSpPr>
          <p:spPr>
            <a:xfrm>
              <a:off x="1973178" y="2081088"/>
              <a:ext cx="9875520" cy="3840480"/>
            </a:xfrm>
            <a:prstGeom prst="rect">
              <a:avLst/>
            </a:prstGeom>
            <a:noFill/>
            <a:ln w="12700" cap="flat" cmpd="sng">
              <a:solidFill>
                <a:srgbClr val="1D8900"/>
              </a:solidFill>
              <a:prstDash val="solid"/>
              <a:miter lim="800000"/>
              <a:headEnd type="none" w="sm" len="sm"/>
              <a:tailEnd type="none" w="sm" len="sm"/>
            </a:ln>
          </p:spPr>
          <p:txBody>
            <a:bodyPr spcFirstLastPara="1" wrap="square" lIns="457200" tIns="91425" rIns="91425" bIns="45700" anchor="t" anchorCtr="0">
              <a:noAutofit/>
            </a:bodyPr>
            <a:lstStyle/>
            <a:p>
              <a:pPr marL="0" marR="0" lvl="0" indent="0" algn="l" rtl="0">
                <a:lnSpc>
                  <a:spcPct val="100000"/>
                </a:lnSpc>
                <a:spcBef>
                  <a:spcPts val="0"/>
                </a:spcBef>
                <a:spcAft>
                  <a:spcPts val="0"/>
                </a:spcAft>
                <a:buClr>
                  <a:srgbClr val="1D8900"/>
                </a:buClr>
                <a:buSzPts val="1200"/>
                <a:buFont typeface="Arial"/>
                <a:buNone/>
              </a:pPr>
              <a:r>
                <a:rPr lang="en-US" sz="1200" b="0" i="0" u="none" strike="noStrike" cap="none">
                  <a:solidFill>
                    <a:srgbClr val="1D8900"/>
                  </a:solidFill>
                  <a:latin typeface="Arial"/>
                  <a:ea typeface="Arial"/>
                  <a:cs typeface="Arial"/>
                  <a:sym typeface="Arial"/>
                </a:rPr>
                <a:t> VPC</a:t>
              </a:r>
              <a:endParaRPr/>
            </a:p>
          </p:txBody>
        </p:sp>
        <p:sp>
          <p:nvSpPr>
            <p:cNvPr id="628" name="Google Shape;628;p14"/>
            <p:cNvSpPr/>
            <p:nvPr/>
          </p:nvSpPr>
          <p:spPr>
            <a:xfrm>
              <a:off x="1789889" y="1605179"/>
              <a:ext cx="10241280" cy="4434840"/>
            </a:xfrm>
            <a:prstGeom prst="rect">
              <a:avLst/>
            </a:prstGeom>
            <a:noFill/>
            <a:ln w="12700" cap="flat" cmpd="sng">
              <a:solidFill>
                <a:srgbClr val="232F3D"/>
              </a:solidFill>
              <a:prstDash val="solid"/>
              <a:miter lim="800000"/>
              <a:headEnd type="none" w="sm" len="sm"/>
              <a:tailEnd type="none" w="sm" len="sm"/>
            </a:ln>
          </p:spPr>
          <p:txBody>
            <a:bodyPr spcFirstLastPara="1" wrap="square" lIns="457200" tIns="91425" rIns="91425" bIns="45700" anchor="t" anchorCtr="0">
              <a:no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 Nuvem AWS </a:t>
              </a:r>
              <a:endParaRPr sz="1200" b="0" i="0" u="none" strike="noStrike" cap="none">
                <a:solidFill>
                  <a:srgbClr val="000000"/>
                </a:solidFill>
                <a:latin typeface="Arial"/>
                <a:ea typeface="Arial"/>
                <a:cs typeface="Arial"/>
                <a:sym typeface="Arial"/>
              </a:endParaRPr>
            </a:p>
          </p:txBody>
        </p:sp>
        <p:pic>
          <p:nvPicPr>
            <p:cNvPr id="629" name="Google Shape;629;p14"/>
            <p:cNvPicPr preferRelativeResize="0"/>
            <p:nvPr/>
          </p:nvPicPr>
          <p:blipFill rotWithShape="1">
            <a:blip r:embed="rId3">
              <a:alphaModFix/>
            </a:blip>
            <a:srcRect/>
            <a:stretch/>
          </p:blipFill>
          <p:spPr>
            <a:xfrm>
              <a:off x="1973179" y="2081088"/>
              <a:ext cx="457200" cy="457200"/>
            </a:xfrm>
            <a:prstGeom prst="rect">
              <a:avLst/>
            </a:prstGeom>
            <a:noFill/>
            <a:ln>
              <a:noFill/>
            </a:ln>
          </p:spPr>
        </p:pic>
        <p:pic>
          <p:nvPicPr>
            <p:cNvPr id="630" name="Google Shape;630;p14"/>
            <p:cNvPicPr preferRelativeResize="0"/>
            <p:nvPr/>
          </p:nvPicPr>
          <p:blipFill rotWithShape="1">
            <a:blip r:embed="rId4">
              <a:alphaModFix/>
            </a:blip>
            <a:srcRect/>
            <a:stretch/>
          </p:blipFill>
          <p:spPr>
            <a:xfrm>
              <a:off x="123644" y="3160770"/>
              <a:ext cx="548640" cy="548640"/>
            </a:xfrm>
            <a:prstGeom prst="rect">
              <a:avLst/>
            </a:prstGeom>
            <a:noFill/>
            <a:ln>
              <a:noFill/>
            </a:ln>
          </p:spPr>
        </p:pic>
        <p:pic>
          <p:nvPicPr>
            <p:cNvPr id="631" name="Google Shape;631;p14"/>
            <p:cNvPicPr preferRelativeResize="0"/>
            <p:nvPr/>
          </p:nvPicPr>
          <p:blipFill rotWithShape="1">
            <a:blip r:embed="rId5">
              <a:alphaModFix/>
            </a:blip>
            <a:srcRect/>
            <a:stretch/>
          </p:blipFill>
          <p:spPr>
            <a:xfrm>
              <a:off x="123644" y="1951541"/>
              <a:ext cx="548640" cy="548640"/>
            </a:xfrm>
            <a:prstGeom prst="rect">
              <a:avLst/>
            </a:prstGeom>
            <a:noFill/>
            <a:ln>
              <a:noFill/>
            </a:ln>
          </p:spPr>
        </p:pic>
        <p:pic>
          <p:nvPicPr>
            <p:cNvPr id="632" name="Google Shape;632;p14"/>
            <p:cNvPicPr preferRelativeResize="0"/>
            <p:nvPr/>
          </p:nvPicPr>
          <p:blipFill rotWithShape="1">
            <a:blip r:embed="rId6">
              <a:alphaModFix/>
            </a:blip>
            <a:srcRect/>
            <a:stretch/>
          </p:blipFill>
          <p:spPr>
            <a:xfrm>
              <a:off x="70304" y="5579229"/>
              <a:ext cx="640080" cy="640080"/>
            </a:xfrm>
            <a:prstGeom prst="rect">
              <a:avLst/>
            </a:prstGeom>
            <a:noFill/>
            <a:ln>
              <a:noFill/>
            </a:ln>
          </p:spPr>
        </p:pic>
        <p:pic>
          <p:nvPicPr>
            <p:cNvPr id="633" name="Google Shape;633;p14"/>
            <p:cNvPicPr preferRelativeResize="0"/>
            <p:nvPr/>
          </p:nvPicPr>
          <p:blipFill rotWithShape="1">
            <a:blip r:embed="rId7">
              <a:alphaModFix/>
            </a:blip>
            <a:srcRect/>
            <a:stretch/>
          </p:blipFill>
          <p:spPr>
            <a:xfrm>
              <a:off x="123644" y="4369999"/>
              <a:ext cx="548640" cy="548640"/>
            </a:xfrm>
            <a:prstGeom prst="rect">
              <a:avLst/>
            </a:prstGeom>
            <a:noFill/>
            <a:ln>
              <a:noFill/>
            </a:ln>
          </p:spPr>
        </p:pic>
        <p:sp>
          <p:nvSpPr>
            <p:cNvPr id="634" name="Google Shape;634;p14"/>
            <p:cNvSpPr txBox="1"/>
            <p:nvPr/>
          </p:nvSpPr>
          <p:spPr>
            <a:xfrm>
              <a:off x="590005" y="1933474"/>
              <a:ext cx="941283"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7F7F7F"/>
                  </a:solidFill>
                  <a:latin typeface="Arial"/>
                  <a:ea typeface="Arial"/>
                  <a:cs typeface="Arial"/>
                  <a:sym typeface="Arial"/>
                </a:rPr>
                <a:t>Máquina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de captura </a:t>
              </a:r>
              <a:endParaRPr sz="1200" b="0" i="0" u="none" strike="noStrike" cap="none">
                <a:solidFill>
                  <a:srgbClr val="7F7F7F"/>
                </a:solidFill>
                <a:latin typeface="Arial"/>
                <a:ea typeface="Arial"/>
                <a:cs typeface="Arial"/>
                <a:sym typeface="Arial"/>
              </a:endParaRPr>
            </a:p>
          </p:txBody>
        </p:sp>
        <p:sp>
          <p:nvSpPr>
            <p:cNvPr id="635" name="Google Shape;635;p14"/>
            <p:cNvSpPr txBox="1"/>
            <p:nvPr/>
          </p:nvSpPr>
          <p:spPr>
            <a:xfrm>
              <a:off x="590005" y="3080433"/>
              <a:ext cx="1334020"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7F7F7F"/>
                  </a:solidFill>
                  <a:latin typeface="Arial"/>
                  <a:ea typeface="Arial"/>
                  <a:cs typeface="Arial"/>
                  <a:sym typeface="Arial"/>
                </a:rPr>
                <a:t>Matriz de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armazenamento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removível </a:t>
              </a:r>
              <a:endParaRPr sz="1200" b="0" i="0" u="none" strike="noStrike" cap="none">
                <a:solidFill>
                  <a:srgbClr val="7F7F7F"/>
                </a:solidFill>
                <a:latin typeface="Arial"/>
                <a:ea typeface="Arial"/>
                <a:cs typeface="Arial"/>
                <a:sym typeface="Arial"/>
              </a:endParaRPr>
            </a:p>
          </p:txBody>
        </p:sp>
        <p:sp>
          <p:nvSpPr>
            <p:cNvPr id="636" name="Google Shape;636;p14"/>
            <p:cNvSpPr txBox="1"/>
            <p:nvPr/>
          </p:nvSpPr>
          <p:spPr>
            <a:xfrm>
              <a:off x="644966" y="4406797"/>
              <a:ext cx="1008609"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7F7F7F"/>
                  </a:solidFill>
                  <a:latin typeface="Arial"/>
                  <a:ea typeface="Arial"/>
                  <a:cs typeface="Arial"/>
                  <a:sym typeface="Arial"/>
                </a:rPr>
                <a:t>Máquina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de ingestão </a:t>
              </a:r>
              <a:endParaRPr sz="1200" b="0" i="0" u="none" strike="noStrike" cap="none">
                <a:solidFill>
                  <a:srgbClr val="7F7F7F"/>
                </a:solidFill>
                <a:latin typeface="Arial"/>
                <a:ea typeface="Arial"/>
                <a:cs typeface="Arial"/>
                <a:sym typeface="Arial"/>
              </a:endParaRPr>
            </a:p>
          </p:txBody>
        </p:sp>
        <p:sp>
          <p:nvSpPr>
            <p:cNvPr id="637" name="Google Shape;637;p14"/>
            <p:cNvSpPr txBox="1"/>
            <p:nvPr/>
          </p:nvSpPr>
          <p:spPr>
            <a:xfrm>
              <a:off x="549369" y="5385706"/>
              <a:ext cx="1351652"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7F7F7F"/>
                  </a:solidFill>
                  <a:latin typeface="Arial"/>
                  <a:ea typeface="Arial"/>
                  <a:cs typeface="Arial"/>
                  <a:sym typeface="Arial"/>
                </a:rPr>
                <a:t>Armazenamento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em fitas </a:t>
              </a:r>
              <a:endParaRPr sz="1200" b="0" i="0" u="none" strike="noStrike" cap="none">
                <a:solidFill>
                  <a:srgbClr val="7F7F7F"/>
                </a:solidFill>
                <a:latin typeface="Arial"/>
                <a:ea typeface="Arial"/>
                <a:cs typeface="Arial"/>
                <a:sym typeface="Arial"/>
              </a:endParaRPr>
            </a:p>
          </p:txBody>
        </p:sp>
        <p:cxnSp>
          <p:nvCxnSpPr>
            <p:cNvPr id="638" name="Google Shape;638;p14"/>
            <p:cNvCxnSpPr>
              <a:stCxn id="631" idx="2"/>
              <a:endCxn id="630" idx="0"/>
            </p:cNvCxnSpPr>
            <p:nvPr/>
          </p:nvCxnSpPr>
          <p:spPr>
            <a:xfrm>
              <a:off x="397964" y="2500181"/>
              <a:ext cx="0" cy="660600"/>
            </a:xfrm>
            <a:prstGeom prst="straightConnector1">
              <a:avLst/>
            </a:prstGeom>
            <a:noFill/>
            <a:ln w="9525" cap="flat" cmpd="sng">
              <a:solidFill>
                <a:schemeClr val="accent1"/>
              </a:solidFill>
              <a:prstDash val="solid"/>
              <a:miter lim="800000"/>
              <a:headEnd type="none" w="sm" len="sm"/>
              <a:tailEnd type="triangle" w="med" len="med"/>
            </a:ln>
          </p:spPr>
        </p:cxnSp>
        <p:cxnSp>
          <p:nvCxnSpPr>
            <p:cNvPr id="639" name="Google Shape;639;p14"/>
            <p:cNvCxnSpPr>
              <a:stCxn id="633" idx="0"/>
              <a:endCxn id="630" idx="2"/>
            </p:cNvCxnSpPr>
            <p:nvPr/>
          </p:nvCxnSpPr>
          <p:spPr>
            <a:xfrm rot="10800000">
              <a:off x="397964" y="3709399"/>
              <a:ext cx="0" cy="660600"/>
            </a:xfrm>
            <a:prstGeom prst="straightConnector1">
              <a:avLst/>
            </a:prstGeom>
            <a:noFill/>
            <a:ln w="9525" cap="flat" cmpd="sng">
              <a:solidFill>
                <a:schemeClr val="accent1"/>
              </a:solidFill>
              <a:prstDash val="lgDash"/>
              <a:miter lim="800000"/>
              <a:headEnd type="none" w="sm" len="sm"/>
              <a:tailEnd type="triangle" w="med" len="med"/>
            </a:ln>
          </p:spPr>
        </p:cxnSp>
        <p:cxnSp>
          <p:nvCxnSpPr>
            <p:cNvPr id="640" name="Google Shape;640;p14"/>
            <p:cNvCxnSpPr/>
            <p:nvPr/>
          </p:nvCxnSpPr>
          <p:spPr>
            <a:xfrm>
              <a:off x="390344" y="4976459"/>
              <a:ext cx="0" cy="640080"/>
            </a:xfrm>
            <a:prstGeom prst="straightConnector1">
              <a:avLst/>
            </a:prstGeom>
            <a:noFill/>
            <a:ln w="9525" cap="flat" cmpd="sng">
              <a:solidFill>
                <a:schemeClr val="accent1"/>
              </a:solidFill>
              <a:prstDash val="lgDash"/>
              <a:miter lim="800000"/>
              <a:headEnd type="none" w="sm" len="sm"/>
              <a:tailEnd type="triangle" w="med" len="med"/>
            </a:ln>
          </p:spPr>
        </p:cxnSp>
        <p:sp>
          <p:nvSpPr>
            <p:cNvPr id="641" name="Google Shape;641;p14"/>
            <p:cNvSpPr txBox="1"/>
            <p:nvPr/>
          </p:nvSpPr>
          <p:spPr>
            <a:xfrm>
              <a:off x="434728" y="5085346"/>
              <a:ext cx="670376"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7F7F7F"/>
                </a:buClr>
                <a:buSzPts val="1200"/>
                <a:buFont typeface="Arial"/>
                <a:buNone/>
              </a:pPr>
              <a:r>
                <a:rPr lang="en-US" sz="1200" b="0" i="0" u="none" strike="noStrike" cap="none">
                  <a:solidFill>
                    <a:srgbClr val="7F7F7F"/>
                  </a:solidFill>
                  <a:latin typeface="Arial"/>
                  <a:ea typeface="Arial"/>
                  <a:cs typeface="Arial"/>
                  <a:sym typeface="Arial"/>
                </a:rPr>
                <a:t>Backup</a:t>
              </a:r>
              <a:endParaRPr sz="1200" b="0" i="0" u="none" strike="noStrike" cap="none">
                <a:solidFill>
                  <a:srgbClr val="7F7F7F"/>
                </a:solidFill>
                <a:latin typeface="Arial"/>
                <a:ea typeface="Arial"/>
                <a:cs typeface="Arial"/>
                <a:sym typeface="Arial"/>
              </a:endParaRPr>
            </a:p>
          </p:txBody>
        </p:sp>
        <p:grpSp>
          <p:nvGrpSpPr>
            <p:cNvPr id="642" name="Google Shape;642;p14"/>
            <p:cNvGrpSpPr/>
            <p:nvPr/>
          </p:nvGrpSpPr>
          <p:grpSpPr>
            <a:xfrm>
              <a:off x="2391755" y="2413149"/>
              <a:ext cx="998991" cy="761670"/>
              <a:chOff x="2614644" y="2527449"/>
              <a:chExt cx="998991" cy="761670"/>
            </a:xfrm>
          </p:grpSpPr>
          <p:pic>
            <p:nvPicPr>
              <p:cNvPr id="643" name="Google Shape;643;p14"/>
              <p:cNvPicPr preferRelativeResize="0"/>
              <p:nvPr/>
            </p:nvPicPr>
            <p:blipFill rotWithShape="1">
              <a:blip r:embed="rId8">
                <a:alphaModFix/>
              </a:blip>
              <a:srcRect/>
              <a:stretch/>
            </p:blipFill>
            <p:spPr>
              <a:xfrm>
                <a:off x="2931260" y="2527449"/>
                <a:ext cx="365760" cy="365760"/>
              </a:xfrm>
              <a:prstGeom prst="rect">
                <a:avLst/>
              </a:prstGeom>
              <a:noFill/>
              <a:ln>
                <a:noFill/>
              </a:ln>
            </p:spPr>
          </p:pic>
          <p:sp>
            <p:nvSpPr>
              <p:cNvPr id="644" name="Google Shape;644;p14"/>
              <p:cNvSpPr txBox="1"/>
              <p:nvPr/>
            </p:nvSpPr>
            <p:spPr>
              <a:xfrm>
                <a:off x="2614644" y="2827454"/>
                <a:ext cx="99899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Ativos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de imagens </a:t>
                </a:r>
                <a:endParaRPr sz="1200" b="0" i="0" u="none" strike="noStrike" cap="none">
                  <a:solidFill>
                    <a:srgbClr val="7F7F7F"/>
                  </a:solidFill>
                  <a:latin typeface="Arial"/>
                  <a:ea typeface="Arial"/>
                  <a:cs typeface="Arial"/>
                  <a:sym typeface="Arial"/>
                </a:endParaRPr>
              </a:p>
            </p:txBody>
          </p:sp>
        </p:grpSp>
        <p:grpSp>
          <p:nvGrpSpPr>
            <p:cNvPr id="645" name="Google Shape;645;p14"/>
            <p:cNvGrpSpPr/>
            <p:nvPr/>
          </p:nvGrpSpPr>
          <p:grpSpPr>
            <a:xfrm>
              <a:off x="2114011" y="3669228"/>
              <a:ext cx="1554480" cy="918644"/>
              <a:chOff x="2336900" y="3669228"/>
              <a:chExt cx="1554480" cy="918644"/>
            </a:xfrm>
          </p:grpSpPr>
          <p:pic>
            <p:nvPicPr>
              <p:cNvPr id="646" name="Google Shape;646;p14"/>
              <p:cNvPicPr preferRelativeResize="0"/>
              <p:nvPr/>
            </p:nvPicPr>
            <p:blipFill rotWithShape="1">
              <a:blip r:embed="rId9">
                <a:alphaModFix/>
              </a:blip>
              <a:srcRect/>
              <a:stretch/>
            </p:blipFill>
            <p:spPr>
              <a:xfrm>
                <a:off x="2931260" y="4029178"/>
                <a:ext cx="365760" cy="365760"/>
              </a:xfrm>
              <a:prstGeom prst="rect">
                <a:avLst/>
              </a:prstGeom>
              <a:noFill/>
              <a:ln>
                <a:noFill/>
              </a:ln>
            </p:spPr>
          </p:pic>
          <p:sp>
            <p:nvSpPr>
              <p:cNvPr id="647" name="Google Shape;647;p14"/>
              <p:cNvSpPr txBox="1"/>
              <p:nvPr/>
            </p:nvSpPr>
            <p:spPr>
              <a:xfrm>
                <a:off x="2454343" y="4310873"/>
                <a:ext cx="1319593"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Pré-processador </a:t>
                </a:r>
                <a:endParaRPr sz="1200" b="0" i="0" u="none" strike="noStrike" cap="none">
                  <a:solidFill>
                    <a:srgbClr val="7F7F7F"/>
                  </a:solidFill>
                  <a:latin typeface="Arial"/>
                  <a:ea typeface="Arial"/>
                  <a:cs typeface="Arial"/>
                  <a:sym typeface="Arial"/>
                </a:endParaRPr>
              </a:p>
            </p:txBody>
          </p:sp>
          <p:sp>
            <p:nvSpPr>
              <p:cNvPr id="648" name="Google Shape;648;p14"/>
              <p:cNvSpPr/>
              <p:nvPr/>
            </p:nvSpPr>
            <p:spPr>
              <a:xfrm>
                <a:off x="2336900" y="3669228"/>
                <a:ext cx="1554480" cy="914400"/>
              </a:xfrm>
              <a:prstGeom prst="rect">
                <a:avLst/>
              </a:prstGeom>
              <a:noFill/>
              <a:ln w="12700" cap="flat" cmpd="sng">
                <a:solidFill>
                  <a:srgbClr val="DF3312"/>
                </a:solidFill>
                <a:prstDash val="solid"/>
                <a:miter lim="800000"/>
                <a:headEnd type="none" w="sm" len="sm"/>
                <a:tailEnd type="none" w="sm" len="sm"/>
              </a:ln>
            </p:spPr>
            <p:txBody>
              <a:bodyPr spcFirstLastPara="1" wrap="square" lIns="91425" tIns="91425" rIns="91425" bIns="45700" anchor="t" anchorCtr="1">
                <a:noAutofit/>
              </a:bodyPr>
              <a:lstStyle/>
              <a:p>
                <a:pPr marL="0" marR="0" lvl="0" indent="0" algn="l" rtl="0">
                  <a:spcBef>
                    <a:spcPts val="0"/>
                  </a:spcBef>
                  <a:spcAft>
                    <a:spcPts val="0"/>
                  </a:spcAft>
                  <a:buNone/>
                </a:pPr>
                <a:r>
                  <a:rPr lang="en-US" sz="1200" b="0" i="0" u="none" strike="noStrike" cap="none">
                    <a:solidFill>
                      <a:srgbClr val="DF3312"/>
                    </a:solidFill>
                    <a:latin typeface="Arial"/>
                    <a:ea typeface="Arial"/>
                    <a:cs typeface="Arial"/>
                    <a:sym typeface="Arial"/>
                  </a:rPr>
                  <a:t>Grupo de segurança </a:t>
                </a:r>
                <a:endParaRPr sz="1200" b="0" i="0" u="none" strike="noStrike" cap="none">
                  <a:solidFill>
                    <a:srgbClr val="DF3312"/>
                  </a:solidFill>
                  <a:latin typeface="Arial"/>
                  <a:ea typeface="Arial"/>
                  <a:cs typeface="Arial"/>
                  <a:sym typeface="Arial"/>
                </a:endParaRPr>
              </a:p>
            </p:txBody>
          </p:sp>
        </p:grpSp>
        <p:sp>
          <p:nvSpPr>
            <p:cNvPr id="649" name="Google Shape;649;p14"/>
            <p:cNvSpPr txBox="1"/>
            <p:nvPr/>
          </p:nvSpPr>
          <p:spPr>
            <a:xfrm>
              <a:off x="1782010" y="1150237"/>
              <a:ext cx="1529586"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BFBFBF"/>
                </a:buClr>
                <a:buSzPts val="1800"/>
                <a:buFont typeface="Arial"/>
                <a:buNone/>
              </a:pPr>
              <a:r>
                <a:rPr lang="en-US" sz="1800" b="0" i="0" u="none" strike="noStrike" cap="none">
                  <a:solidFill>
                    <a:srgbClr val="BFBFBF"/>
                  </a:solidFill>
                  <a:latin typeface="Arial"/>
                  <a:ea typeface="Arial"/>
                  <a:cs typeface="Arial"/>
                  <a:sym typeface="Arial"/>
                </a:rPr>
                <a:t>Fly and Snap</a:t>
              </a:r>
              <a:endParaRPr/>
            </a:p>
          </p:txBody>
        </p:sp>
        <p:sp>
          <p:nvSpPr>
            <p:cNvPr id="650" name="Google Shape;650;p14"/>
            <p:cNvSpPr txBox="1"/>
            <p:nvPr/>
          </p:nvSpPr>
          <p:spPr>
            <a:xfrm>
              <a:off x="6065836" y="1150237"/>
              <a:ext cx="166584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BFBFBF"/>
                </a:buClr>
                <a:buSzPts val="1800"/>
                <a:buFont typeface="Arial"/>
                <a:buNone/>
              </a:pPr>
              <a:r>
                <a:rPr lang="en-US" sz="1800" b="0" i="0" u="none" strike="noStrike" cap="none">
                  <a:solidFill>
                    <a:srgbClr val="BFBFBF"/>
                  </a:solidFill>
                  <a:latin typeface="Arial"/>
                  <a:ea typeface="Arial"/>
                  <a:cs typeface="Arial"/>
                  <a:sym typeface="Arial"/>
                </a:rPr>
                <a:t>Show and Sell</a:t>
              </a:r>
              <a:endParaRPr/>
            </a:p>
          </p:txBody>
        </p:sp>
        <p:sp>
          <p:nvSpPr>
            <p:cNvPr id="651" name="Google Shape;651;p14"/>
            <p:cNvSpPr txBox="1"/>
            <p:nvPr/>
          </p:nvSpPr>
          <p:spPr>
            <a:xfrm>
              <a:off x="9543227" y="1150237"/>
              <a:ext cx="1723549"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Arial"/>
                  <a:ea typeface="Arial"/>
                  <a:cs typeface="Arial"/>
                  <a:sym typeface="Arial"/>
                </a:rPr>
                <a:t>Make and Ship</a:t>
              </a:r>
              <a:endParaRPr/>
            </a:p>
          </p:txBody>
        </p:sp>
        <p:grpSp>
          <p:nvGrpSpPr>
            <p:cNvPr id="652" name="Google Shape;652;p14"/>
            <p:cNvGrpSpPr/>
            <p:nvPr/>
          </p:nvGrpSpPr>
          <p:grpSpPr>
            <a:xfrm>
              <a:off x="3663628" y="2728898"/>
              <a:ext cx="769762" cy="739799"/>
              <a:chOff x="4029388" y="2728898"/>
              <a:chExt cx="769762" cy="739799"/>
            </a:xfrm>
          </p:grpSpPr>
          <p:pic>
            <p:nvPicPr>
              <p:cNvPr id="653" name="Google Shape;653;p14"/>
              <p:cNvPicPr preferRelativeResize="0"/>
              <p:nvPr/>
            </p:nvPicPr>
            <p:blipFill rotWithShape="1">
              <a:blip r:embed="rId9">
                <a:alphaModFix/>
              </a:blip>
              <a:srcRect/>
              <a:stretch/>
            </p:blipFill>
            <p:spPr>
              <a:xfrm>
                <a:off x="4231388" y="2728898"/>
                <a:ext cx="365760" cy="365760"/>
              </a:xfrm>
              <a:prstGeom prst="rect">
                <a:avLst/>
              </a:prstGeom>
              <a:noFill/>
              <a:ln>
                <a:noFill/>
              </a:ln>
            </p:spPr>
          </p:pic>
          <p:sp>
            <p:nvSpPr>
              <p:cNvPr id="654" name="Google Shape;654;p14"/>
              <p:cNvSpPr txBox="1"/>
              <p:nvPr/>
            </p:nvSpPr>
            <p:spPr>
              <a:xfrm>
                <a:off x="4029388" y="3007032"/>
                <a:ext cx="76976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Serviço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Imagery </a:t>
                </a:r>
                <a:endParaRPr sz="1200" b="0" i="0" u="none" strike="noStrike" cap="none">
                  <a:solidFill>
                    <a:srgbClr val="7F7F7F"/>
                  </a:solidFill>
                  <a:latin typeface="Arial"/>
                  <a:ea typeface="Arial"/>
                  <a:cs typeface="Arial"/>
                  <a:sym typeface="Arial"/>
                </a:endParaRPr>
              </a:p>
            </p:txBody>
          </p:sp>
        </p:grpSp>
        <p:grpSp>
          <p:nvGrpSpPr>
            <p:cNvPr id="655" name="Google Shape;655;p14"/>
            <p:cNvGrpSpPr/>
            <p:nvPr/>
          </p:nvGrpSpPr>
          <p:grpSpPr>
            <a:xfrm>
              <a:off x="2984266" y="4830387"/>
              <a:ext cx="1295547" cy="858385"/>
              <a:chOff x="3259571" y="5024256"/>
              <a:chExt cx="1295547" cy="858385"/>
            </a:xfrm>
          </p:grpSpPr>
          <p:sp>
            <p:nvSpPr>
              <p:cNvPr id="656" name="Google Shape;656;p14"/>
              <p:cNvSpPr txBox="1"/>
              <p:nvPr/>
            </p:nvSpPr>
            <p:spPr>
              <a:xfrm>
                <a:off x="3259571" y="5420976"/>
                <a:ext cx="1295547"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Banco de dados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de imagens </a:t>
                </a:r>
                <a:endParaRPr sz="1200" b="0" i="0" u="none" strike="noStrike" cap="none">
                  <a:solidFill>
                    <a:srgbClr val="7F7F7F"/>
                  </a:solidFill>
                  <a:latin typeface="Arial"/>
                  <a:ea typeface="Arial"/>
                  <a:cs typeface="Arial"/>
                  <a:sym typeface="Arial"/>
                </a:endParaRPr>
              </a:p>
            </p:txBody>
          </p:sp>
          <p:grpSp>
            <p:nvGrpSpPr>
              <p:cNvPr id="657" name="Google Shape;657;p14"/>
              <p:cNvGrpSpPr/>
              <p:nvPr/>
            </p:nvGrpSpPr>
            <p:grpSpPr>
              <a:xfrm>
                <a:off x="3724465" y="5024256"/>
                <a:ext cx="365760" cy="365760"/>
                <a:chOff x="3695254" y="4989966"/>
                <a:chExt cx="365760" cy="365760"/>
              </a:xfrm>
            </p:grpSpPr>
            <p:pic>
              <p:nvPicPr>
                <p:cNvPr id="658" name="Google Shape;658;p14"/>
                <p:cNvPicPr preferRelativeResize="0"/>
                <p:nvPr/>
              </p:nvPicPr>
              <p:blipFill rotWithShape="1">
                <a:blip r:embed="rId10">
                  <a:alphaModFix/>
                </a:blip>
                <a:srcRect/>
                <a:stretch/>
              </p:blipFill>
              <p:spPr>
                <a:xfrm>
                  <a:off x="3695254" y="4989966"/>
                  <a:ext cx="365760" cy="365760"/>
                </a:xfrm>
                <a:prstGeom prst="rect">
                  <a:avLst/>
                </a:prstGeom>
                <a:noFill/>
                <a:ln>
                  <a:noFill/>
                </a:ln>
              </p:spPr>
            </p:pic>
            <p:sp>
              <p:nvSpPr>
                <p:cNvPr id="659" name="Google Shape;659;p14"/>
                <p:cNvSpPr/>
                <p:nvPr/>
              </p:nvSpPr>
              <p:spPr>
                <a:xfrm>
                  <a:off x="3719438" y="5030095"/>
                  <a:ext cx="320040" cy="9144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grpSp>
        <p:grpSp>
          <p:nvGrpSpPr>
            <p:cNvPr id="660" name="Google Shape;660;p14"/>
            <p:cNvGrpSpPr/>
            <p:nvPr/>
          </p:nvGrpSpPr>
          <p:grpSpPr>
            <a:xfrm>
              <a:off x="4691544" y="3108527"/>
              <a:ext cx="1132041" cy="741189"/>
              <a:chOff x="5092582" y="3651934"/>
              <a:chExt cx="1132041" cy="741189"/>
            </a:xfrm>
          </p:grpSpPr>
          <p:pic>
            <p:nvPicPr>
              <p:cNvPr id="661" name="Google Shape;661;p14"/>
              <p:cNvPicPr preferRelativeResize="0"/>
              <p:nvPr/>
            </p:nvPicPr>
            <p:blipFill rotWithShape="1">
              <a:blip r:embed="rId9">
                <a:alphaModFix/>
              </a:blip>
              <a:srcRect/>
              <a:stretch/>
            </p:blipFill>
            <p:spPr>
              <a:xfrm>
                <a:off x="5423652" y="3651934"/>
                <a:ext cx="365760" cy="365760"/>
              </a:xfrm>
              <a:prstGeom prst="rect">
                <a:avLst/>
              </a:prstGeom>
              <a:noFill/>
              <a:ln>
                <a:noFill/>
              </a:ln>
            </p:spPr>
          </p:pic>
          <p:sp>
            <p:nvSpPr>
              <p:cNvPr id="662" name="Google Shape;662;p14"/>
              <p:cNvSpPr txBox="1"/>
              <p:nvPr/>
            </p:nvSpPr>
            <p:spPr>
              <a:xfrm>
                <a:off x="5092582" y="3931458"/>
                <a:ext cx="113204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Serviço de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mapeamento </a:t>
                </a:r>
                <a:endParaRPr sz="1200" b="0" i="0" u="none" strike="noStrike" cap="none">
                  <a:solidFill>
                    <a:srgbClr val="7F7F7F"/>
                  </a:solidFill>
                  <a:latin typeface="Arial"/>
                  <a:ea typeface="Arial"/>
                  <a:cs typeface="Arial"/>
                  <a:sym typeface="Arial"/>
                </a:endParaRPr>
              </a:p>
            </p:txBody>
          </p:sp>
        </p:grpSp>
        <p:grpSp>
          <p:nvGrpSpPr>
            <p:cNvPr id="663" name="Google Shape;663;p14"/>
            <p:cNvGrpSpPr/>
            <p:nvPr/>
          </p:nvGrpSpPr>
          <p:grpSpPr>
            <a:xfrm>
              <a:off x="5677793" y="2789955"/>
              <a:ext cx="806631" cy="772121"/>
              <a:chOff x="5708610" y="2722988"/>
              <a:chExt cx="806631" cy="772121"/>
            </a:xfrm>
          </p:grpSpPr>
          <p:pic>
            <p:nvPicPr>
              <p:cNvPr id="664" name="Google Shape;664;p14"/>
              <p:cNvPicPr preferRelativeResize="0"/>
              <p:nvPr/>
            </p:nvPicPr>
            <p:blipFill rotWithShape="1">
              <a:blip r:embed="rId9">
                <a:alphaModFix/>
              </a:blip>
              <a:srcRect/>
              <a:stretch/>
            </p:blipFill>
            <p:spPr>
              <a:xfrm>
                <a:off x="5882043" y="2722988"/>
                <a:ext cx="365760" cy="365760"/>
              </a:xfrm>
              <a:prstGeom prst="rect">
                <a:avLst/>
              </a:prstGeom>
              <a:noFill/>
              <a:ln>
                <a:noFill/>
              </a:ln>
            </p:spPr>
          </p:pic>
          <p:sp>
            <p:nvSpPr>
              <p:cNvPr id="665" name="Google Shape;665;p14"/>
              <p:cNvSpPr txBox="1"/>
              <p:nvPr/>
            </p:nvSpPr>
            <p:spPr>
              <a:xfrm>
                <a:off x="5708610" y="3033444"/>
                <a:ext cx="80663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Serviço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Dispatch </a:t>
                </a:r>
                <a:endParaRPr sz="1200" b="0" i="0" u="none" strike="noStrike" cap="none">
                  <a:solidFill>
                    <a:srgbClr val="7F7F7F"/>
                  </a:solidFill>
                  <a:latin typeface="Arial"/>
                  <a:ea typeface="Arial"/>
                  <a:cs typeface="Arial"/>
                  <a:sym typeface="Arial"/>
                </a:endParaRPr>
              </a:p>
            </p:txBody>
          </p:sp>
        </p:grpSp>
        <p:grpSp>
          <p:nvGrpSpPr>
            <p:cNvPr id="666" name="Google Shape;666;p14"/>
            <p:cNvGrpSpPr/>
            <p:nvPr/>
          </p:nvGrpSpPr>
          <p:grpSpPr>
            <a:xfrm>
              <a:off x="5990868" y="4481569"/>
              <a:ext cx="1554480" cy="924536"/>
              <a:chOff x="5913572" y="4840979"/>
              <a:chExt cx="1765300" cy="924536"/>
            </a:xfrm>
          </p:grpSpPr>
          <p:sp>
            <p:nvSpPr>
              <p:cNvPr id="667" name="Google Shape;667;p14"/>
              <p:cNvSpPr txBox="1"/>
              <p:nvPr/>
            </p:nvSpPr>
            <p:spPr>
              <a:xfrm>
                <a:off x="6523891" y="5488516"/>
                <a:ext cx="544664"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Site </a:t>
                </a:r>
                <a:endParaRPr sz="1200" b="0" i="0" u="none" strike="noStrike" cap="none">
                  <a:solidFill>
                    <a:srgbClr val="000000"/>
                  </a:solidFill>
                  <a:latin typeface="Arial"/>
                  <a:ea typeface="Arial"/>
                  <a:cs typeface="Arial"/>
                  <a:sym typeface="Arial"/>
                </a:endParaRPr>
              </a:p>
            </p:txBody>
          </p:sp>
          <p:sp>
            <p:nvSpPr>
              <p:cNvPr id="668" name="Google Shape;668;p14"/>
              <p:cNvSpPr/>
              <p:nvPr/>
            </p:nvSpPr>
            <p:spPr>
              <a:xfrm>
                <a:off x="5913572" y="4840979"/>
                <a:ext cx="1765300" cy="914400"/>
              </a:xfrm>
              <a:prstGeom prst="rect">
                <a:avLst/>
              </a:prstGeom>
              <a:noFill/>
              <a:ln w="12700" cap="flat" cmpd="sng">
                <a:solidFill>
                  <a:srgbClr val="DF3312"/>
                </a:solidFill>
                <a:prstDash val="solid"/>
                <a:miter lim="800000"/>
                <a:headEnd type="none" w="sm" len="sm"/>
                <a:tailEnd type="none" w="sm" len="sm"/>
              </a:ln>
            </p:spPr>
            <p:txBody>
              <a:bodyPr spcFirstLastPara="1" wrap="square" lIns="91425" tIns="91425" rIns="91425" bIns="45700" anchor="t" anchorCtr="1">
                <a:noAutofit/>
              </a:bodyPr>
              <a:lstStyle/>
              <a:p>
                <a:pPr marL="0" marR="0" lvl="0" indent="0" algn="l" rtl="0">
                  <a:spcBef>
                    <a:spcPts val="0"/>
                  </a:spcBef>
                  <a:spcAft>
                    <a:spcPts val="0"/>
                  </a:spcAft>
                  <a:buNone/>
                </a:pPr>
                <a:r>
                  <a:rPr lang="en-US" sz="1200" b="0" i="0" u="none" strike="noStrike" cap="none">
                    <a:solidFill>
                      <a:srgbClr val="DF3312"/>
                    </a:solidFill>
                    <a:latin typeface="Arial"/>
                    <a:ea typeface="Arial"/>
                    <a:cs typeface="Arial"/>
                    <a:sym typeface="Arial"/>
                  </a:rPr>
                  <a:t>Grupo de segurança </a:t>
                </a:r>
                <a:endParaRPr/>
              </a:p>
            </p:txBody>
          </p:sp>
        </p:grpSp>
        <p:grpSp>
          <p:nvGrpSpPr>
            <p:cNvPr id="669" name="Google Shape;669;p14"/>
            <p:cNvGrpSpPr/>
            <p:nvPr/>
          </p:nvGrpSpPr>
          <p:grpSpPr>
            <a:xfrm>
              <a:off x="4678627" y="4250546"/>
              <a:ext cx="1128835" cy="679874"/>
              <a:chOff x="4894366" y="4774206"/>
              <a:chExt cx="1128835" cy="679874"/>
            </a:xfrm>
          </p:grpSpPr>
          <p:pic>
            <p:nvPicPr>
              <p:cNvPr id="670" name="Google Shape;670;p14"/>
              <p:cNvPicPr preferRelativeResize="0"/>
              <p:nvPr/>
            </p:nvPicPr>
            <p:blipFill rotWithShape="1">
              <a:blip r:embed="rId8">
                <a:alphaModFix/>
              </a:blip>
              <a:srcRect/>
              <a:stretch/>
            </p:blipFill>
            <p:spPr>
              <a:xfrm>
                <a:off x="5223834" y="4774206"/>
                <a:ext cx="469900" cy="469900"/>
              </a:xfrm>
              <a:prstGeom prst="rect">
                <a:avLst/>
              </a:prstGeom>
              <a:noFill/>
              <a:ln>
                <a:noFill/>
              </a:ln>
            </p:spPr>
          </p:pic>
          <p:sp>
            <p:nvSpPr>
              <p:cNvPr id="671" name="Google Shape;671;p14"/>
              <p:cNvSpPr txBox="1"/>
              <p:nvPr/>
            </p:nvSpPr>
            <p:spPr>
              <a:xfrm>
                <a:off x="4894366" y="5177081"/>
                <a:ext cx="1128835"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Ativos do site </a:t>
                </a:r>
                <a:endParaRPr sz="1200" b="0" i="0" u="none" strike="noStrike" cap="none">
                  <a:solidFill>
                    <a:srgbClr val="7F7F7F"/>
                  </a:solidFill>
                  <a:latin typeface="Arial"/>
                  <a:ea typeface="Arial"/>
                  <a:cs typeface="Arial"/>
                  <a:sym typeface="Arial"/>
                </a:endParaRPr>
              </a:p>
            </p:txBody>
          </p:sp>
        </p:grpSp>
        <p:sp>
          <p:nvSpPr>
            <p:cNvPr id="672" name="Google Shape;672;p14"/>
            <p:cNvSpPr/>
            <p:nvPr/>
          </p:nvSpPr>
          <p:spPr>
            <a:xfrm>
              <a:off x="1876451" y="1688658"/>
              <a:ext cx="10058400" cy="4286242"/>
            </a:xfrm>
            <a:prstGeom prst="rect">
              <a:avLst/>
            </a:prstGeom>
            <a:noFill/>
            <a:ln w="12700" cap="flat" cmpd="sng">
              <a:solidFill>
                <a:srgbClr val="007CBC"/>
              </a:solidFill>
              <a:prstDash val="dash"/>
              <a:miter lim="800000"/>
              <a:headEnd type="none" w="sm" len="sm"/>
              <a:tailEnd type="none" w="sm" len="sm"/>
            </a:ln>
          </p:spPr>
          <p:txBody>
            <a:bodyPr spcFirstLastPara="1" wrap="square" lIns="91425" tIns="91425" rIns="91425" bIns="45700" anchor="t" anchorCtr="0">
              <a:noAutofit/>
            </a:bodyPr>
            <a:lstStyle/>
            <a:p>
              <a:pPr marL="0" marR="0" lvl="0" indent="0" algn="ctr" rtl="0">
                <a:spcBef>
                  <a:spcPts val="0"/>
                </a:spcBef>
                <a:spcAft>
                  <a:spcPts val="0"/>
                </a:spcAft>
                <a:buNone/>
              </a:pPr>
              <a:r>
                <a:rPr lang="en-US" sz="1200" b="0" i="0" u="none" strike="noStrike" cap="none">
                  <a:solidFill>
                    <a:srgbClr val="007CBC"/>
                  </a:solidFill>
                  <a:latin typeface="Arial"/>
                  <a:ea typeface="Arial"/>
                  <a:cs typeface="Arial"/>
                  <a:sym typeface="Arial"/>
                </a:rPr>
                <a:t>Zona de disponibilidade </a:t>
              </a:r>
              <a:endParaRPr sz="1200" b="0" i="0" u="none" strike="noStrike" cap="none">
                <a:solidFill>
                  <a:srgbClr val="007CBC"/>
                </a:solidFill>
                <a:latin typeface="Arial"/>
                <a:ea typeface="Arial"/>
                <a:cs typeface="Arial"/>
                <a:sym typeface="Arial"/>
              </a:endParaRPr>
            </a:p>
          </p:txBody>
        </p:sp>
        <p:pic>
          <p:nvPicPr>
            <p:cNvPr id="673" name="Google Shape;673;p14"/>
            <p:cNvPicPr preferRelativeResize="0"/>
            <p:nvPr/>
          </p:nvPicPr>
          <p:blipFill rotWithShape="1">
            <a:blip r:embed="rId11">
              <a:alphaModFix/>
            </a:blip>
            <a:srcRect/>
            <a:stretch/>
          </p:blipFill>
          <p:spPr>
            <a:xfrm>
              <a:off x="1789889" y="1605179"/>
              <a:ext cx="457200" cy="457200"/>
            </a:xfrm>
            <a:prstGeom prst="rect">
              <a:avLst/>
            </a:prstGeom>
            <a:noFill/>
            <a:ln>
              <a:noFill/>
            </a:ln>
          </p:spPr>
        </p:pic>
        <p:grpSp>
          <p:nvGrpSpPr>
            <p:cNvPr id="674" name="Google Shape;674;p14"/>
            <p:cNvGrpSpPr/>
            <p:nvPr/>
          </p:nvGrpSpPr>
          <p:grpSpPr>
            <a:xfrm>
              <a:off x="7829475" y="3587917"/>
              <a:ext cx="845103" cy="936005"/>
              <a:chOff x="7909485" y="3702217"/>
              <a:chExt cx="845103" cy="936005"/>
            </a:xfrm>
          </p:grpSpPr>
          <p:pic>
            <p:nvPicPr>
              <p:cNvPr id="675" name="Google Shape;675;p14"/>
              <p:cNvPicPr preferRelativeResize="0"/>
              <p:nvPr/>
            </p:nvPicPr>
            <p:blipFill rotWithShape="1">
              <a:blip r:embed="rId12">
                <a:alphaModFix/>
              </a:blip>
              <a:srcRect/>
              <a:stretch/>
            </p:blipFill>
            <p:spPr>
              <a:xfrm>
                <a:off x="8149157" y="3702217"/>
                <a:ext cx="365760" cy="365760"/>
              </a:xfrm>
              <a:prstGeom prst="rect">
                <a:avLst/>
              </a:prstGeom>
              <a:noFill/>
              <a:ln>
                <a:noFill/>
              </a:ln>
            </p:spPr>
          </p:pic>
          <p:sp>
            <p:nvSpPr>
              <p:cNvPr id="676" name="Google Shape;676;p14"/>
              <p:cNvSpPr txBox="1"/>
              <p:nvPr/>
            </p:nvSpPr>
            <p:spPr>
              <a:xfrm>
                <a:off x="7909485" y="3991891"/>
                <a:ext cx="845103"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Fila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status do </a:t>
                </a:r>
                <a:endParaRPr/>
              </a:p>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pedido </a:t>
                </a:r>
                <a:endParaRPr sz="1200" b="0" i="0" u="none" strike="noStrike" cap="none">
                  <a:solidFill>
                    <a:srgbClr val="000000"/>
                  </a:solidFill>
                  <a:latin typeface="Arial"/>
                  <a:ea typeface="Arial"/>
                  <a:cs typeface="Arial"/>
                  <a:sym typeface="Arial"/>
                </a:endParaRPr>
              </a:p>
            </p:txBody>
          </p:sp>
        </p:grpSp>
        <p:grpSp>
          <p:nvGrpSpPr>
            <p:cNvPr id="677" name="Google Shape;677;p14"/>
            <p:cNvGrpSpPr/>
            <p:nvPr/>
          </p:nvGrpSpPr>
          <p:grpSpPr>
            <a:xfrm>
              <a:off x="8879095" y="2536180"/>
              <a:ext cx="862736" cy="750362"/>
              <a:chOff x="8958740" y="2536623"/>
              <a:chExt cx="862736" cy="750362"/>
            </a:xfrm>
          </p:grpSpPr>
          <p:pic>
            <p:nvPicPr>
              <p:cNvPr id="678" name="Google Shape;678;p14"/>
              <p:cNvPicPr preferRelativeResize="0"/>
              <p:nvPr/>
            </p:nvPicPr>
            <p:blipFill rotWithShape="1">
              <a:blip r:embed="rId12">
                <a:alphaModFix/>
              </a:blip>
              <a:srcRect/>
              <a:stretch/>
            </p:blipFill>
            <p:spPr>
              <a:xfrm>
                <a:off x="9207228" y="2536623"/>
                <a:ext cx="365760" cy="365760"/>
              </a:xfrm>
              <a:prstGeom prst="rect">
                <a:avLst/>
              </a:prstGeom>
              <a:noFill/>
              <a:ln>
                <a:noFill/>
              </a:ln>
            </p:spPr>
          </p:pic>
          <p:sp>
            <p:nvSpPr>
              <p:cNvPr id="679" name="Google Shape;679;p14"/>
              <p:cNvSpPr txBox="1"/>
              <p:nvPr/>
            </p:nvSpPr>
            <p:spPr>
              <a:xfrm>
                <a:off x="8958740" y="2825320"/>
                <a:ext cx="862736"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Fila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produção </a:t>
                </a:r>
                <a:endParaRPr sz="1200" b="0" i="0" u="none" strike="noStrike" cap="none">
                  <a:solidFill>
                    <a:srgbClr val="000000"/>
                  </a:solidFill>
                  <a:latin typeface="Arial"/>
                  <a:ea typeface="Arial"/>
                  <a:cs typeface="Arial"/>
                  <a:sym typeface="Arial"/>
                </a:endParaRPr>
              </a:p>
            </p:txBody>
          </p:sp>
        </p:grpSp>
        <p:grpSp>
          <p:nvGrpSpPr>
            <p:cNvPr id="680" name="Google Shape;680;p14"/>
            <p:cNvGrpSpPr/>
            <p:nvPr/>
          </p:nvGrpSpPr>
          <p:grpSpPr>
            <a:xfrm>
              <a:off x="9999239" y="2141136"/>
              <a:ext cx="1085554" cy="812607"/>
              <a:chOff x="9978398" y="2141136"/>
              <a:chExt cx="1085554" cy="812607"/>
            </a:xfrm>
          </p:grpSpPr>
          <p:pic>
            <p:nvPicPr>
              <p:cNvPr id="681" name="Google Shape;681;p14"/>
              <p:cNvPicPr preferRelativeResize="0"/>
              <p:nvPr/>
            </p:nvPicPr>
            <p:blipFill rotWithShape="1">
              <a:blip r:embed="rId13">
                <a:alphaModFix/>
              </a:blip>
              <a:srcRect/>
              <a:stretch/>
            </p:blipFill>
            <p:spPr>
              <a:xfrm>
                <a:off x="10338294" y="2141136"/>
                <a:ext cx="365760" cy="365760"/>
              </a:xfrm>
              <a:prstGeom prst="rect">
                <a:avLst/>
              </a:prstGeom>
              <a:noFill/>
              <a:ln>
                <a:noFill/>
              </a:ln>
            </p:spPr>
          </p:pic>
          <p:sp>
            <p:nvSpPr>
              <p:cNvPr id="682" name="Google Shape;682;p14"/>
              <p:cNvSpPr txBox="1"/>
              <p:nvPr/>
            </p:nvSpPr>
            <p:spPr>
              <a:xfrm>
                <a:off x="9978398" y="2492078"/>
                <a:ext cx="1085554"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renderização </a:t>
                </a:r>
                <a:endParaRPr sz="1200" b="0" i="0" u="none" strike="noStrike" cap="none">
                  <a:solidFill>
                    <a:srgbClr val="000000"/>
                  </a:solidFill>
                  <a:latin typeface="Arial"/>
                  <a:ea typeface="Arial"/>
                  <a:cs typeface="Arial"/>
                  <a:sym typeface="Arial"/>
                </a:endParaRPr>
              </a:p>
            </p:txBody>
          </p:sp>
        </p:grpSp>
        <p:grpSp>
          <p:nvGrpSpPr>
            <p:cNvPr id="683" name="Google Shape;683;p14"/>
            <p:cNvGrpSpPr/>
            <p:nvPr/>
          </p:nvGrpSpPr>
          <p:grpSpPr>
            <a:xfrm>
              <a:off x="11076259" y="2379400"/>
              <a:ext cx="798617" cy="773100"/>
              <a:chOff x="11167699" y="2379400"/>
              <a:chExt cx="798617" cy="773100"/>
            </a:xfrm>
          </p:grpSpPr>
          <p:pic>
            <p:nvPicPr>
              <p:cNvPr id="684" name="Google Shape;684;p14"/>
              <p:cNvPicPr preferRelativeResize="0"/>
              <p:nvPr/>
            </p:nvPicPr>
            <p:blipFill rotWithShape="1">
              <a:blip r:embed="rId14">
                <a:alphaModFix/>
              </a:blip>
              <a:srcRect/>
              <a:stretch/>
            </p:blipFill>
            <p:spPr>
              <a:xfrm>
                <a:off x="11384128" y="2379400"/>
                <a:ext cx="365760" cy="365760"/>
              </a:xfrm>
              <a:prstGeom prst="rect">
                <a:avLst/>
              </a:prstGeom>
              <a:noFill/>
              <a:ln>
                <a:noFill/>
              </a:ln>
            </p:spPr>
          </p:pic>
          <p:sp>
            <p:nvSpPr>
              <p:cNvPr id="685" name="Google Shape;685;p14"/>
              <p:cNvSpPr txBox="1"/>
              <p:nvPr/>
            </p:nvSpPr>
            <p:spPr>
              <a:xfrm>
                <a:off x="11167699" y="2690835"/>
                <a:ext cx="798617"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Modelos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3D </a:t>
                </a:r>
                <a:endParaRPr sz="1200" b="0" i="0" u="none" strike="noStrike" cap="none">
                  <a:solidFill>
                    <a:srgbClr val="000000"/>
                  </a:solidFill>
                  <a:latin typeface="Arial"/>
                  <a:ea typeface="Arial"/>
                  <a:cs typeface="Arial"/>
                  <a:sym typeface="Arial"/>
                </a:endParaRPr>
              </a:p>
            </p:txBody>
          </p:sp>
        </p:grpSp>
        <p:grpSp>
          <p:nvGrpSpPr>
            <p:cNvPr id="686" name="Google Shape;686;p14"/>
            <p:cNvGrpSpPr/>
            <p:nvPr/>
          </p:nvGrpSpPr>
          <p:grpSpPr>
            <a:xfrm>
              <a:off x="10145913" y="3480153"/>
              <a:ext cx="792204" cy="728505"/>
              <a:chOff x="10207631" y="3480153"/>
              <a:chExt cx="792204" cy="728505"/>
            </a:xfrm>
          </p:grpSpPr>
          <p:pic>
            <p:nvPicPr>
              <p:cNvPr id="687" name="Google Shape;687;p14"/>
              <p:cNvPicPr preferRelativeResize="0"/>
              <p:nvPr/>
            </p:nvPicPr>
            <p:blipFill rotWithShape="1">
              <a:blip r:embed="rId12">
                <a:alphaModFix/>
              </a:blip>
              <a:srcRect/>
              <a:stretch/>
            </p:blipFill>
            <p:spPr>
              <a:xfrm>
                <a:off x="10420853" y="3480153"/>
                <a:ext cx="365760" cy="365760"/>
              </a:xfrm>
              <a:prstGeom prst="rect">
                <a:avLst/>
              </a:prstGeom>
              <a:noFill/>
              <a:ln>
                <a:noFill/>
              </a:ln>
            </p:spPr>
          </p:pic>
          <p:sp>
            <p:nvSpPr>
              <p:cNvPr id="688" name="Google Shape;688;p14"/>
              <p:cNvSpPr txBox="1"/>
              <p:nvPr/>
            </p:nvSpPr>
            <p:spPr>
              <a:xfrm>
                <a:off x="10207631" y="3746993"/>
                <a:ext cx="792204"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Imprimir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fila </a:t>
                </a:r>
                <a:endParaRPr sz="1200" b="0" i="0" u="none" strike="noStrike" cap="none">
                  <a:solidFill>
                    <a:srgbClr val="000000"/>
                  </a:solidFill>
                  <a:latin typeface="Arial"/>
                  <a:ea typeface="Arial"/>
                  <a:cs typeface="Arial"/>
                  <a:sym typeface="Arial"/>
                </a:endParaRPr>
              </a:p>
            </p:txBody>
          </p:sp>
        </p:grpSp>
        <p:grpSp>
          <p:nvGrpSpPr>
            <p:cNvPr id="689" name="Google Shape;689;p14"/>
            <p:cNvGrpSpPr/>
            <p:nvPr/>
          </p:nvGrpSpPr>
          <p:grpSpPr>
            <a:xfrm>
              <a:off x="9293172" y="4374507"/>
              <a:ext cx="1191352" cy="771229"/>
              <a:chOff x="9293172" y="4374507"/>
              <a:chExt cx="1191352" cy="771229"/>
            </a:xfrm>
          </p:grpSpPr>
          <p:pic>
            <p:nvPicPr>
              <p:cNvPr id="690" name="Google Shape;690;p14"/>
              <p:cNvPicPr preferRelativeResize="0"/>
              <p:nvPr/>
            </p:nvPicPr>
            <p:blipFill rotWithShape="1">
              <a:blip r:embed="rId14">
                <a:alphaModFix/>
              </a:blip>
              <a:srcRect/>
              <a:stretch/>
            </p:blipFill>
            <p:spPr>
              <a:xfrm>
                <a:off x="9705968" y="4374507"/>
                <a:ext cx="365760" cy="365760"/>
              </a:xfrm>
              <a:prstGeom prst="rect">
                <a:avLst/>
              </a:prstGeom>
              <a:noFill/>
              <a:ln>
                <a:noFill/>
              </a:ln>
            </p:spPr>
          </p:pic>
          <p:sp>
            <p:nvSpPr>
              <p:cNvPr id="691" name="Google Shape;691;p14"/>
              <p:cNvSpPr txBox="1"/>
              <p:nvPr/>
            </p:nvSpPr>
            <p:spPr>
              <a:xfrm>
                <a:off x="9293172" y="4684071"/>
                <a:ext cx="119135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Vídeos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demonstração </a:t>
                </a:r>
                <a:endParaRPr sz="1200" b="0" i="0" u="none" strike="noStrike" cap="none">
                  <a:solidFill>
                    <a:srgbClr val="000000"/>
                  </a:solidFill>
                  <a:latin typeface="Arial"/>
                  <a:ea typeface="Arial"/>
                  <a:cs typeface="Arial"/>
                  <a:sym typeface="Arial"/>
                </a:endParaRPr>
              </a:p>
            </p:txBody>
          </p:sp>
        </p:grpSp>
        <p:grpSp>
          <p:nvGrpSpPr>
            <p:cNvPr id="692" name="Google Shape;692;p14"/>
            <p:cNvGrpSpPr/>
            <p:nvPr/>
          </p:nvGrpSpPr>
          <p:grpSpPr>
            <a:xfrm>
              <a:off x="9237609" y="6172453"/>
              <a:ext cx="1530654" cy="532104"/>
              <a:chOff x="9135591" y="6184460"/>
              <a:chExt cx="1530654" cy="532104"/>
            </a:xfrm>
          </p:grpSpPr>
          <p:pic>
            <p:nvPicPr>
              <p:cNvPr id="693" name="Google Shape;693;p14"/>
              <p:cNvPicPr preferRelativeResize="0"/>
              <p:nvPr/>
            </p:nvPicPr>
            <p:blipFill rotWithShape="1">
              <a:blip r:embed="rId15">
                <a:alphaModFix/>
              </a:blip>
              <a:srcRect/>
              <a:stretch/>
            </p:blipFill>
            <p:spPr>
              <a:xfrm>
                <a:off x="10227814" y="6259364"/>
                <a:ext cx="438431" cy="457200"/>
              </a:xfrm>
              <a:prstGeom prst="rect">
                <a:avLst/>
              </a:prstGeom>
              <a:noFill/>
              <a:ln>
                <a:noFill/>
              </a:ln>
            </p:spPr>
          </p:pic>
          <p:sp>
            <p:nvSpPr>
              <p:cNvPr id="694" name="Google Shape;694;p14"/>
              <p:cNvSpPr txBox="1"/>
              <p:nvPr/>
            </p:nvSpPr>
            <p:spPr>
              <a:xfrm>
                <a:off x="9135591" y="6184460"/>
                <a:ext cx="1117614" cy="46166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200" b="0" i="0" u="none" strike="noStrike" cap="none">
                    <a:solidFill>
                      <a:srgbClr val="000000"/>
                    </a:solidFill>
                    <a:latin typeface="Arial"/>
                    <a:ea typeface="Arial"/>
                    <a:cs typeface="Arial"/>
                    <a:sym typeface="Arial"/>
                  </a:rPr>
                  <a:t>Condutor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impressão </a:t>
                </a:r>
                <a:endParaRPr sz="1200" b="0" i="0" u="none" strike="noStrike" cap="none">
                  <a:solidFill>
                    <a:srgbClr val="000000"/>
                  </a:solidFill>
                  <a:latin typeface="Arial"/>
                  <a:ea typeface="Arial"/>
                  <a:cs typeface="Arial"/>
                  <a:sym typeface="Arial"/>
                </a:endParaRPr>
              </a:p>
            </p:txBody>
          </p:sp>
        </p:grpSp>
        <p:cxnSp>
          <p:nvCxnSpPr>
            <p:cNvPr id="695" name="Google Shape;695;p14"/>
            <p:cNvCxnSpPr>
              <a:stCxn id="636" idx="3"/>
              <a:endCxn id="648" idx="1"/>
            </p:cNvCxnSpPr>
            <p:nvPr/>
          </p:nvCxnSpPr>
          <p:spPr>
            <a:xfrm rot="10800000" flipH="1">
              <a:off x="1653575" y="4126429"/>
              <a:ext cx="460500" cy="511200"/>
            </a:xfrm>
            <a:prstGeom prst="straightConnector1">
              <a:avLst/>
            </a:prstGeom>
            <a:noFill/>
            <a:ln w="9525" cap="flat" cmpd="sng">
              <a:solidFill>
                <a:schemeClr val="accent1"/>
              </a:solidFill>
              <a:prstDash val="solid"/>
              <a:miter lim="800000"/>
              <a:headEnd type="none" w="sm" len="sm"/>
              <a:tailEnd type="triangle" w="med" len="med"/>
            </a:ln>
          </p:spPr>
        </p:cxnSp>
        <p:cxnSp>
          <p:nvCxnSpPr>
            <p:cNvPr id="696" name="Google Shape;696;p14"/>
            <p:cNvCxnSpPr>
              <a:stCxn id="648" idx="0"/>
              <a:endCxn id="644" idx="2"/>
            </p:cNvCxnSpPr>
            <p:nvPr/>
          </p:nvCxnSpPr>
          <p:spPr>
            <a:xfrm rot="10800000">
              <a:off x="2891251" y="3174828"/>
              <a:ext cx="0" cy="494400"/>
            </a:xfrm>
            <a:prstGeom prst="straightConnector1">
              <a:avLst/>
            </a:prstGeom>
            <a:noFill/>
            <a:ln w="9525" cap="flat" cmpd="sng">
              <a:solidFill>
                <a:schemeClr val="accent1"/>
              </a:solidFill>
              <a:prstDash val="solid"/>
              <a:miter lim="800000"/>
              <a:headEnd type="none" w="sm" len="sm"/>
              <a:tailEnd type="triangle" w="med" len="med"/>
            </a:ln>
          </p:spPr>
        </p:cxnSp>
        <p:cxnSp>
          <p:nvCxnSpPr>
            <p:cNvPr id="697" name="Google Shape;697;p14"/>
            <p:cNvCxnSpPr/>
            <p:nvPr/>
          </p:nvCxnSpPr>
          <p:spPr>
            <a:xfrm rot="10800000">
              <a:off x="3141152" y="2704851"/>
              <a:ext cx="608141" cy="165160"/>
            </a:xfrm>
            <a:prstGeom prst="straightConnector1">
              <a:avLst/>
            </a:prstGeom>
            <a:noFill/>
            <a:ln w="9525" cap="flat" cmpd="sng">
              <a:solidFill>
                <a:schemeClr val="accent1"/>
              </a:solidFill>
              <a:prstDash val="solid"/>
              <a:miter lim="800000"/>
              <a:headEnd type="none" w="sm" len="sm"/>
              <a:tailEnd type="triangle" w="med" len="med"/>
            </a:ln>
          </p:spPr>
        </p:cxnSp>
        <p:cxnSp>
          <p:nvCxnSpPr>
            <p:cNvPr id="698" name="Google Shape;698;p14"/>
            <p:cNvCxnSpPr>
              <a:stCxn id="648" idx="0"/>
              <a:endCxn id="654" idx="1"/>
            </p:cNvCxnSpPr>
            <p:nvPr/>
          </p:nvCxnSpPr>
          <p:spPr>
            <a:xfrm rot="10800000" flipH="1">
              <a:off x="2891251" y="3237828"/>
              <a:ext cx="772500" cy="431400"/>
            </a:xfrm>
            <a:prstGeom prst="straightConnector1">
              <a:avLst/>
            </a:prstGeom>
            <a:noFill/>
            <a:ln w="9525" cap="flat" cmpd="sng">
              <a:solidFill>
                <a:schemeClr val="accent1"/>
              </a:solidFill>
              <a:prstDash val="solid"/>
              <a:miter lim="800000"/>
              <a:headEnd type="none" w="sm" len="sm"/>
              <a:tailEnd type="triangle" w="med" len="med"/>
            </a:ln>
          </p:spPr>
        </p:cxnSp>
        <p:cxnSp>
          <p:nvCxnSpPr>
            <p:cNvPr id="699" name="Google Shape;699;p14"/>
            <p:cNvCxnSpPr>
              <a:stCxn id="654" idx="2"/>
              <a:endCxn id="658" idx="0"/>
            </p:cNvCxnSpPr>
            <p:nvPr/>
          </p:nvCxnSpPr>
          <p:spPr>
            <a:xfrm flipH="1">
              <a:off x="3632109" y="3468697"/>
              <a:ext cx="416400" cy="1361700"/>
            </a:xfrm>
            <a:prstGeom prst="straightConnector1">
              <a:avLst/>
            </a:prstGeom>
            <a:noFill/>
            <a:ln w="9525" cap="flat" cmpd="sng">
              <a:solidFill>
                <a:schemeClr val="accent1"/>
              </a:solidFill>
              <a:prstDash val="solid"/>
              <a:miter lim="800000"/>
              <a:headEnd type="none" w="sm" len="sm"/>
              <a:tailEnd type="triangle" w="med" len="med"/>
            </a:ln>
          </p:spPr>
        </p:cxnSp>
        <p:cxnSp>
          <p:nvCxnSpPr>
            <p:cNvPr id="700" name="Google Shape;700;p14"/>
            <p:cNvCxnSpPr/>
            <p:nvPr/>
          </p:nvCxnSpPr>
          <p:spPr>
            <a:xfrm flipH="1">
              <a:off x="3170858" y="2159742"/>
              <a:ext cx="7087004" cy="308866"/>
            </a:xfrm>
            <a:prstGeom prst="straightConnector1">
              <a:avLst/>
            </a:prstGeom>
            <a:noFill/>
            <a:ln w="9525" cap="flat" cmpd="sng">
              <a:solidFill>
                <a:schemeClr val="accent1"/>
              </a:solidFill>
              <a:prstDash val="solid"/>
              <a:miter lim="800000"/>
              <a:headEnd type="none" w="sm" len="sm"/>
              <a:tailEnd type="triangle" w="med" len="med"/>
            </a:ln>
          </p:spPr>
        </p:cxnSp>
        <p:cxnSp>
          <p:nvCxnSpPr>
            <p:cNvPr id="701" name="Google Shape;701;p14"/>
            <p:cNvCxnSpPr/>
            <p:nvPr/>
          </p:nvCxnSpPr>
          <p:spPr>
            <a:xfrm flipH="1">
              <a:off x="4231388" y="2168612"/>
              <a:ext cx="6026474" cy="720306"/>
            </a:xfrm>
            <a:prstGeom prst="straightConnector1">
              <a:avLst/>
            </a:prstGeom>
            <a:noFill/>
            <a:ln w="9525" cap="flat" cmpd="sng">
              <a:solidFill>
                <a:schemeClr val="accent1"/>
              </a:solidFill>
              <a:prstDash val="solid"/>
              <a:miter lim="800000"/>
              <a:headEnd type="none" w="sm" len="sm"/>
              <a:tailEnd type="triangle" w="med" len="med"/>
            </a:ln>
          </p:spPr>
        </p:cxnSp>
        <p:cxnSp>
          <p:nvCxnSpPr>
            <p:cNvPr id="702" name="Google Shape;702;p14"/>
            <p:cNvCxnSpPr/>
            <p:nvPr/>
          </p:nvCxnSpPr>
          <p:spPr>
            <a:xfrm rot="10800000">
              <a:off x="6298666" y="3075612"/>
              <a:ext cx="549314" cy="222924"/>
            </a:xfrm>
            <a:prstGeom prst="straightConnector1">
              <a:avLst/>
            </a:prstGeom>
            <a:noFill/>
            <a:ln w="9525" cap="flat" cmpd="sng">
              <a:solidFill>
                <a:schemeClr val="accent1"/>
              </a:solidFill>
              <a:prstDash val="solid"/>
              <a:miter lim="800000"/>
              <a:headEnd type="none" w="sm" len="sm"/>
              <a:tailEnd type="triangle" w="med" len="med"/>
            </a:ln>
          </p:spPr>
        </p:cxnSp>
        <p:cxnSp>
          <p:nvCxnSpPr>
            <p:cNvPr id="703" name="Google Shape;703;p14"/>
            <p:cNvCxnSpPr/>
            <p:nvPr/>
          </p:nvCxnSpPr>
          <p:spPr>
            <a:xfrm rot="10800000">
              <a:off x="4239936" y="3006051"/>
              <a:ext cx="754887" cy="244550"/>
            </a:xfrm>
            <a:prstGeom prst="straightConnector1">
              <a:avLst/>
            </a:prstGeom>
            <a:noFill/>
            <a:ln w="9525" cap="flat" cmpd="sng">
              <a:solidFill>
                <a:schemeClr val="accent1"/>
              </a:solidFill>
              <a:prstDash val="solid"/>
              <a:miter lim="800000"/>
              <a:headEnd type="none" w="sm" len="sm"/>
              <a:tailEnd type="triangle" w="med" len="med"/>
            </a:ln>
          </p:spPr>
        </p:cxnSp>
        <p:cxnSp>
          <p:nvCxnSpPr>
            <p:cNvPr id="704" name="Google Shape;704;p14"/>
            <p:cNvCxnSpPr/>
            <p:nvPr/>
          </p:nvCxnSpPr>
          <p:spPr>
            <a:xfrm rot="10800000">
              <a:off x="7148465" y="3939902"/>
              <a:ext cx="0" cy="529687"/>
            </a:xfrm>
            <a:prstGeom prst="straightConnector1">
              <a:avLst/>
            </a:prstGeom>
            <a:noFill/>
            <a:ln w="9525" cap="flat" cmpd="sng">
              <a:solidFill>
                <a:schemeClr val="accent1"/>
              </a:solidFill>
              <a:prstDash val="solid"/>
              <a:miter lim="800000"/>
              <a:headEnd type="none" w="sm" len="sm"/>
              <a:tailEnd type="triangle" w="med" len="med"/>
            </a:ln>
          </p:spPr>
        </p:cxnSp>
        <p:cxnSp>
          <p:nvCxnSpPr>
            <p:cNvPr id="705" name="Google Shape;705;p14"/>
            <p:cNvCxnSpPr/>
            <p:nvPr/>
          </p:nvCxnSpPr>
          <p:spPr>
            <a:xfrm rot="10800000">
              <a:off x="5684585" y="3785057"/>
              <a:ext cx="684204" cy="661026"/>
            </a:xfrm>
            <a:prstGeom prst="straightConnector1">
              <a:avLst/>
            </a:prstGeom>
            <a:noFill/>
            <a:ln w="9525" cap="flat" cmpd="sng">
              <a:solidFill>
                <a:schemeClr val="accent1"/>
              </a:solidFill>
              <a:prstDash val="solid"/>
              <a:miter lim="800000"/>
              <a:headEnd type="none" w="sm" len="sm"/>
              <a:tailEnd type="triangle" w="med" len="med"/>
            </a:ln>
          </p:spPr>
        </p:cxnSp>
        <p:cxnSp>
          <p:nvCxnSpPr>
            <p:cNvPr id="706" name="Google Shape;706;p14"/>
            <p:cNvCxnSpPr>
              <a:stCxn id="668" idx="1"/>
              <a:endCxn id="670" idx="3"/>
            </p:cNvCxnSpPr>
            <p:nvPr/>
          </p:nvCxnSpPr>
          <p:spPr>
            <a:xfrm rot="10800000">
              <a:off x="5477868" y="4485469"/>
              <a:ext cx="513000" cy="453300"/>
            </a:xfrm>
            <a:prstGeom prst="straightConnector1">
              <a:avLst/>
            </a:prstGeom>
            <a:noFill/>
            <a:ln w="9525" cap="flat" cmpd="sng">
              <a:solidFill>
                <a:schemeClr val="accent1"/>
              </a:solidFill>
              <a:prstDash val="solid"/>
              <a:miter lim="800000"/>
              <a:headEnd type="none" w="sm" len="sm"/>
              <a:tailEnd type="triangle" w="med" len="med"/>
            </a:ln>
          </p:spPr>
        </p:cxnSp>
        <p:cxnSp>
          <p:nvCxnSpPr>
            <p:cNvPr id="707" name="Google Shape;707;p14"/>
            <p:cNvCxnSpPr>
              <a:stCxn id="668" idx="3"/>
              <a:endCxn id="690" idx="1"/>
            </p:cNvCxnSpPr>
            <p:nvPr/>
          </p:nvCxnSpPr>
          <p:spPr>
            <a:xfrm rot="10800000" flipH="1">
              <a:off x="7545348" y="4557469"/>
              <a:ext cx="2160600" cy="381300"/>
            </a:xfrm>
            <a:prstGeom prst="straightConnector1">
              <a:avLst/>
            </a:prstGeom>
            <a:noFill/>
            <a:ln w="9525" cap="flat" cmpd="sng">
              <a:solidFill>
                <a:schemeClr val="accent1"/>
              </a:solidFill>
              <a:prstDash val="solid"/>
              <a:miter lim="800000"/>
              <a:headEnd type="none" w="sm" len="sm"/>
              <a:tailEnd type="triangle" w="med" len="med"/>
            </a:ln>
          </p:spPr>
        </p:cxnSp>
        <p:cxnSp>
          <p:nvCxnSpPr>
            <p:cNvPr id="708" name="Google Shape;708;p14"/>
            <p:cNvCxnSpPr/>
            <p:nvPr/>
          </p:nvCxnSpPr>
          <p:spPr>
            <a:xfrm>
              <a:off x="7315035" y="3569421"/>
              <a:ext cx="704464" cy="176283"/>
            </a:xfrm>
            <a:prstGeom prst="straightConnector1">
              <a:avLst/>
            </a:prstGeom>
            <a:noFill/>
            <a:ln w="9525" cap="flat" cmpd="sng">
              <a:solidFill>
                <a:schemeClr val="accent1"/>
              </a:solidFill>
              <a:prstDash val="solid"/>
              <a:miter lim="800000"/>
              <a:headEnd type="none" w="sm" len="sm"/>
              <a:tailEnd type="triangle" w="med" len="med"/>
            </a:ln>
          </p:spPr>
        </p:cxnSp>
        <p:cxnSp>
          <p:nvCxnSpPr>
            <p:cNvPr id="709" name="Google Shape;709;p14"/>
            <p:cNvCxnSpPr/>
            <p:nvPr/>
          </p:nvCxnSpPr>
          <p:spPr>
            <a:xfrm flipH="1">
              <a:off x="9635797" y="2228867"/>
              <a:ext cx="650428" cy="448834"/>
            </a:xfrm>
            <a:prstGeom prst="straightConnector1">
              <a:avLst/>
            </a:prstGeom>
            <a:noFill/>
            <a:ln w="9525" cap="flat" cmpd="sng">
              <a:solidFill>
                <a:schemeClr val="accent1"/>
              </a:solidFill>
              <a:prstDash val="solid"/>
              <a:miter lim="800000"/>
              <a:headEnd type="none" w="sm" len="sm"/>
              <a:tailEnd type="triangle" w="med" len="med"/>
            </a:ln>
          </p:spPr>
        </p:cxnSp>
        <p:cxnSp>
          <p:nvCxnSpPr>
            <p:cNvPr id="710" name="Google Shape;710;p14"/>
            <p:cNvCxnSpPr/>
            <p:nvPr/>
          </p:nvCxnSpPr>
          <p:spPr>
            <a:xfrm flipH="1">
              <a:off x="8544763" y="3020018"/>
              <a:ext cx="1525526" cy="1001429"/>
            </a:xfrm>
            <a:prstGeom prst="straightConnector1">
              <a:avLst/>
            </a:prstGeom>
            <a:noFill/>
            <a:ln w="9525" cap="flat" cmpd="sng">
              <a:solidFill>
                <a:schemeClr val="accent1"/>
              </a:solidFill>
              <a:prstDash val="solid"/>
              <a:miter lim="800000"/>
              <a:headEnd type="none" w="sm" len="sm"/>
              <a:tailEnd type="triangle" w="med" len="med"/>
            </a:ln>
          </p:spPr>
        </p:cxnSp>
        <p:cxnSp>
          <p:nvCxnSpPr>
            <p:cNvPr id="711" name="Google Shape;711;p14"/>
            <p:cNvCxnSpPr>
              <a:endCxn id="690" idx="0"/>
            </p:cNvCxnSpPr>
            <p:nvPr/>
          </p:nvCxnSpPr>
          <p:spPr>
            <a:xfrm flipH="1">
              <a:off x="9888848" y="2972907"/>
              <a:ext cx="411900" cy="1401600"/>
            </a:xfrm>
            <a:prstGeom prst="straightConnector1">
              <a:avLst/>
            </a:prstGeom>
            <a:noFill/>
            <a:ln w="9525" cap="flat" cmpd="sng">
              <a:solidFill>
                <a:schemeClr val="accent1"/>
              </a:solidFill>
              <a:prstDash val="solid"/>
              <a:miter lim="800000"/>
              <a:headEnd type="none" w="sm" len="sm"/>
              <a:tailEnd type="triangle" w="med" len="med"/>
            </a:ln>
          </p:spPr>
        </p:cxnSp>
        <p:cxnSp>
          <p:nvCxnSpPr>
            <p:cNvPr id="712" name="Google Shape;712;p14"/>
            <p:cNvCxnSpPr>
              <a:stCxn id="682" idx="2"/>
              <a:endCxn id="687" idx="0"/>
            </p:cNvCxnSpPr>
            <p:nvPr/>
          </p:nvCxnSpPr>
          <p:spPr>
            <a:xfrm>
              <a:off x="10542016" y="2953743"/>
              <a:ext cx="0" cy="526500"/>
            </a:xfrm>
            <a:prstGeom prst="straightConnector1">
              <a:avLst/>
            </a:prstGeom>
            <a:noFill/>
            <a:ln w="9525" cap="flat" cmpd="sng">
              <a:solidFill>
                <a:schemeClr val="accent1"/>
              </a:solidFill>
              <a:prstDash val="solid"/>
              <a:miter lim="800000"/>
              <a:headEnd type="none" w="sm" len="sm"/>
              <a:tailEnd type="triangle" w="med" len="med"/>
            </a:ln>
          </p:spPr>
        </p:cxnSp>
        <p:cxnSp>
          <p:nvCxnSpPr>
            <p:cNvPr id="713" name="Google Shape;713;p14"/>
            <p:cNvCxnSpPr>
              <a:stCxn id="681" idx="3"/>
              <a:endCxn id="684" idx="1"/>
            </p:cNvCxnSpPr>
            <p:nvPr/>
          </p:nvCxnSpPr>
          <p:spPr>
            <a:xfrm>
              <a:off x="10724895" y="2324016"/>
              <a:ext cx="567900" cy="238200"/>
            </a:xfrm>
            <a:prstGeom prst="straightConnector1">
              <a:avLst/>
            </a:prstGeom>
            <a:noFill/>
            <a:ln w="9525" cap="flat" cmpd="sng">
              <a:solidFill>
                <a:schemeClr val="accent1"/>
              </a:solidFill>
              <a:prstDash val="solid"/>
              <a:miter lim="800000"/>
              <a:headEnd type="none" w="sm" len="sm"/>
              <a:tailEnd type="triangle" w="med" len="med"/>
            </a:ln>
          </p:spPr>
        </p:cxnSp>
        <p:cxnSp>
          <p:nvCxnSpPr>
            <p:cNvPr id="714" name="Google Shape;714;p14"/>
            <p:cNvCxnSpPr>
              <a:stCxn id="693" idx="0"/>
              <a:endCxn id="685" idx="2"/>
            </p:cNvCxnSpPr>
            <p:nvPr/>
          </p:nvCxnSpPr>
          <p:spPr>
            <a:xfrm rot="10800000" flipH="1">
              <a:off x="10549048" y="3152557"/>
              <a:ext cx="926400" cy="3094800"/>
            </a:xfrm>
            <a:prstGeom prst="straightConnector1">
              <a:avLst/>
            </a:prstGeom>
            <a:noFill/>
            <a:ln w="9525" cap="flat" cmpd="sng">
              <a:solidFill>
                <a:schemeClr val="accent1"/>
              </a:solidFill>
              <a:prstDash val="solid"/>
              <a:miter lim="800000"/>
              <a:headEnd type="none" w="sm" len="sm"/>
              <a:tailEnd type="triangle" w="med" len="med"/>
            </a:ln>
          </p:spPr>
        </p:cxnSp>
        <p:cxnSp>
          <p:nvCxnSpPr>
            <p:cNvPr id="715" name="Google Shape;715;p14"/>
            <p:cNvCxnSpPr>
              <a:stCxn id="693" idx="0"/>
              <a:endCxn id="688" idx="2"/>
            </p:cNvCxnSpPr>
            <p:nvPr/>
          </p:nvCxnSpPr>
          <p:spPr>
            <a:xfrm rot="10800000">
              <a:off x="10542148" y="4208557"/>
              <a:ext cx="6900" cy="2038800"/>
            </a:xfrm>
            <a:prstGeom prst="straightConnector1">
              <a:avLst/>
            </a:prstGeom>
            <a:noFill/>
            <a:ln w="9525" cap="flat" cmpd="sng">
              <a:solidFill>
                <a:schemeClr val="accent1"/>
              </a:solidFill>
              <a:prstDash val="solid"/>
              <a:miter lim="800000"/>
              <a:headEnd type="none" w="sm" len="sm"/>
              <a:tailEnd type="triangle" w="med" len="med"/>
            </a:ln>
          </p:spPr>
        </p:cxnSp>
        <p:cxnSp>
          <p:nvCxnSpPr>
            <p:cNvPr id="716" name="Google Shape;716;p14"/>
            <p:cNvCxnSpPr>
              <a:stCxn id="693" idx="0"/>
              <a:endCxn id="676" idx="2"/>
            </p:cNvCxnSpPr>
            <p:nvPr/>
          </p:nvCxnSpPr>
          <p:spPr>
            <a:xfrm rot="10800000">
              <a:off x="8251948" y="4523857"/>
              <a:ext cx="2297100" cy="1723500"/>
            </a:xfrm>
            <a:prstGeom prst="straightConnector1">
              <a:avLst/>
            </a:prstGeom>
            <a:noFill/>
            <a:ln w="9525" cap="flat" cmpd="sng">
              <a:solidFill>
                <a:schemeClr val="accent1"/>
              </a:solidFill>
              <a:prstDash val="solid"/>
              <a:miter lim="800000"/>
              <a:headEnd type="none" w="sm" len="sm"/>
              <a:tailEnd type="triangle" w="med" len="med"/>
            </a:ln>
          </p:spPr>
        </p:cxnSp>
        <p:grpSp>
          <p:nvGrpSpPr>
            <p:cNvPr id="717" name="Google Shape;717;p14"/>
            <p:cNvGrpSpPr/>
            <p:nvPr/>
          </p:nvGrpSpPr>
          <p:grpSpPr>
            <a:xfrm>
              <a:off x="6588645" y="5502189"/>
              <a:ext cx="1393311" cy="503762"/>
              <a:chOff x="6674241" y="5898728"/>
              <a:chExt cx="1393311" cy="503762"/>
            </a:xfrm>
          </p:grpSpPr>
          <p:pic>
            <p:nvPicPr>
              <p:cNvPr id="718" name="Google Shape;718;p14"/>
              <p:cNvPicPr preferRelativeResize="0"/>
              <p:nvPr/>
            </p:nvPicPr>
            <p:blipFill rotWithShape="1">
              <a:blip r:embed="rId16">
                <a:alphaModFix/>
              </a:blip>
              <a:srcRect/>
              <a:stretch/>
            </p:blipFill>
            <p:spPr>
              <a:xfrm>
                <a:off x="6674241" y="6036730"/>
                <a:ext cx="365760" cy="365760"/>
              </a:xfrm>
              <a:prstGeom prst="rect">
                <a:avLst/>
              </a:prstGeom>
              <a:noFill/>
              <a:ln>
                <a:noFill/>
              </a:ln>
            </p:spPr>
          </p:pic>
          <p:sp>
            <p:nvSpPr>
              <p:cNvPr id="719" name="Google Shape;719;p14"/>
              <p:cNvSpPr txBox="1"/>
              <p:nvPr/>
            </p:nvSpPr>
            <p:spPr>
              <a:xfrm>
                <a:off x="7044515" y="5898728"/>
                <a:ext cx="1023037" cy="461665"/>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Arial"/>
                    <a:ea typeface="Arial"/>
                    <a:cs typeface="Arial"/>
                    <a:sym typeface="Arial"/>
                  </a:rPr>
                  <a:t>Elastic Load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Balancing</a:t>
                </a:r>
                <a:endParaRPr/>
              </a:p>
            </p:txBody>
          </p:sp>
        </p:grpSp>
        <p:sp>
          <p:nvSpPr>
            <p:cNvPr id="720" name="Google Shape;720;p14"/>
            <p:cNvSpPr txBox="1"/>
            <p:nvPr/>
          </p:nvSpPr>
          <p:spPr>
            <a:xfrm>
              <a:off x="4766567" y="6230180"/>
              <a:ext cx="1212191"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Provedor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pagamento </a:t>
              </a:r>
              <a:endParaRPr sz="1200" b="0" i="0" u="none" strike="noStrike" cap="none">
                <a:solidFill>
                  <a:srgbClr val="000000"/>
                </a:solidFill>
                <a:latin typeface="Arial"/>
                <a:ea typeface="Arial"/>
                <a:cs typeface="Arial"/>
                <a:sym typeface="Arial"/>
              </a:endParaRPr>
            </a:p>
          </p:txBody>
        </p:sp>
        <p:cxnSp>
          <p:nvCxnSpPr>
            <p:cNvPr id="721" name="Google Shape;721;p14"/>
            <p:cNvCxnSpPr>
              <a:stCxn id="718" idx="0"/>
              <a:endCxn id="667" idx="2"/>
            </p:cNvCxnSpPr>
            <p:nvPr/>
          </p:nvCxnSpPr>
          <p:spPr>
            <a:xfrm rot="10800000">
              <a:off x="6768225" y="5406191"/>
              <a:ext cx="3300" cy="234000"/>
            </a:xfrm>
            <a:prstGeom prst="straightConnector1">
              <a:avLst/>
            </a:prstGeom>
            <a:noFill/>
            <a:ln w="9525" cap="flat" cmpd="sng">
              <a:solidFill>
                <a:schemeClr val="accent1"/>
              </a:solidFill>
              <a:prstDash val="solid"/>
              <a:miter lim="800000"/>
              <a:headEnd type="none" w="sm" len="sm"/>
              <a:tailEnd type="triangle" w="med" len="med"/>
            </a:ln>
          </p:spPr>
        </p:cxnSp>
        <p:grpSp>
          <p:nvGrpSpPr>
            <p:cNvPr id="722" name="Google Shape;722;p14"/>
            <p:cNvGrpSpPr/>
            <p:nvPr/>
          </p:nvGrpSpPr>
          <p:grpSpPr>
            <a:xfrm>
              <a:off x="6524077" y="6320244"/>
              <a:ext cx="1252010" cy="469900"/>
              <a:chOff x="6651181" y="6483628"/>
              <a:chExt cx="1252010" cy="469900"/>
            </a:xfrm>
          </p:grpSpPr>
          <p:pic>
            <p:nvPicPr>
              <p:cNvPr id="723" name="Google Shape;723;p14"/>
              <p:cNvPicPr preferRelativeResize="0"/>
              <p:nvPr/>
            </p:nvPicPr>
            <p:blipFill rotWithShape="1">
              <a:blip r:embed="rId17">
                <a:alphaModFix/>
              </a:blip>
              <a:srcRect/>
              <a:stretch/>
            </p:blipFill>
            <p:spPr>
              <a:xfrm flipH="1">
                <a:off x="6651181" y="6483628"/>
                <a:ext cx="483586" cy="469900"/>
              </a:xfrm>
              <a:prstGeom prst="rect">
                <a:avLst/>
              </a:prstGeom>
              <a:noFill/>
              <a:ln>
                <a:noFill/>
              </a:ln>
            </p:spPr>
          </p:pic>
          <p:sp>
            <p:nvSpPr>
              <p:cNvPr id="724" name="Google Shape;724;p14"/>
              <p:cNvSpPr txBox="1"/>
              <p:nvPr/>
            </p:nvSpPr>
            <p:spPr>
              <a:xfrm>
                <a:off x="7146253" y="6522420"/>
                <a:ext cx="756938"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Clientes </a:t>
                </a:r>
                <a:endParaRPr sz="1200" b="0" i="0" u="none" strike="noStrike" cap="none">
                  <a:solidFill>
                    <a:srgbClr val="000000"/>
                  </a:solidFill>
                  <a:latin typeface="Arial"/>
                  <a:ea typeface="Arial"/>
                  <a:cs typeface="Arial"/>
                  <a:sym typeface="Arial"/>
                </a:endParaRPr>
              </a:p>
            </p:txBody>
          </p:sp>
        </p:grpSp>
        <p:cxnSp>
          <p:nvCxnSpPr>
            <p:cNvPr id="725" name="Google Shape;725;p14"/>
            <p:cNvCxnSpPr/>
            <p:nvPr/>
          </p:nvCxnSpPr>
          <p:spPr>
            <a:xfrm rot="10800000">
              <a:off x="5982374" y="6505932"/>
              <a:ext cx="457200" cy="0"/>
            </a:xfrm>
            <a:prstGeom prst="straightConnector1">
              <a:avLst/>
            </a:prstGeom>
            <a:noFill/>
            <a:ln w="9525" cap="flat" cmpd="sng">
              <a:solidFill>
                <a:schemeClr val="accent1"/>
              </a:solidFill>
              <a:prstDash val="solid"/>
              <a:miter lim="800000"/>
              <a:headEnd type="none" w="sm" len="sm"/>
              <a:tailEnd type="triangle" w="med" len="med"/>
            </a:ln>
          </p:spPr>
        </p:cxnSp>
        <p:cxnSp>
          <p:nvCxnSpPr>
            <p:cNvPr id="726" name="Google Shape;726;p14"/>
            <p:cNvCxnSpPr>
              <a:stCxn id="723" idx="0"/>
              <a:endCxn id="718" idx="2"/>
            </p:cNvCxnSpPr>
            <p:nvPr/>
          </p:nvCxnSpPr>
          <p:spPr>
            <a:xfrm rot="10800000" flipH="1">
              <a:off x="6765870" y="6005844"/>
              <a:ext cx="5700" cy="314400"/>
            </a:xfrm>
            <a:prstGeom prst="straightConnector1">
              <a:avLst/>
            </a:prstGeom>
            <a:noFill/>
            <a:ln w="9525" cap="flat" cmpd="sng">
              <a:solidFill>
                <a:schemeClr val="accent1"/>
              </a:solidFill>
              <a:prstDash val="solid"/>
              <a:miter lim="800000"/>
              <a:headEnd type="none" w="sm" len="sm"/>
              <a:tailEnd type="triangle" w="med" len="med"/>
            </a:ln>
          </p:spPr>
        </p:cxnSp>
        <p:grpSp>
          <p:nvGrpSpPr>
            <p:cNvPr id="727" name="Google Shape;727;p14"/>
            <p:cNvGrpSpPr/>
            <p:nvPr/>
          </p:nvGrpSpPr>
          <p:grpSpPr>
            <a:xfrm>
              <a:off x="5921225" y="4105378"/>
              <a:ext cx="1737360" cy="1371600"/>
              <a:chOff x="6252695" y="4105378"/>
              <a:chExt cx="1737360" cy="1371600"/>
            </a:xfrm>
          </p:grpSpPr>
          <p:sp>
            <p:nvSpPr>
              <p:cNvPr id="728" name="Google Shape;728;p14"/>
              <p:cNvSpPr/>
              <p:nvPr/>
            </p:nvSpPr>
            <p:spPr>
              <a:xfrm>
                <a:off x="6252695" y="4105378"/>
                <a:ext cx="1737360" cy="1371600"/>
              </a:xfrm>
              <a:prstGeom prst="rect">
                <a:avLst/>
              </a:prstGeom>
              <a:noFill/>
              <a:ln w="12700" cap="flat" cmpd="sng">
                <a:solidFill>
                  <a:srgbClr val="D86613"/>
                </a:solidFill>
                <a:prstDash val="dash"/>
                <a:miter lim="800000"/>
                <a:headEnd type="none" w="sm" len="sm"/>
                <a:tailEnd type="none" w="sm" len="sm"/>
              </a:ln>
            </p:spPr>
            <p:txBody>
              <a:bodyPr spcFirstLastPara="1" wrap="square" lIns="91425" tIns="91425" rIns="91425" bIns="45700" anchor="t" anchorCtr="0">
                <a:noAutofit/>
              </a:bodyPr>
              <a:lstStyle/>
              <a:p>
                <a:pPr marL="0" marR="0" lvl="0" indent="0" algn="ctr" rtl="0">
                  <a:lnSpc>
                    <a:spcPct val="100000"/>
                  </a:lnSpc>
                  <a:spcBef>
                    <a:spcPts val="0"/>
                  </a:spcBef>
                  <a:spcAft>
                    <a:spcPts val="0"/>
                  </a:spcAft>
                  <a:buClr>
                    <a:schemeClr val="dk1"/>
                  </a:buClr>
                  <a:buSzPts val="1200"/>
                  <a:buFont typeface="Arial"/>
                  <a:buNone/>
                </a:pPr>
                <a:endParaRPr sz="1200" b="0" i="0" u="none" strike="noStrike" cap="none">
                  <a:solidFill>
                    <a:srgbClr val="D86613"/>
                  </a:solidFill>
                  <a:latin typeface="Arial"/>
                  <a:ea typeface="Arial"/>
                  <a:cs typeface="Arial"/>
                  <a:sym typeface="Arial"/>
                </a:endParaRPr>
              </a:p>
            </p:txBody>
          </p:sp>
          <p:pic>
            <p:nvPicPr>
              <p:cNvPr id="729" name="Google Shape;729;p14"/>
              <p:cNvPicPr preferRelativeResize="0"/>
              <p:nvPr/>
            </p:nvPicPr>
            <p:blipFill rotWithShape="1">
              <a:blip r:embed="rId18">
                <a:alphaModFix/>
              </a:blip>
              <a:srcRect/>
              <a:stretch/>
            </p:blipFill>
            <p:spPr>
              <a:xfrm>
                <a:off x="6970245" y="4105378"/>
                <a:ext cx="330200" cy="330200"/>
              </a:xfrm>
              <a:prstGeom prst="rect">
                <a:avLst/>
              </a:prstGeom>
              <a:noFill/>
              <a:ln>
                <a:noFill/>
              </a:ln>
            </p:spPr>
          </p:pic>
        </p:grpSp>
        <p:grpSp>
          <p:nvGrpSpPr>
            <p:cNvPr id="730" name="Google Shape;730;p14"/>
            <p:cNvGrpSpPr/>
            <p:nvPr/>
          </p:nvGrpSpPr>
          <p:grpSpPr>
            <a:xfrm>
              <a:off x="6482115" y="3365412"/>
              <a:ext cx="1141659" cy="542937"/>
              <a:chOff x="6333525" y="3308262"/>
              <a:chExt cx="1141659" cy="542937"/>
            </a:xfrm>
          </p:grpSpPr>
          <p:pic>
            <p:nvPicPr>
              <p:cNvPr id="731" name="Google Shape;731;p14"/>
              <p:cNvPicPr preferRelativeResize="0"/>
              <p:nvPr/>
            </p:nvPicPr>
            <p:blipFill rotWithShape="1">
              <a:blip r:embed="rId9">
                <a:alphaModFix/>
              </a:blip>
              <a:srcRect/>
              <a:stretch/>
            </p:blipFill>
            <p:spPr>
              <a:xfrm>
                <a:off x="6721474" y="3308262"/>
                <a:ext cx="365760" cy="365760"/>
              </a:xfrm>
              <a:prstGeom prst="rect">
                <a:avLst/>
              </a:prstGeom>
              <a:noFill/>
              <a:ln>
                <a:noFill/>
              </a:ln>
            </p:spPr>
          </p:pic>
          <p:sp>
            <p:nvSpPr>
              <p:cNvPr id="732" name="Google Shape;732;p14"/>
              <p:cNvSpPr txBox="1"/>
              <p:nvPr/>
            </p:nvSpPr>
            <p:spPr>
              <a:xfrm>
                <a:off x="6333525" y="3574200"/>
                <a:ext cx="1141659"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Serviço Order </a:t>
                </a:r>
                <a:endParaRPr sz="1200" b="0" i="0" u="none" strike="noStrike" cap="none">
                  <a:solidFill>
                    <a:srgbClr val="7F7F7F"/>
                  </a:solidFill>
                  <a:latin typeface="Arial"/>
                  <a:ea typeface="Arial"/>
                  <a:cs typeface="Arial"/>
                  <a:sym typeface="Arial"/>
                </a:endParaRPr>
              </a:p>
            </p:txBody>
          </p:sp>
        </p:grpSp>
        <p:pic>
          <p:nvPicPr>
            <p:cNvPr id="733" name="Google Shape;733;p14"/>
            <p:cNvPicPr preferRelativeResize="0"/>
            <p:nvPr/>
          </p:nvPicPr>
          <p:blipFill rotWithShape="1">
            <a:blip r:embed="rId13">
              <a:alphaModFix/>
            </a:blip>
            <a:srcRect/>
            <a:stretch/>
          </p:blipFill>
          <p:spPr>
            <a:xfrm>
              <a:off x="6585228" y="4821844"/>
              <a:ext cx="365760" cy="365760"/>
            </a:xfrm>
            <a:prstGeom prst="rect">
              <a:avLst/>
            </a:prstGeom>
            <a:noFill/>
            <a:ln>
              <a:noFill/>
            </a:ln>
          </p:spPr>
        </p:pic>
        <p:grpSp>
          <p:nvGrpSpPr>
            <p:cNvPr id="734" name="Google Shape;734;p14"/>
            <p:cNvGrpSpPr/>
            <p:nvPr/>
          </p:nvGrpSpPr>
          <p:grpSpPr>
            <a:xfrm>
              <a:off x="7187132" y="2502155"/>
              <a:ext cx="1385316" cy="762623"/>
              <a:chOff x="7255712" y="2673605"/>
              <a:chExt cx="1385316" cy="762623"/>
            </a:xfrm>
          </p:grpSpPr>
          <p:sp>
            <p:nvSpPr>
              <p:cNvPr id="735" name="Google Shape;735;p14"/>
              <p:cNvSpPr txBox="1"/>
              <p:nvPr/>
            </p:nvSpPr>
            <p:spPr>
              <a:xfrm>
                <a:off x="7255712" y="2974563"/>
                <a:ext cx="1385316" cy="461665"/>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7F7F7F"/>
                    </a:solidFill>
                    <a:latin typeface="Arial"/>
                    <a:ea typeface="Arial"/>
                    <a:cs typeface="Arial"/>
                    <a:sym typeface="Arial"/>
                  </a:rPr>
                  <a:t>Banco de dados </a:t>
                </a:r>
                <a:br>
                  <a:rPr lang="en-US" sz="1200" b="0" i="0" u="none" strike="noStrike" cap="none">
                    <a:solidFill>
                      <a:srgbClr val="7F7F7F"/>
                    </a:solidFill>
                    <a:latin typeface="Arial"/>
                    <a:ea typeface="Arial"/>
                    <a:cs typeface="Arial"/>
                    <a:sym typeface="Arial"/>
                  </a:rPr>
                </a:br>
                <a:r>
                  <a:rPr lang="en-US" sz="1200" b="0" i="0" u="none" strike="noStrike" cap="none">
                    <a:solidFill>
                      <a:srgbClr val="7F7F7F"/>
                    </a:solidFill>
                    <a:latin typeface="Arial"/>
                    <a:ea typeface="Arial"/>
                    <a:cs typeface="Arial"/>
                    <a:sym typeface="Arial"/>
                  </a:rPr>
                  <a:t>de Show and Sell </a:t>
                </a:r>
                <a:endParaRPr sz="1200" b="0" i="0" u="none" strike="noStrike" cap="none">
                  <a:solidFill>
                    <a:srgbClr val="7F7F7F"/>
                  </a:solidFill>
                  <a:latin typeface="Arial"/>
                  <a:ea typeface="Arial"/>
                  <a:cs typeface="Arial"/>
                  <a:sym typeface="Arial"/>
                </a:endParaRPr>
              </a:p>
            </p:txBody>
          </p:sp>
          <p:grpSp>
            <p:nvGrpSpPr>
              <p:cNvPr id="736" name="Google Shape;736;p14"/>
              <p:cNvGrpSpPr/>
              <p:nvPr/>
            </p:nvGrpSpPr>
            <p:grpSpPr>
              <a:xfrm>
                <a:off x="7765487" y="2673605"/>
                <a:ext cx="365760" cy="365760"/>
                <a:chOff x="3695254" y="4989966"/>
                <a:chExt cx="365760" cy="365760"/>
              </a:xfrm>
            </p:grpSpPr>
            <p:pic>
              <p:nvPicPr>
                <p:cNvPr id="737" name="Google Shape;737;p14"/>
                <p:cNvPicPr preferRelativeResize="0"/>
                <p:nvPr/>
              </p:nvPicPr>
              <p:blipFill rotWithShape="1">
                <a:blip r:embed="rId10">
                  <a:alphaModFix/>
                </a:blip>
                <a:srcRect/>
                <a:stretch/>
              </p:blipFill>
              <p:spPr>
                <a:xfrm>
                  <a:off x="3695254" y="4989966"/>
                  <a:ext cx="365760" cy="365760"/>
                </a:xfrm>
                <a:prstGeom prst="rect">
                  <a:avLst/>
                </a:prstGeom>
                <a:noFill/>
                <a:ln>
                  <a:noFill/>
                </a:ln>
              </p:spPr>
            </p:pic>
            <p:sp>
              <p:nvSpPr>
                <p:cNvPr id="738" name="Google Shape;738;p14"/>
                <p:cNvSpPr/>
                <p:nvPr/>
              </p:nvSpPr>
              <p:spPr>
                <a:xfrm>
                  <a:off x="3719438" y="5043347"/>
                  <a:ext cx="320040" cy="9144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grpSp>
        <p:cxnSp>
          <p:nvCxnSpPr>
            <p:cNvPr id="739" name="Google Shape;739;p14"/>
            <p:cNvCxnSpPr>
              <a:endCxn id="737" idx="1"/>
            </p:cNvCxnSpPr>
            <p:nvPr/>
          </p:nvCxnSpPr>
          <p:spPr>
            <a:xfrm rot="10800000" flipH="1">
              <a:off x="6969107" y="2685035"/>
              <a:ext cx="727800" cy="483900"/>
            </a:xfrm>
            <a:prstGeom prst="bentConnector3">
              <a:avLst>
                <a:gd name="adj1" fmla="val 1323"/>
              </a:avLst>
            </a:prstGeom>
            <a:noFill/>
            <a:ln w="9525" cap="flat" cmpd="sng">
              <a:solidFill>
                <a:schemeClr val="accent1"/>
              </a:solidFill>
              <a:prstDash val="solid"/>
              <a:miter lim="800000"/>
              <a:headEnd type="none" w="sm" len="sm"/>
              <a:tailEnd type="triangle" w="med" len="med"/>
            </a:ln>
          </p:spPr>
        </p:cxnSp>
        <p:cxnSp>
          <p:nvCxnSpPr>
            <p:cNvPr id="740" name="Google Shape;740;p14"/>
            <p:cNvCxnSpPr/>
            <p:nvPr/>
          </p:nvCxnSpPr>
          <p:spPr>
            <a:xfrm rot="10800000" flipH="1">
              <a:off x="7307825" y="3152446"/>
              <a:ext cx="1625390" cy="376366"/>
            </a:xfrm>
            <a:prstGeom prst="straightConnector1">
              <a:avLst/>
            </a:prstGeom>
            <a:noFill/>
            <a:ln w="9525" cap="flat" cmpd="sng">
              <a:solidFill>
                <a:schemeClr val="accent1"/>
              </a:solidFill>
              <a:prstDash val="solid"/>
              <a:miter lim="800000"/>
              <a:headEnd type="none" w="sm" len="sm"/>
              <a:tailEnd type="triangle" w="med" len="med"/>
            </a:ln>
          </p:spPr>
        </p:cxnSp>
        <p:sp>
          <p:nvSpPr>
            <p:cNvPr id="741" name="Google Shape;741;p14"/>
            <p:cNvSpPr/>
            <p:nvPr/>
          </p:nvSpPr>
          <p:spPr>
            <a:xfrm>
              <a:off x="32203" y="1542429"/>
              <a:ext cx="4445375" cy="4572000"/>
            </a:xfrm>
            <a:prstGeom prst="rect">
              <a:avLst/>
            </a:prstGeom>
            <a:noFill/>
            <a:ln w="381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742" name="Google Shape;742;p14"/>
            <p:cNvSpPr/>
            <p:nvPr/>
          </p:nvSpPr>
          <p:spPr>
            <a:xfrm>
              <a:off x="4562343" y="1542429"/>
              <a:ext cx="4096825" cy="4572752"/>
            </a:xfrm>
            <a:prstGeom prst="rect">
              <a:avLst/>
            </a:prstGeom>
            <a:noFill/>
            <a:ln w="381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743" name="Google Shape;743;p14"/>
            <p:cNvSpPr/>
            <p:nvPr/>
          </p:nvSpPr>
          <p:spPr>
            <a:xfrm>
              <a:off x="8731169" y="1542429"/>
              <a:ext cx="3386562" cy="4572000"/>
            </a:xfrm>
            <a:prstGeom prst="rect">
              <a:avLst/>
            </a:prstGeom>
            <a:noFill/>
            <a:ln w="38100" cap="flat" cmpd="sng">
              <a:solidFill>
                <a:srgbClr val="4D27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47"/>
        <p:cNvGrpSpPr/>
        <p:nvPr/>
      </p:nvGrpSpPr>
      <p:grpSpPr>
        <a:xfrm>
          <a:off x="0" y="0"/>
          <a:ext cx="0" cy="0"/>
          <a:chOff x="0" y="0"/>
          <a:chExt cx="0" cy="0"/>
        </a:xfrm>
      </p:grpSpPr>
      <p:sp>
        <p:nvSpPr>
          <p:cNvPr id="748" name="Google Shape;748;p15"/>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Visão geral da atividade</a:t>
            </a:r>
            <a:endParaRPr/>
          </a:p>
        </p:txBody>
      </p:sp>
      <p:sp>
        <p:nvSpPr>
          <p:cNvPr id="749" name="Google Shape;749;p15"/>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400"/>
              <a:buChar char="•"/>
            </a:pPr>
            <a:r>
              <a:rPr lang="en-US" sz="2400"/>
              <a:t>Divida em pequenos grupos.</a:t>
            </a:r>
            <a:endParaRPr/>
          </a:p>
          <a:p>
            <a:pPr marL="228600" lvl="0" indent="-228600" algn="l" rtl="0">
              <a:lnSpc>
                <a:spcPct val="90000"/>
              </a:lnSpc>
              <a:spcBef>
                <a:spcPts val="1000"/>
              </a:spcBef>
              <a:spcAft>
                <a:spcPts val="0"/>
              </a:spcAft>
              <a:buClr>
                <a:schemeClr val="dk1"/>
              </a:buClr>
              <a:buSzPts val="2400"/>
              <a:buChar char="•"/>
            </a:pPr>
            <a:r>
              <a:rPr lang="en-US" sz="2400"/>
              <a:t>Você aprenderá sobre cada um dos pilares. No final de cada pilar, há um conjunto de perguntas do AWS Well-Architected Framework para você responder com seu grupo. Use essas perguntas do Framework para orientar sua análise da arquitetura da AnyCompany.</a:t>
            </a:r>
            <a:endParaRPr/>
          </a:p>
          <a:p>
            <a:pPr marL="228600" lvl="0" indent="-228600" algn="l" rtl="0">
              <a:lnSpc>
                <a:spcPct val="90000"/>
              </a:lnSpc>
              <a:spcBef>
                <a:spcPts val="1000"/>
              </a:spcBef>
              <a:spcAft>
                <a:spcPts val="0"/>
              </a:spcAft>
              <a:buClr>
                <a:schemeClr val="dk1"/>
              </a:buClr>
              <a:buSzPts val="2400"/>
              <a:buChar char="•"/>
            </a:pPr>
            <a:r>
              <a:rPr lang="en-US" sz="2400"/>
              <a:t>Para cada pergunta sobre o Well-Architected Framework, responda às seguintes perguntas sobre a arquitetura da AnyCompany:</a:t>
            </a:r>
            <a:endParaRPr/>
          </a:p>
          <a:p>
            <a:pPr marL="685800" lvl="1" indent="-228600" algn="l" rtl="0">
              <a:lnSpc>
                <a:spcPct val="90000"/>
              </a:lnSpc>
              <a:spcBef>
                <a:spcPts val="500"/>
              </a:spcBef>
              <a:spcAft>
                <a:spcPts val="0"/>
              </a:spcAft>
              <a:buClr>
                <a:schemeClr val="dk1"/>
              </a:buClr>
              <a:buSzPts val="2000"/>
              <a:buChar char="•"/>
            </a:pPr>
            <a:r>
              <a:rPr lang="en-US" sz="2000"/>
              <a:t>Qual é o ESTADO ATUAL (o que a AnyCompany está fazendo no momento)?</a:t>
            </a:r>
            <a:endParaRPr/>
          </a:p>
          <a:p>
            <a:pPr marL="685800" lvl="1" indent="-228600" algn="l" rtl="0">
              <a:lnSpc>
                <a:spcPct val="90000"/>
              </a:lnSpc>
              <a:spcBef>
                <a:spcPts val="500"/>
              </a:spcBef>
              <a:spcAft>
                <a:spcPts val="0"/>
              </a:spcAft>
              <a:buClr>
                <a:schemeClr val="dk1"/>
              </a:buClr>
              <a:buSzPts val="2000"/>
              <a:buChar char="•"/>
            </a:pPr>
            <a:r>
              <a:rPr lang="en-US" sz="2000"/>
              <a:t>Qual é o ESTADO FUTURO (o que você acha que a AnyCompany deveria estar fazendo?)</a:t>
            </a:r>
            <a:endParaRPr/>
          </a:p>
          <a:p>
            <a:pPr marL="228600" lvl="0" indent="-228600" algn="l" rtl="0">
              <a:lnSpc>
                <a:spcPct val="90000"/>
              </a:lnSpc>
              <a:spcBef>
                <a:spcPts val="1000"/>
              </a:spcBef>
              <a:spcAft>
                <a:spcPts val="0"/>
              </a:spcAft>
              <a:buClr>
                <a:schemeClr val="dk1"/>
              </a:buClr>
              <a:buSzPts val="2400"/>
              <a:buChar char="•"/>
            </a:pPr>
            <a:r>
              <a:rPr lang="en-US" sz="2400"/>
              <a:t>Concorde com a melhoria mais importante para a AnyCompany realizar em sua arquitetura para cada conjunto de perguntas do Well-Architected Framework.</a:t>
            </a:r>
            <a:endParaRPr/>
          </a:p>
          <a:p>
            <a:pPr marL="228600" lvl="0" indent="-228600" algn="l" rtl="0">
              <a:lnSpc>
                <a:spcPct val="90000"/>
              </a:lnSpc>
              <a:spcBef>
                <a:spcPts val="1000"/>
              </a:spcBef>
              <a:spcAft>
                <a:spcPts val="0"/>
              </a:spcAft>
              <a:buClr>
                <a:schemeClr val="dk1"/>
              </a:buClr>
              <a:buSzPts val="2400"/>
              <a:buChar char="•"/>
            </a:pPr>
            <a:r>
              <a:rPr lang="en-US" sz="2400"/>
              <a:t>Dica: não há respostas certas ou erradas.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4" name="Google Shape;754;p16"/>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000"/>
              <a:buFont typeface="Arial"/>
              <a:buNone/>
            </a:pPr>
            <a:r>
              <a:rPr lang="en-US" sz="4000"/>
              <a:t>Pilar Excelência operacional</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58"/>
        <p:cNvGrpSpPr/>
        <p:nvPr/>
      </p:nvGrpSpPr>
      <p:grpSpPr>
        <a:xfrm>
          <a:off x="0" y="0"/>
          <a:ext cx="0" cy="0"/>
          <a:chOff x="0" y="0"/>
          <a:chExt cx="0" cy="0"/>
        </a:xfrm>
      </p:grpSpPr>
      <p:sp>
        <p:nvSpPr>
          <p:cNvPr id="759" name="Google Shape;759;p17"/>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Pilar Excelência operacional</a:t>
            </a:r>
            <a:endParaRPr/>
          </a:p>
        </p:txBody>
      </p:sp>
      <p:grpSp>
        <p:nvGrpSpPr>
          <p:cNvPr id="760" name="Google Shape;760;p17"/>
          <p:cNvGrpSpPr/>
          <p:nvPr/>
        </p:nvGrpSpPr>
        <p:grpSpPr>
          <a:xfrm>
            <a:off x="384260" y="1491339"/>
            <a:ext cx="2229853" cy="4539913"/>
            <a:chOff x="384260" y="1491339"/>
            <a:chExt cx="2229853" cy="4539913"/>
          </a:xfrm>
        </p:grpSpPr>
        <p:sp>
          <p:nvSpPr>
            <p:cNvPr id="761" name="Google Shape;761;p17"/>
            <p:cNvSpPr/>
            <p:nvPr/>
          </p:nvSpPr>
          <p:spPr>
            <a:xfrm>
              <a:off x="384260" y="1491339"/>
              <a:ext cx="2229853" cy="4539913"/>
            </a:xfrm>
            <a:prstGeom prst="rect">
              <a:avLst/>
            </a:prstGeom>
            <a:solidFill>
              <a:schemeClr val="lt1"/>
            </a:solidFill>
            <a:ln w="19050" cap="flat" cmpd="sng">
              <a:solidFill>
                <a:srgbClr val="0070C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endParaRPr sz="2400" b="1" i="0" u="none" strike="noStrike" cap="none">
                <a:solidFill>
                  <a:schemeClr val="dk1"/>
                </a:solidFill>
                <a:latin typeface="Arial"/>
                <a:ea typeface="Arial"/>
                <a:cs typeface="Arial"/>
                <a:sym typeface="Arial"/>
              </a:endParaRPr>
            </a:p>
            <a:p>
              <a:pPr marL="0" marR="0" lvl="0" indent="0" algn="ctr" rtl="0">
                <a:spcBef>
                  <a:spcPts val="0"/>
                </a:spcBef>
                <a:spcAft>
                  <a:spcPts val="0"/>
                </a:spcAft>
                <a:buNone/>
              </a:pPr>
              <a:r>
                <a:rPr lang="en-US" sz="2400" b="1" i="0" u="none" strike="noStrike" cap="none">
                  <a:solidFill>
                    <a:schemeClr val="dk1"/>
                  </a:solidFill>
                  <a:latin typeface="Arial"/>
                  <a:ea typeface="Arial"/>
                  <a:cs typeface="Arial"/>
                  <a:sym typeface="Arial"/>
                </a:rPr>
                <a:t>Pilar Excelência operacional</a:t>
              </a:r>
              <a:endParaRPr sz="2400" b="1" i="0" u="none" strike="noStrike" cap="none">
                <a:solidFill>
                  <a:schemeClr val="dk1"/>
                </a:solidFill>
                <a:latin typeface="Arial"/>
                <a:ea typeface="Arial"/>
                <a:cs typeface="Arial"/>
                <a:sym typeface="Arial"/>
              </a:endParaRPr>
            </a:p>
          </p:txBody>
        </p:sp>
        <p:sp>
          <p:nvSpPr>
            <p:cNvPr id="762" name="Google Shape;762;p17"/>
            <p:cNvSpPr txBox="1"/>
            <p:nvPr/>
          </p:nvSpPr>
          <p:spPr>
            <a:xfrm>
              <a:off x="685328" y="4857153"/>
              <a:ext cx="1627717"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0" i="0" u="none" strike="noStrike" cap="none">
                  <a:solidFill>
                    <a:schemeClr val="dk1"/>
                  </a:solidFill>
                  <a:latin typeface="Arial"/>
                  <a:ea typeface="Arial"/>
                  <a:cs typeface="Arial"/>
                  <a:sym typeface="Arial"/>
                </a:rPr>
                <a:t>Entregar valor comerciial</a:t>
              </a:r>
              <a:endParaRPr sz="2000" b="0" i="0" u="none" strike="noStrike" cap="none">
                <a:solidFill>
                  <a:schemeClr val="dk1"/>
                </a:solidFill>
                <a:latin typeface="Arial"/>
                <a:ea typeface="Arial"/>
                <a:cs typeface="Arial"/>
                <a:sym typeface="Arial"/>
              </a:endParaRPr>
            </a:p>
          </p:txBody>
        </p:sp>
        <p:pic>
          <p:nvPicPr>
            <p:cNvPr id="763" name="Google Shape;763;p17"/>
            <p:cNvPicPr preferRelativeResize="0"/>
            <p:nvPr/>
          </p:nvPicPr>
          <p:blipFill rotWithShape="1">
            <a:blip r:embed="rId3">
              <a:alphaModFix/>
            </a:blip>
            <a:srcRect/>
            <a:stretch/>
          </p:blipFill>
          <p:spPr>
            <a:xfrm>
              <a:off x="767666" y="3179789"/>
              <a:ext cx="1463040" cy="1463040"/>
            </a:xfrm>
            <a:prstGeom prst="rect">
              <a:avLst/>
            </a:prstGeom>
            <a:noFill/>
            <a:ln>
              <a:noFill/>
            </a:ln>
          </p:spPr>
        </p:pic>
      </p:grpSp>
      <p:sp>
        <p:nvSpPr>
          <p:cNvPr id="764" name="Google Shape;764;p17"/>
          <p:cNvSpPr txBox="1">
            <a:spLocks noGrp="1"/>
          </p:cNvSpPr>
          <p:nvPr>
            <p:ph type="body" idx="1"/>
          </p:nvPr>
        </p:nvSpPr>
        <p:spPr>
          <a:xfrm>
            <a:off x="2915181" y="1528175"/>
            <a:ext cx="7886170"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800"/>
              <a:buChar char="•"/>
            </a:pPr>
            <a:r>
              <a:rPr lang="en-US">
                <a:solidFill>
                  <a:schemeClr val="accent5"/>
                </a:solidFill>
              </a:rPr>
              <a:t>Foco</a:t>
            </a:r>
            <a:r>
              <a:rPr lang="en-US"/>
              <a:t> </a:t>
            </a:r>
            <a:endParaRPr/>
          </a:p>
          <a:p>
            <a:pPr marL="685800" lvl="1" indent="-228600" algn="l" rtl="0">
              <a:lnSpc>
                <a:spcPct val="90000"/>
              </a:lnSpc>
              <a:spcBef>
                <a:spcPts val="500"/>
              </a:spcBef>
              <a:spcAft>
                <a:spcPts val="0"/>
              </a:spcAft>
              <a:buClr>
                <a:schemeClr val="dk1"/>
              </a:buClr>
              <a:buSzPts val="2400"/>
              <a:buChar char="•"/>
            </a:pPr>
            <a:r>
              <a:rPr lang="en-US"/>
              <a:t>Executar e monitorar sistemas para agregar valor comercial e melhorar continuamente os processos e procedimentos de suporte. </a:t>
            </a:r>
            <a:endParaRPr/>
          </a:p>
          <a:p>
            <a:pPr marL="0" lvl="0" indent="0" algn="l" rtl="0">
              <a:lnSpc>
                <a:spcPct val="90000"/>
              </a:lnSpc>
              <a:spcBef>
                <a:spcPts val="1000"/>
              </a:spcBef>
              <a:spcAft>
                <a:spcPts val="0"/>
              </a:spcAft>
              <a:buClr>
                <a:schemeClr val="dk1"/>
              </a:buClr>
              <a:buSzPts val="2800"/>
              <a:buNone/>
            </a:pPr>
            <a:endParaRPr/>
          </a:p>
          <a:p>
            <a:pPr marL="228600" lvl="0" indent="-228600" algn="l" rtl="0">
              <a:lnSpc>
                <a:spcPct val="90000"/>
              </a:lnSpc>
              <a:spcBef>
                <a:spcPts val="1000"/>
              </a:spcBef>
              <a:spcAft>
                <a:spcPts val="0"/>
              </a:spcAft>
              <a:buClr>
                <a:schemeClr val="dk1"/>
              </a:buClr>
              <a:buSzPts val="2800"/>
              <a:buChar char="•"/>
            </a:pPr>
            <a:r>
              <a:rPr lang="en-US">
                <a:solidFill>
                  <a:schemeClr val="accent5"/>
                </a:solidFill>
              </a:rPr>
              <a:t>Principais tópicos</a:t>
            </a:r>
            <a:endParaRPr/>
          </a:p>
          <a:p>
            <a:pPr marL="685800" lvl="1" indent="-228600" algn="l" rtl="0">
              <a:lnSpc>
                <a:spcPct val="90000"/>
              </a:lnSpc>
              <a:spcBef>
                <a:spcPts val="500"/>
              </a:spcBef>
              <a:spcAft>
                <a:spcPts val="0"/>
              </a:spcAft>
              <a:buClr>
                <a:schemeClr val="dk1"/>
              </a:buClr>
              <a:buSzPts val="2400"/>
              <a:buChar char="•"/>
            </a:pPr>
            <a:r>
              <a:rPr lang="en-US"/>
              <a:t>Gerenciar e automatizar alterações</a:t>
            </a:r>
            <a:endParaRPr/>
          </a:p>
          <a:p>
            <a:pPr marL="685800" lvl="1" indent="-228600" algn="l" rtl="0">
              <a:lnSpc>
                <a:spcPct val="90000"/>
              </a:lnSpc>
              <a:spcBef>
                <a:spcPts val="500"/>
              </a:spcBef>
              <a:spcAft>
                <a:spcPts val="0"/>
              </a:spcAft>
              <a:buClr>
                <a:schemeClr val="dk1"/>
              </a:buClr>
              <a:buSzPts val="2400"/>
              <a:buChar char="•"/>
            </a:pPr>
            <a:r>
              <a:rPr lang="en-US"/>
              <a:t>Responder a eventos</a:t>
            </a:r>
            <a:endParaRPr/>
          </a:p>
          <a:p>
            <a:pPr marL="685800" lvl="1" indent="-228600" algn="l" rtl="0">
              <a:lnSpc>
                <a:spcPct val="90000"/>
              </a:lnSpc>
              <a:spcBef>
                <a:spcPts val="500"/>
              </a:spcBef>
              <a:spcAft>
                <a:spcPts val="0"/>
              </a:spcAft>
              <a:buClr>
                <a:schemeClr val="dk1"/>
              </a:buClr>
              <a:buSzPts val="2400"/>
              <a:buChar char="•"/>
            </a:pPr>
            <a:r>
              <a:rPr lang="en-US"/>
              <a:t>Definir padrões para gerenciar com êxito as operações diárias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18"/>
          <p:cNvSpPr txBox="1">
            <a:spLocks noGrp="1"/>
          </p:cNvSpPr>
          <p:nvPr>
            <p:ph type="title"/>
          </p:nvPr>
        </p:nvSpPr>
        <p:spPr>
          <a:xfrm>
            <a:off x="419099" y="365125"/>
            <a:ext cx="9639301"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800"/>
              <a:buFont typeface="Arial"/>
              <a:buNone/>
            </a:pPr>
            <a:r>
              <a:rPr lang="en-US" sz="3800"/>
              <a:t>Princípios de design de excelência operacional </a:t>
            </a:r>
            <a:endParaRPr/>
          </a:p>
        </p:txBody>
      </p:sp>
      <p:grpSp>
        <p:nvGrpSpPr>
          <p:cNvPr id="770" name="Google Shape;770;p18"/>
          <p:cNvGrpSpPr/>
          <p:nvPr/>
        </p:nvGrpSpPr>
        <p:grpSpPr>
          <a:xfrm>
            <a:off x="384260" y="1491339"/>
            <a:ext cx="2229853" cy="4539913"/>
            <a:chOff x="384260" y="1491339"/>
            <a:chExt cx="2229853" cy="4539913"/>
          </a:xfrm>
        </p:grpSpPr>
        <p:sp>
          <p:nvSpPr>
            <p:cNvPr id="771" name="Google Shape;771;p18"/>
            <p:cNvSpPr/>
            <p:nvPr/>
          </p:nvSpPr>
          <p:spPr>
            <a:xfrm>
              <a:off x="384260" y="1491339"/>
              <a:ext cx="2229853" cy="4539913"/>
            </a:xfrm>
            <a:prstGeom prst="rect">
              <a:avLst/>
            </a:prstGeom>
            <a:solidFill>
              <a:schemeClr val="lt1"/>
            </a:solidFill>
            <a:ln w="19050" cap="flat" cmpd="sng">
              <a:solidFill>
                <a:srgbClr val="0070C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endParaRPr sz="2400" b="1" i="0" u="none" strike="noStrike" cap="none">
                <a:solidFill>
                  <a:schemeClr val="dk1"/>
                </a:solidFill>
                <a:latin typeface="Arial"/>
                <a:ea typeface="Arial"/>
                <a:cs typeface="Arial"/>
                <a:sym typeface="Arial"/>
              </a:endParaRPr>
            </a:p>
            <a:p>
              <a:pPr marL="0" marR="0" lvl="0" indent="0" algn="ctr" rtl="0">
                <a:spcBef>
                  <a:spcPts val="0"/>
                </a:spcBef>
                <a:spcAft>
                  <a:spcPts val="0"/>
                </a:spcAft>
                <a:buNone/>
              </a:pPr>
              <a:r>
                <a:rPr lang="en-US" sz="2400" b="1" i="0" u="none" strike="noStrike" cap="none">
                  <a:solidFill>
                    <a:schemeClr val="dk1"/>
                  </a:solidFill>
                  <a:latin typeface="Arial"/>
                  <a:ea typeface="Arial"/>
                  <a:cs typeface="Arial"/>
                  <a:sym typeface="Arial"/>
                </a:rPr>
                <a:t>Pilar Excelência operacional</a:t>
              </a:r>
              <a:endParaRPr sz="2400" b="1" i="0" u="none" strike="noStrike" cap="none">
                <a:solidFill>
                  <a:schemeClr val="dk1"/>
                </a:solidFill>
                <a:latin typeface="Arial"/>
                <a:ea typeface="Arial"/>
                <a:cs typeface="Arial"/>
                <a:sym typeface="Arial"/>
              </a:endParaRPr>
            </a:p>
          </p:txBody>
        </p:sp>
        <p:sp>
          <p:nvSpPr>
            <p:cNvPr id="772" name="Google Shape;772;p18"/>
            <p:cNvSpPr txBox="1"/>
            <p:nvPr/>
          </p:nvSpPr>
          <p:spPr>
            <a:xfrm>
              <a:off x="579913" y="4857153"/>
              <a:ext cx="1838548" cy="70788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0" i="0" u="none" strike="noStrike" cap="none">
                  <a:solidFill>
                    <a:schemeClr val="dk1"/>
                  </a:solidFill>
                  <a:latin typeface="Arial"/>
                  <a:ea typeface="Arial"/>
                  <a:cs typeface="Arial"/>
                  <a:sym typeface="Arial"/>
                </a:rPr>
                <a:t>Entregar valor comerciial</a:t>
              </a:r>
              <a:endParaRPr sz="2000" b="0" i="0" u="none" strike="noStrike" cap="none">
                <a:solidFill>
                  <a:schemeClr val="dk1"/>
                </a:solidFill>
                <a:latin typeface="Arial"/>
                <a:ea typeface="Arial"/>
                <a:cs typeface="Arial"/>
                <a:sym typeface="Arial"/>
              </a:endParaRPr>
            </a:p>
          </p:txBody>
        </p:sp>
        <p:pic>
          <p:nvPicPr>
            <p:cNvPr id="773" name="Google Shape;773;p18" descr="100x100_benefit_gears"/>
            <p:cNvPicPr preferRelativeResize="0"/>
            <p:nvPr/>
          </p:nvPicPr>
          <p:blipFill rotWithShape="1">
            <a:blip r:embed="rId3">
              <a:alphaModFix/>
            </a:blip>
            <a:srcRect/>
            <a:stretch/>
          </p:blipFill>
          <p:spPr>
            <a:xfrm>
              <a:off x="767666" y="3179789"/>
              <a:ext cx="1463040" cy="1463040"/>
            </a:xfrm>
            <a:prstGeom prst="rect">
              <a:avLst/>
            </a:prstGeom>
            <a:noFill/>
            <a:ln>
              <a:noFill/>
            </a:ln>
          </p:spPr>
        </p:pic>
      </p:grpSp>
      <p:sp>
        <p:nvSpPr>
          <p:cNvPr id="774" name="Google Shape;774;p18"/>
          <p:cNvSpPr txBox="1">
            <a:spLocks noGrp="1"/>
          </p:cNvSpPr>
          <p:nvPr>
            <p:ph type="body" idx="1"/>
          </p:nvPr>
        </p:nvSpPr>
        <p:spPr>
          <a:xfrm>
            <a:off x="2961070" y="1528175"/>
            <a:ext cx="8541569"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800"/>
              <a:buChar char="•"/>
            </a:pPr>
            <a:r>
              <a:rPr lang="en-US" dirty="0" err="1"/>
              <a:t>Executar</a:t>
            </a:r>
            <a:r>
              <a:rPr lang="en-US" dirty="0"/>
              <a:t> </a:t>
            </a:r>
            <a:r>
              <a:rPr lang="en-US" dirty="0" err="1"/>
              <a:t>operações</a:t>
            </a:r>
            <a:r>
              <a:rPr lang="en-US" dirty="0"/>
              <a:t> como </a:t>
            </a:r>
            <a:r>
              <a:rPr lang="en-US" dirty="0" err="1"/>
              <a:t>código</a:t>
            </a:r>
            <a:endParaRPr dirty="0"/>
          </a:p>
          <a:p>
            <a:pPr marL="228600" lvl="0" indent="-228600" algn="l" rtl="0">
              <a:lnSpc>
                <a:spcPct val="90000"/>
              </a:lnSpc>
              <a:spcBef>
                <a:spcPts val="1000"/>
              </a:spcBef>
              <a:spcAft>
                <a:spcPts val="0"/>
              </a:spcAft>
              <a:buClr>
                <a:schemeClr val="dk1"/>
              </a:buClr>
              <a:buSzPts val="2800"/>
              <a:buChar char="•"/>
            </a:pPr>
            <a:r>
              <a:rPr lang="en-US" dirty="0" err="1"/>
              <a:t>Anotar</a:t>
            </a:r>
            <a:r>
              <a:rPr lang="en-US" dirty="0"/>
              <a:t> a </a:t>
            </a:r>
            <a:r>
              <a:rPr lang="en-US" dirty="0" err="1"/>
              <a:t>documentação</a:t>
            </a:r>
            <a:endParaRPr dirty="0"/>
          </a:p>
          <a:p>
            <a:pPr marL="228600" lvl="0" indent="-228600" algn="l" rtl="0">
              <a:lnSpc>
                <a:spcPct val="90000"/>
              </a:lnSpc>
              <a:spcBef>
                <a:spcPts val="1000"/>
              </a:spcBef>
              <a:spcAft>
                <a:spcPts val="0"/>
              </a:spcAft>
              <a:buClr>
                <a:schemeClr val="dk1"/>
              </a:buClr>
              <a:buSzPts val="2800"/>
              <a:buChar char="•"/>
            </a:pPr>
            <a:r>
              <a:rPr lang="en-US" dirty="0"/>
              <a:t>Fazer </a:t>
            </a:r>
            <a:r>
              <a:rPr lang="en-US" dirty="0" err="1"/>
              <a:t>alterações</a:t>
            </a:r>
            <a:r>
              <a:rPr lang="en-US" dirty="0"/>
              <a:t> </a:t>
            </a:r>
            <a:r>
              <a:rPr lang="en-US" dirty="0" err="1"/>
              <a:t>frequentes</a:t>
            </a:r>
            <a:r>
              <a:rPr lang="en-US" dirty="0"/>
              <a:t>, </a:t>
            </a:r>
            <a:r>
              <a:rPr lang="en-US" dirty="0" err="1"/>
              <a:t>pequenas</a:t>
            </a:r>
            <a:r>
              <a:rPr lang="en-US" dirty="0"/>
              <a:t> e </a:t>
            </a:r>
            <a:r>
              <a:rPr lang="en-US" dirty="0" err="1"/>
              <a:t>reversíveis</a:t>
            </a:r>
            <a:endParaRPr dirty="0"/>
          </a:p>
          <a:p>
            <a:pPr marL="228600" lvl="0" indent="-228600" algn="l" rtl="0">
              <a:lnSpc>
                <a:spcPct val="90000"/>
              </a:lnSpc>
              <a:spcBef>
                <a:spcPts val="1000"/>
              </a:spcBef>
              <a:spcAft>
                <a:spcPts val="0"/>
              </a:spcAft>
              <a:buClr>
                <a:schemeClr val="dk1"/>
              </a:buClr>
              <a:buSzPts val="2800"/>
              <a:buChar char="•"/>
            </a:pPr>
            <a:r>
              <a:rPr lang="en-US" dirty="0" err="1"/>
              <a:t>Refinar</a:t>
            </a:r>
            <a:r>
              <a:rPr lang="en-US" dirty="0"/>
              <a:t> os </a:t>
            </a:r>
            <a:r>
              <a:rPr lang="en-US" dirty="0" err="1"/>
              <a:t>procedimentos</a:t>
            </a:r>
            <a:r>
              <a:rPr lang="en-US" dirty="0"/>
              <a:t> </a:t>
            </a:r>
            <a:r>
              <a:rPr lang="en-US" dirty="0" err="1"/>
              <a:t>operacionais</a:t>
            </a:r>
            <a:r>
              <a:rPr lang="en-US" dirty="0"/>
              <a:t> com </a:t>
            </a:r>
            <a:r>
              <a:rPr lang="en-US" dirty="0" err="1"/>
              <a:t>frequência</a:t>
            </a:r>
            <a:endParaRPr dirty="0"/>
          </a:p>
          <a:p>
            <a:pPr marL="228600" lvl="0" indent="-228600" algn="l" rtl="0">
              <a:lnSpc>
                <a:spcPct val="90000"/>
              </a:lnSpc>
              <a:spcBef>
                <a:spcPts val="1000"/>
              </a:spcBef>
              <a:spcAft>
                <a:spcPts val="0"/>
              </a:spcAft>
              <a:buClr>
                <a:schemeClr val="dk1"/>
              </a:buClr>
              <a:buSzPts val="2800"/>
              <a:buChar char="•"/>
            </a:pPr>
            <a:r>
              <a:rPr lang="en-US" dirty="0" err="1"/>
              <a:t>Prever</a:t>
            </a:r>
            <a:r>
              <a:rPr lang="en-US" dirty="0"/>
              <a:t> </a:t>
            </a:r>
            <a:r>
              <a:rPr lang="en-US" dirty="0" err="1"/>
              <a:t>falhas</a:t>
            </a:r>
            <a:endParaRPr dirty="0"/>
          </a:p>
          <a:p>
            <a:pPr marL="228600" lvl="0" indent="-228600" algn="l" rtl="0">
              <a:lnSpc>
                <a:spcPct val="90000"/>
              </a:lnSpc>
              <a:spcBef>
                <a:spcPts val="1000"/>
              </a:spcBef>
              <a:spcAft>
                <a:spcPts val="0"/>
              </a:spcAft>
              <a:buClr>
                <a:schemeClr val="dk1"/>
              </a:buClr>
              <a:buSzPts val="2800"/>
              <a:buChar char="•"/>
            </a:pPr>
            <a:r>
              <a:rPr lang="en-US" dirty="0" err="1"/>
              <a:t>Aprender</a:t>
            </a:r>
            <a:r>
              <a:rPr lang="en-US" dirty="0"/>
              <a:t> com </a:t>
            </a:r>
            <a:r>
              <a:rPr lang="en-US" dirty="0" err="1"/>
              <a:t>eventos</a:t>
            </a:r>
            <a:r>
              <a:rPr lang="en-US" dirty="0"/>
              <a:t> e </a:t>
            </a:r>
            <a:r>
              <a:rPr lang="en-US" dirty="0" err="1"/>
              <a:t>falhas</a:t>
            </a:r>
            <a:r>
              <a:rPr lang="en-US" dirty="0"/>
              <a:t> </a:t>
            </a:r>
            <a:r>
              <a:rPr lang="en-US" dirty="0" err="1"/>
              <a:t>operacionais</a:t>
            </a: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78"/>
        <p:cNvGrpSpPr/>
        <p:nvPr/>
      </p:nvGrpSpPr>
      <p:grpSpPr>
        <a:xfrm>
          <a:off x="0" y="0"/>
          <a:ext cx="0" cy="0"/>
          <a:chOff x="0" y="0"/>
          <a:chExt cx="0" cy="0"/>
        </a:xfrm>
      </p:grpSpPr>
      <p:sp>
        <p:nvSpPr>
          <p:cNvPr id="779" name="Google Shape;779;p19"/>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Perguntas sobre excelência operacional</a:t>
            </a:r>
            <a:endParaRPr/>
          </a:p>
        </p:txBody>
      </p:sp>
      <p:sp>
        <p:nvSpPr>
          <p:cNvPr id="780" name="Google Shape;780;p19"/>
          <p:cNvSpPr txBox="1">
            <a:spLocks noGrp="1"/>
          </p:cNvSpPr>
          <p:nvPr>
            <p:ph type="body" idx="1"/>
          </p:nvPr>
        </p:nvSpPr>
        <p:spPr>
          <a:xfrm>
            <a:off x="419100" y="1528175"/>
            <a:ext cx="5504688"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accent5"/>
              </a:buClr>
              <a:buSzPts val="2400"/>
              <a:buNone/>
            </a:pPr>
            <a:r>
              <a:rPr lang="en-US" sz="2400">
                <a:solidFill>
                  <a:schemeClr val="accent5"/>
                </a:solidFill>
              </a:rPr>
              <a:t>Preparação</a:t>
            </a:r>
            <a:endParaRPr/>
          </a:p>
          <a:p>
            <a:pPr marL="228600" lvl="0" indent="-228600" algn="l" rtl="0">
              <a:lnSpc>
                <a:spcPct val="90000"/>
              </a:lnSpc>
              <a:spcBef>
                <a:spcPts val="1000"/>
              </a:spcBef>
              <a:spcAft>
                <a:spcPts val="0"/>
              </a:spcAft>
              <a:buClr>
                <a:schemeClr val="dk1"/>
              </a:buClr>
              <a:buSzPts val="2000"/>
              <a:buChar char="•"/>
            </a:pPr>
            <a:r>
              <a:rPr lang="en-US" sz="2000"/>
              <a:t>Como determinar quais são suas prioridades?</a:t>
            </a:r>
            <a:endParaRPr/>
          </a:p>
          <a:p>
            <a:pPr marL="228600" lvl="0" indent="-228600" algn="l" rtl="0">
              <a:lnSpc>
                <a:spcPct val="90000"/>
              </a:lnSpc>
              <a:spcBef>
                <a:spcPts val="1000"/>
              </a:spcBef>
              <a:spcAft>
                <a:spcPts val="0"/>
              </a:spcAft>
              <a:buClr>
                <a:schemeClr val="dk1"/>
              </a:buClr>
              <a:buSzPts val="2000"/>
              <a:buChar char="•"/>
            </a:pPr>
            <a:r>
              <a:rPr lang="en-US" sz="2000"/>
              <a:t>Como você projeta a carga de trabalho para que possa compreender seu estado?</a:t>
            </a:r>
            <a:endParaRPr/>
          </a:p>
          <a:p>
            <a:pPr marL="228600" lvl="0" indent="-228600" algn="l" rtl="0">
              <a:lnSpc>
                <a:spcPct val="90000"/>
              </a:lnSpc>
              <a:spcBef>
                <a:spcPts val="1000"/>
              </a:spcBef>
              <a:spcAft>
                <a:spcPts val="0"/>
              </a:spcAft>
              <a:buClr>
                <a:schemeClr val="dk1"/>
              </a:buClr>
              <a:buSzPts val="2000"/>
              <a:buChar char="•"/>
            </a:pPr>
            <a:r>
              <a:rPr lang="en-US" sz="2000"/>
              <a:t>Como você reduz defeitos, facilita a correção e melhora o fluxo para a produção?</a:t>
            </a:r>
            <a:endParaRPr/>
          </a:p>
          <a:p>
            <a:pPr marL="228600" lvl="0" indent="-228600" algn="l" rtl="0">
              <a:lnSpc>
                <a:spcPct val="90000"/>
              </a:lnSpc>
              <a:spcBef>
                <a:spcPts val="1000"/>
              </a:spcBef>
              <a:spcAft>
                <a:spcPts val="0"/>
              </a:spcAft>
              <a:buClr>
                <a:schemeClr val="dk1"/>
              </a:buClr>
              <a:buSzPts val="2000"/>
              <a:buChar char="•"/>
            </a:pPr>
            <a:r>
              <a:rPr lang="en-US" sz="2000"/>
              <a:t>Como você mitiga os riscos de implantação?</a:t>
            </a:r>
            <a:endParaRPr/>
          </a:p>
          <a:p>
            <a:pPr marL="228600" lvl="0" indent="-228600" algn="l" rtl="0">
              <a:lnSpc>
                <a:spcPct val="90000"/>
              </a:lnSpc>
              <a:spcBef>
                <a:spcPts val="1000"/>
              </a:spcBef>
              <a:spcAft>
                <a:spcPts val="0"/>
              </a:spcAft>
              <a:buClr>
                <a:schemeClr val="dk1"/>
              </a:buClr>
              <a:buSzPts val="2000"/>
              <a:buChar char="•"/>
            </a:pPr>
            <a:r>
              <a:rPr lang="en-US" sz="2000"/>
              <a:t>Como você sabe se está pronto para oferecer suporte a uma carga de trabalho?</a:t>
            </a:r>
            <a:endParaRPr sz="2400"/>
          </a:p>
        </p:txBody>
      </p:sp>
      <p:sp>
        <p:nvSpPr>
          <p:cNvPr id="781" name="Google Shape;781;p19"/>
          <p:cNvSpPr txBox="1">
            <a:spLocks noGrp="1"/>
          </p:cNvSpPr>
          <p:nvPr>
            <p:ph type="body" idx="2"/>
          </p:nvPr>
        </p:nvSpPr>
        <p:spPr>
          <a:xfrm>
            <a:off x="6246312" y="1524228"/>
            <a:ext cx="5504688"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accent5"/>
              </a:buClr>
              <a:buSzPts val="2400"/>
              <a:buNone/>
            </a:pPr>
            <a:r>
              <a:rPr lang="en-US" sz="2400">
                <a:solidFill>
                  <a:schemeClr val="accent5"/>
                </a:solidFill>
              </a:rPr>
              <a:t>Execução</a:t>
            </a:r>
            <a:endParaRPr sz="3200">
              <a:solidFill>
                <a:schemeClr val="accent5"/>
              </a:solidFill>
            </a:endParaRPr>
          </a:p>
          <a:p>
            <a:pPr marL="228600" lvl="0" indent="-228600" algn="l" rtl="0">
              <a:lnSpc>
                <a:spcPct val="90000"/>
              </a:lnSpc>
              <a:spcBef>
                <a:spcPts val="1000"/>
              </a:spcBef>
              <a:spcAft>
                <a:spcPts val="0"/>
              </a:spcAft>
              <a:buClr>
                <a:schemeClr val="dk1"/>
              </a:buClr>
              <a:buSzPts val="2000"/>
              <a:buChar char="•"/>
            </a:pPr>
            <a:r>
              <a:rPr lang="en-US" sz="2000"/>
              <a:t>Como você compreende a integridade de sua carga de trabalho?</a:t>
            </a:r>
            <a:endParaRPr/>
          </a:p>
          <a:p>
            <a:pPr marL="228600" lvl="0" indent="-228600" algn="l" rtl="0">
              <a:lnSpc>
                <a:spcPct val="90000"/>
              </a:lnSpc>
              <a:spcBef>
                <a:spcPts val="1000"/>
              </a:spcBef>
              <a:spcAft>
                <a:spcPts val="0"/>
              </a:spcAft>
              <a:buClr>
                <a:schemeClr val="dk1"/>
              </a:buClr>
              <a:buSzPts val="2000"/>
              <a:buChar char="•"/>
            </a:pPr>
            <a:r>
              <a:rPr lang="en-US" sz="2000"/>
              <a:t>Como você compreende a integridade de suas operações?</a:t>
            </a:r>
            <a:endParaRPr/>
          </a:p>
          <a:p>
            <a:pPr marL="228600" lvl="0" indent="-228600" algn="l" rtl="0">
              <a:lnSpc>
                <a:spcPct val="90000"/>
              </a:lnSpc>
              <a:spcBef>
                <a:spcPts val="1000"/>
              </a:spcBef>
              <a:spcAft>
                <a:spcPts val="0"/>
              </a:spcAft>
              <a:buClr>
                <a:schemeClr val="dk1"/>
              </a:buClr>
              <a:buSzPts val="2000"/>
              <a:buChar char="•"/>
            </a:pPr>
            <a:r>
              <a:rPr lang="en-US" sz="2000"/>
              <a:t>Como você gerencia eventos de carga de trabalho e de operações?</a:t>
            </a:r>
            <a:br>
              <a:rPr lang="en-US" sz="2000"/>
            </a:br>
            <a:endParaRPr sz="2000"/>
          </a:p>
          <a:p>
            <a:pPr marL="0" lvl="0" indent="0" algn="l" rtl="0">
              <a:lnSpc>
                <a:spcPct val="90000"/>
              </a:lnSpc>
              <a:spcBef>
                <a:spcPts val="1000"/>
              </a:spcBef>
              <a:spcAft>
                <a:spcPts val="0"/>
              </a:spcAft>
              <a:buClr>
                <a:schemeClr val="accent5"/>
              </a:buClr>
              <a:buSzPts val="2400"/>
              <a:buNone/>
            </a:pPr>
            <a:r>
              <a:rPr lang="en-US" sz="2400">
                <a:solidFill>
                  <a:schemeClr val="accent5"/>
                </a:solidFill>
              </a:rPr>
              <a:t>Evolução</a:t>
            </a:r>
            <a:endParaRPr sz="3200">
              <a:solidFill>
                <a:schemeClr val="accent5"/>
              </a:solidFill>
            </a:endParaRPr>
          </a:p>
          <a:p>
            <a:pPr marL="228600" lvl="0" indent="-228600" algn="l" rtl="0">
              <a:lnSpc>
                <a:spcPct val="90000"/>
              </a:lnSpc>
              <a:spcBef>
                <a:spcPts val="1000"/>
              </a:spcBef>
              <a:spcAft>
                <a:spcPts val="0"/>
              </a:spcAft>
              <a:buClr>
                <a:schemeClr val="dk1"/>
              </a:buClr>
              <a:buSzPts val="2000"/>
              <a:buChar char="•"/>
            </a:pPr>
            <a:r>
              <a:rPr lang="en-US" sz="2000"/>
              <a:t>Como você evolui as operações?</a:t>
            </a:r>
            <a:endParaRPr/>
          </a:p>
          <a:p>
            <a:pPr marL="228600" lvl="0" indent="-50800" algn="l" rtl="0">
              <a:lnSpc>
                <a:spcPct val="90000"/>
              </a:lnSpc>
              <a:spcBef>
                <a:spcPts val="1000"/>
              </a:spcBef>
              <a:spcAft>
                <a:spcPts val="0"/>
              </a:spcAft>
              <a:buClr>
                <a:schemeClr val="dk1"/>
              </a:buClr>
              <a:buSzPts val="2800"/>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latin typeface="Arial"/>
                <a:ea typeface="Arial"/>
                <a:cs typeface="Arial"/>
                <a:sym typeface="Arial"/>
              </a:rPr>
              <a:t>Visão geral do módulo</a:t>
            </a:r>
            <a:endParaRPr/>
          </a:p>
        </p:txBody>
      </p:sp>
      <p:sp>
        <p:nvSpPr>
          <p:cNvPr id="215" name="Google Shape;215;p2"/>
          <p:cNvSpPr txBox="1">
            <a:spLocks noGrp="1"/>
          </p:cNvSpPr>
          <p:nvPr>
            <p:ph type="body" idx="1"/>
          </p:nvPr>
        </p:nvSpPr>
        <p:spPr>
          <a:xfrm>
            <a:off x="419100" y="1528175"/>
            <a:ext cx="5504688"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en-US" b="1">
                <a:latin typeface="Arial"/>
                <a:ea typeface="Arial"/>
                <a:cs typeface="Arial"/>
                <a:sym typeface="Arial"/>
              </a:rPr>
              <a:t>Tópicos</a:t>
            </a:r>
            <a:endParaRPr/>
          </a:p>
          <a:p>
            <a:pPr marL="239713" lvl="0" indent="-239713" algn="l" rtl="0">
              <a:lnSpc>
                <a:spcPct val="90000"/>
              </a:lnSpc>
              <a:spcBef>
                <a:spcPts val="1800"/>
              </a:spcBef>
              <a:spcAft>
                <a:spcPts val="0"/>
              </a:spcAft>
              <a:buClr>
                <a:schemeClr val="dk1"/>
              </a:buClr>
              <a:buSzPts val="2400"/>
              <a:buChar char="•"/>
            </a:pPr>
            <a:r>
              <a:rPr lang="en-US" sz="2400">
                <a:latin typeface="Arial"/>
                <a:ea typeface="Arial"/>
                <a:cs typeface="Arial"/>
                <a:sym typeface="Arial"/>
              </a:rPr>
              <a:t>AWS Well-Architected Framework</a:t>
            </a:r>
            <a:endParaRPr/>
          </a:p>
          <a:p>
            <a:pPr marL="239713" lvl="0" indent="-239713" algn="l" rtl="0">
              <a:lnSpc>
                <a:spcPct val="90000"/>
              </a:lnSpc>
              <a:spcBef>
                <a:spcPts val="1800"/>
              </a:spcBef>
              <a:spcAft>
                <a:spcPts val="0"/>
              </a:spcAft>
              <a:buClr>
                <a:schemeClr val="dk1"/>
              </a:buClr>
              <a:buSzPts val="2400"/>
              <a:buChar char="•"/>
            </a:pPr>
            <a:r>
              <a:rPr lang="en-US" sz="2400">
                <a:latin typeface="Arial"/>
                <a:ea typeface="Arial"/>
                <a:cs typeface="Arial"/>
                <a:sym typeface="Arial"/>
              </a:rPr>
              <a:t>Confiabilidade e alta disponibilidade</a:t>
            </a:r>
            <a:endParaRPr/>
          </a:p>
          <a:p>
            <a:pPr marL="239713" lvl="0" indent="-239713" algn="l" rtl="0">
              <a:lnSpc>
                <a:spcPct val="90000"/>
              </a:lnSpc>
              <a:spcBef>
                <a:spcPts val="1800"/>
              </a:spcBef>
              <a:spcAft>
                <a:spcPts val="0"/>
              </a:spcAft>
              <a:buClr>
                <a:schemeClr val="dk1"/>
              </a:buClr>
              <a:buSzPts val="2400"/>
              <a:buChar char="•"/>
            </a:pPr>
            <a:r>
              <a:rPr lang="en-US" sz="2400">
                <a:latin typeface="Arial"/>
                <a:ea typeface="Arial"/>
                <a:cs typeface="Arial"/>
                <a:sym typeface="Arial"/>
              </a:rPr>
              <a:t>AWS Trusted Advisor</a:t>
            </a:r>
            <a:endParaRPr sz="2400">
              <a:latin typeface="Arial"/>
              <a:ea typeface="Arial"/>
              <a:cs typeface="Arial"/>
              <a:sym typeface="Arial"/>
            </a:endParaRPr>
          </a:p>
          <a:p>
            <a:pPr marL="0" lvl="0" indent="0" algn="l" rtl="0">
              <a:lnSpc>
                <a:spcPct val="90000"/>
              </a:lnSpc>
              <a:spcBef>
                <a:spcPts val="1800"/>
              </a:spcBef>
              <a:spcAft>
                <a:spcPts val="0"/>
              </a:spcAft>
              <a:buClr>
                <a:schemeClr val="dk1"/>
              </a:buClr>
              <a:buSzPts val="2800"/>
              <a:buNone/>
            </a:pPr>
            <a:endParaRPr>
              <a:latin typeface="Arial"/>
              <a:ea typeface="Arial"/>
              <a:cs typeface="Arial"/>
              <a:sym typeface="Arial"/>
            </a:endParaRPr>
          </a:p>
        </p:txBody>
      </p:sp>
      <p:sp>
        <p:nvSpPr>
          <p:cNvPr id="216" name="Google Shape;216;p2"/>
          <p:cNvSpPr txBox="1">
            <a:spLocks noGrp="1"/>
          </p:cNvSpPr>
          <p:nvPr>
            <p:ph type="body" idx="2"/>
          </p:nvPr>
        </p:nvSpPr>
        <p:spPr>
          <a:xfrm>
            <a:off x="6246312" y="1524228"/>
            <a:ext cx="5504688"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en-US" b="1">
                <a:latin typeface="Arial"/>
                <a:ea typeface="Arial"/>
                <a:cs typeface="Arial"/>
                <a:sym typeface="Arial"/>
              </a:rPr>
              <a:t>Atividades</a:t>
            </a:r>
            <a:endParaRPr/>
          </a:p>
          <a:p>
            <a:pPr marL="228600" lvl="0" indent="-228600" algn="l" rtl="0">
              <a:lnSpc>
                <a:spcPct val="90000"/>
              </a:lnSpc>
              <a:spcBef>
                <a:spcPts val="1000"/>
              </a:spcBef>
              <a:spcAft>
                <a:spcPts val="0"/>
              </a:spcAft>
              <a:buClr>
                <a:schemeClr val="dk1"/>
              </a:buClr>
              <a:buSzPts val="2400"/>
              <a:buChar char="•"/>
            </a:pPr>
            <a:r>
              <a:rPr lang="en-US" sz="2400">
                <a:latin typeface="Arial"/>
                <a:ea typeface="Arial"/>
                <a:cs typeface="Arial"/>
                <a:sym typeface="Arial"/>
              </a:rPr>
              <a:t>Princípios de design do AWS Well-Architected Framework</a:t>
            </a:r>
            <a:endParaRPr/>
          </a:p>
          <a:p>
            <a:pPr marL="228600" lvl="0" indent="-228600" algn="l" rtl="0">
              <a:lnSpc>
                <a:spcPct val="90000"/>
              </a:lnSpc>
              <a:spcBef>
                <a:spcPts val="1000"/>
              </a:spcBef>
              <a:spcAft>
                <a:spcPts val="0"/>
              </a:spcAft>
              <a:buClr>
                <a:schemeClr val="dk1"/>
              </a:buClr>
              <a:buSzPts val="2400"/>
              <a:buChar char="•"/>
            </a:pPr>
            <a:r>
              <a:rPr lang="en-US" sz="2400">
                <a:latin typeface="Arial"/>
                <a:ea typeface="Arial"/>
                <a:cs typeface="Arial"/>
                <a:sym typeface="Arial"/>
              </a:rPr>
              <a:t>Interpretar as recomendações do AWS Trusted Advisor</a:t>
            </a:r>
            <a:endParaRPr sz="2400">
              <a:latin typeface="Arial"/>
              <a:ea typeface="Arial"/>
              <a:cs typeface="Arial"/>
              <a:sym typeface="Arial"/>
            </a:endParaRPr>
          </a:p>
          <a:p>
            <a:pPr marL="228600" lvl="0" indent="-76200" algn="l" rtl="0">
              <a:lnSpc>
                <a:spcPct val="90000"/>
              </a:lnSpc>
              <a:spcBef>
                <a:spcPts val="1000"/>
              </a:spcBef>
              <a:spcAft>
                <a:spcPts val="0"/>
              </a:spcAft>
              <a:buClr>
                <a:schemeClr val="dk1"/>
              </a:buClr>
              <a:buSzPts val="2400"/>
              <a:buNone/>
            </a:pPr>
            <a:endParaRPr sz="2400">
              <a:latin typeface="Arial"/>
              <a:ea typeface="Arial"/>
              <a:cs typeface="Arial"/>
              <a:sym typeface="Arial"/>
            </a:endParaRPr>
          </a:p>
        </p:txBody>
      </p:sp>
      <p:grpSp>
        <p:nvGrpSpPr>
          <p:cNvPr id="217" name="Google Shape;217;p2" descr="knowledge check"/>
          <p:cNvGrpSpPr/>
          <p:nvPr/>
        </p:nvGrpSpPr>
        <p:grpSpPr>
          <a:xfrm>
            <a:off x="6246312" y="5640693"/>
            <a:ext cx="3344311" cy="532323"/>
            <a:chOff x="4188879" y="4810544"/>
            <a:chExt cx="3344311" cy="532323"/>
          </a:xfrm>
        </p:grpSpPr>
        <p:sp>
          <p:nvSpPr>
            <p:cNvPr id="218" name="Google Shape;218;p2"/>
            <p:cNvSpPr txBox="1"/>
            <p:nvPr/>
          </p:nvSpPr>
          <p:spPr>
            <a:xfrm>
              <a:off x="4721202" y="4892040"/>
              <a:ext cx="2811988"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a:solidFill>
                    <a:schemeClr val="dk1"/>
                  </a:solidFill>
                  <a:latin typeface="Arial"/>
                  <a:ea typeface="Arial"/>
                  <a:cs typeface="Arial"/>
                  <a:sym typeface="Arial"/>
                </a:rPr>
                <a:t>Teste de conhecimento</a:t>
              </a:r>
              <a:endParaRPr/>
            </a:p>
          </p:txBody>
        </p:sp>
        <p:pic>
          <p:nvPicPr>
            <p:cNvPr id="219" name="Google Shape;219;p2"/>
            <p:cNvPicPr preferRelativeResize="0"/>
            <p:nvPr/>
          </p:nvPicPr>
          <p:blipFill rotWithShape="1">
            <a:blip r:embed="rId3">
              <a:alphaModFix/>
            </a:blip>
            <a:srcRect/>
            <a:stretch/>
          </p:blipFill>
          <p:spPr>
            <a:xfrm>
              <a:off x="4188879" y="4810544"/>
              <a:ext cx="532323" cy="532323"/>
            </a:xfrm>
            <a:prstGeom prst="rect">
              <a:avLst/>
            </a:prstGeom>
            <a:noFill/>
            <a:ln>
              <a:noFill/>
            </a:ln>
          </p:spPr>
        </p:pic>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85"/>
        <p:cNvGrpSpPr/>
        <p:nvPr/>
      </p:nvGrpSpPr>
      <p:grpSpPr>
        <a:xfrm>
          <a:off x="0" y="0"/>
          <a:ext cx="0" cy="0"/>
          <a:chOff x="0" y="0"/>
          <a:chExt cx="0" cy="0"/>
        </a:xfrm>
      </p:grpSpPr>
      <p:sp>
        <p:nvSpPr>
          <p:cNvPr id="786" name="Google Shape;786;p20"/>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Detalhamento de atividade</a:t>
            </a:r>
            <a:endParaRPr/>
          </a:p>
        </p:txBody>
      </p:sp>
      <p:grpSp>
        <p:nvGrpSpPr>
          <p:cNvPr id="787" name="Google Shape;787;p20"/>
          <p:cNvGrpSpPr/>
          <p:nvPr/>
        </p:nvGrpSpPr>
        <p:grpSpPr>
          <a:xfrm>
            <a:off x="53236" y="1150237"/>
            <a:ext cx="12085528" cy="5639907"/>
            <a:chOff x="32203" y="1150237"/>
            <a:chExt cx="12085528" cy="5639907"/>
          </a:xfrm>
        </p:grpSpPr>
        <p:sp>
          <p:nvSpPr>
            <p:cNvPr id="788" name="Google Shape;788;p20"/>
            <p:cNvSpPr/>
            <p:nvPr/>
          </p:nvSpPr>
          <p:spPr>
            <a:xfrm>
              <a:off x="1973178" y="2081088"/>
              <a:ext cx="9875520" cy="3840480"/>
            </a:xfrm>
            <a:prstGeom prst="rect">
              <a:avLst/>
            </a:prstGeom>
            <a:noFill/>
            <a:ln w="12700" cap="flat" cmpd="sng">
              <a:solidFill>
                <a:srgbClr val="1D8900"/>
              </a:solidFill>
              <a:prstDash val="solid"/>
              <a:miter lim="800000"/>
              <a:headEnd type="none" w="sm" len="sm"/>
              <a:tailEnd type="none" w="sm" len="sm"/>
            </a:ln>
          </p:spPr>
          <p:txBody>
            <a:bodyPr spcFirstLastPara="1" wrap="square" lIns="457200" tIns="91425" rIns="91425" bIns="45700" anchor="t" anchorCtr="0">
              <a:noAutofit/>
            </a:bodyPr>
            <a:lstStyle/>
            <a:p>
              <a:pPr marL="0" marR="0" lvl="0" indent="0" algn="l" rtl="0">
                <a:lnSpc>
                  <a:spcPct val="100000"/>
                </a:lnSpc>
                <a:spcBef>
                  <a:spcPts val="0"/>
                </a:spcBef>
                <a:spcAft>
                  <a:spcPts val="0"/>
                </a:spcAft>
                <a:buClr>
                  <a:srgbClr val="1D8900"/>
                </a:buClr>
                <a:buSzPts val="1200"/>
                <a:buFont typeface="Arial"/>
                <a:buNone/>
              </a:pPr>
              <a:r>
                <a:rPr lang="en-US" sz="1200" b="0" i="0" u="none" strike="noStrike" cap="none">
                  <a:solidFill>
                    <a:srgbClr val="1D8900"/>
                  </a:solidFill>
                  <a:latin typeface="Arial"/>
                  <a:ea typeface="Arial"/>
                  <a:cs typeface="Arial"/>
                  <a:sym typeface="Arial"/>
                </a:rPr>
                <a:t> VPC</a:t>
              </a:r>
              <a:endParaRPr/>
            </a:p>
          </p:txBody>
        </p:sp>
        <p:sp>
          <p:nvSpPr>
            <p:cNvPr id="789" name="Google Shape;789;p20"/>
            <p:cNvSpPr/>
            <p:nvPr/>
          </p:nvSpPr>
          <p:spPr>
            <a:xfrm>
              <a:off x="1789889" y="1605179"/>
              <a:ext cx="10241280" cy="4434840"/>
            </a:xfrm>
            <a:prstGeom prst="rect">
              <a:avLst/>
            </a:prstGeom>
            <a:noFill/>
            <a:ln w="12700" cap="flat" cmpd="sng">
              <a:solidFill>
                <a:srgbClr val="232F3D"/>
              </a:solidFill>
              <a:prstDash val="solid"/>
              <a:miter lim="800000"/>
              <a:headEnd type="none" w="sm" len="sm"/>
              <a:tailEnd type="none" w="sm" len="sm"/>
            </a:ln>
          </p:spPr>
          <p:txBody>
            <a:bodyPr spcFirstLastPara="1" wrap="square" lIns="457200" tIns="91425" rIns="91425" bIns="45700" anchor="t" anchorCtr="0">
              <a:no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 Nuvem AWS </a:t>
              </a:r>
              <a:endParaRPr sz="1200" b="0" i="0" u="none" strike="noStrike" cap="none">
                <a:solidFill>
                  <a:srgbClr val="000000"/>
                </a:solidFill>
                <a:latin typeface="Arial"/>
                <a:ea typeface="Arial"/>
                <a:cs typeface="Arial"/>
                <a:sym typeface="Arial"/>
              </a:endParaRPr>
            </a:p>
          </p:txBody>
        </p:sp>
        <p:pic>
          <p:nvPicPr>
            <p:cNvPr id="790" name="Google Shape;790;p20"/>
            <p:cNvPicPr preferRelativeResize="0"/>
            <p:nvPr/>
          </p:nvPicPr>
          <p:blipFill rotWithShape="1">
            <a:blip r:embed="rId3">
              <a:alphaModFix/>
            </a:blip>
            <a:srcRect/>
            <a:stretch/>
          </p:blipFill>
          <p:spPr>
            <a:xfrm>
              <a:off x="1973179" y="2081088"/>
              <a:ext cx="457200" cy="457200"/>
            </a:xfrm>
            <a:prstGeom prst="rect">
              <a:avLst/>
            </a:prstGeom>
            <a:noFill/>
            <a:ln>
              <a:noFill/>
            </a:ln>
          </p:spPr>
        </p:pic>
        <p:pic>
          <p:nvPicPr>
            <p:cNvPr id="791" name="Google Shape;791;p20"/>
            <p:cNvPicPr preferRelativeResize="0"/>
            <p:nvPr/>
          </p:nvPicPr>
          <p:blipFill rotWithShape="1">
            <a:blip r:embed="rId4">
              <a:alphaModFix/>
            </a:blip>
            <a:srcRect/>
            <a:stretch/>
          </p:blipFill>
          <p:spPr>
            <a:xfrm>
              <a:off x="123644" y="3160770"/>
              <a:ext cx="548640" cy="548640"/>
            </a:xfrm>
            <a:prstGeom prst="rect">
              <a:avLst/>
            </a:prstGeom>
            <a:noFill/>
            <a:ln>
              <a:noFill/>
            </a:ln>
          </p:spPr>
        </p:pic>
        <p:pic>
          <p:nvPicPr>
            <p:cNvPr id="792" name="Google Shape;792;p20"/>
            <p:cNvPicPr preferRelativeResize="0"/>
            <p:nvPr/>
          </p:nvPicPr>
          <p:blipFill rotWithShape="1">
            <a:blip r:embed="rId5">
              <a:alphaModFix/>
            </a:blip>
            <a:srcRect/>
            <a:stretch/>
          </p:blipFill>
          <p:spPr>
            <a:xfrm>
              <a:off x="123644" y="1951541"/>
              <a:ext cx="548640" cy="548640"/>
            </a:xfrm>
            <a:prstGeom prst="rect">
              <a:avLst/>
            </a:prstGeom>
            <a:noFill/>
            <a:ln>
              <a:noFill/>
            </a:ln>
          </p:spPr>
        </p:pic>
        <p:pic>
          <p:nvPicPr>
            <p:cNvPr id="793" name="Google Shape;793;p20"/>
            <p:cNvPicPr preferRelativeResize="0"/>
            <p:nvPr/>
          </p:nvPicPr>
          <p:blipFill rotWithShape="1">
            <a:blip r:embed="rId6">
              <a:alphaModFix/>
            </a:blip>
            <a:srcRect/>
            <a:stretch/>
          </p:blipFill>
          <p:spPr>
            <a:xfrm>
              <a:off x="70304" y="5579229"/>
              <a:ext cx="640080" cy="640080"/>
            </a:xfrm>
            <a:prstGeom prst="rect">
              <a:avLst/>
            </a:prstGeom>
            <a:noFill/>
            <a:ln>
              <a:noFill/>
            </a:ln>
          </p:spPr>
        </p:pic>
        <p:pic>
          <p:nvPicPr>
            <p:cNvPr id="794" name="Google Shape;794;p20"/>
            <p:cNvPicPr preferRelativeResize="0"/>
            <p:nvPr/>
          </p:nvPicPr>
          <p:blipFill rotWithShape="1">
            <a:blip r:embed="rId7">
              <a:alphaModFix/>
            </a:blip>
            <a:srcRect/>
            <a:stretch/>
          </p:blipFill>
          <p:spPr>
            <a:xfrm>
              <a:off x="123644" y="4369999"/>
              <a:ext cx="548640" cy="548640"/>
            </a:xfrm>
            <a:prstGeom prst="rect">
              <a:avLst/>
            </a:prstGeom>
            <a:noFill/>
            <a:ln>
              <a:noFill/>
            </a:ln>
          </p:spPr>
        </p:pic>
        <p:sp>
          <p:nvSpPr>
            <p:cNvPr id="795" name="Google Shape;795;p20"/>
            <p:cNvSpPr txBox="1"/>
            <p:nvPr/>
          </p:nvSpPr>
          <p:spPr>
            <a:xfrm>
              <a:off x="601572" y="1933474"/>
              <a:ext cx="941283"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Máquina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captura </a:t>
              </a:r>
              <a:endParaRPr sz="1200" b="0" i="0" u="none" strike="noStrike" cap="none">
                <a:solidFill>
                  <a:srgbClr val="000000"/>
                </a:solidFill>
                <a:latin typeface="Arial"/>
                <a:ea typeface="Arial"/>
                <a:cs typeface="Arial"/>
                <a:sym typeface="Arial"/>
              </a:endParaRPr>
            </a:p>
          </p:txBody>
        </p:sp>
        <p:sp>
          <p:nvSpPr>
            <p:cNvPr id="796" name="Google Shape;796;p20"/>
            <p:cNvSpPr txBox="1"/>
            <p:nvPr/>
          </p:nvSpPr>
          <p:spPr>
            <a:xfrm>
              <a:off x="601572" y="3107597"/>
              <a:ext cx="1334020"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Matriz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armazenamento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removível </a:t>
              </a:r>
              <a:endParaRPr sz="1200" b="0" i="0" u="none" strike="noStrike" cap="none">
                <a:solidFill>
                  <a:srgbClr val="000000"/>
                </a:solidFill>
                <a:latin typeface="Arial"/>
                <a:ea typeface="Arial"/>
                <a:cs typeface="Arial"/>
                <a:sym typeface="Arial"/>
              </a:endParaRPr>
            </a:p>
          </p:txBody>
        </p:sp>
        <p:sp>
          <p:nvSpPr>
            <p:cNvPr id="797" name="Google Shape;797;p20"/>
            <p:cNvSpPr txBox="1"/>
            <p:nvPr/>
          </p:nvSpPr>
          <p:spPr>
            <a:xfrm>
              <a:off x="670900" y="4407586"/>
              <a:ext cx="1008609"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Máquina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ingestão </a:t>
              </a:r>
              <a:endParaRPr sz="1200" b="0" i="0" u="none" strike="noStrike" cap="none">
                <a:solidFill>
                  <a:srgbClr val="000000"/>
                </a:solidFill>
                <a:latin typeface="Arial"/>
                <a:ea typeface="Arial"/>
                <a:cs typeface="Arial"/>
                <a:sym typeface="Arial"/>
              </a:endParaRPr>
            </a:p>
          </p:txBody>
        </p:sp>
        <p:sp>
          <p:nvSpPr>
            <p:cNvPr id="798" name="Google Shape;798;p20"/>
            <p:cNvSpPr txBox="1"/>
            <p:nvPr/>
          </p:nvSpPr>
          <p:spPr>
            <a:xfrm>
              <a:off x="547049" y="5387027"/>
              <a:ext cx="1351652"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Armazenamento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em fitas </a:t>
              </a:r>
              <a:endParaRPr sz="1200" b="0" i="0" u="none" strike="noStrike" cap="none">
                <a:solidFill>
                  <a:srgbClr val="000000"/>
                </a:solidFill>
                <a:latin typeface="Arial"/>
                <a:ea typeface="Arial"/>
                <a:cs typeface="Arial"/>
                <a:sym typeface="Arial"/>
              </a:endParaRPr>
            </a:p>
          </p:txBody>
        </p:sp>
        <p:cxnSp>
          <p:nvCxnSpPr>
            <p:cNvPr id="799" name="Google Shape;799;p20"/>
            <p:cNvCxnSpPr>
              <a:stCxn id="792" idx="2"/>
              <a:endCxn id="791" idx="0"/>
            </p:cNvCxnSpPr>
            <p:nvPr/>
          </p:nvCxnSpPr>
          <p:spPr>
            <a:xfrm>
              <a:off x="397964" y="2500181"/>
              <a:ext cx="0" cy="660600"/>
            </a:xfrm>
            <a:prstGeom prst="straightConnector1">
              <a:avLst/>
            </a:prstGeom>
            <a:noFill/>
            <a:ln w="9525" cap="flat" cmpd="sng">
              <a:solidFill>
                <a:schemeClr val="accent1"/>
              </a:solidFill>
              <a:prstDash val="solid"/>
              <a:miter lim="800000"/>
              <a:headEnd type="none" w="sm" len="sm"/>
              <a:tailEnd type="triangle" w="med" len="med"/>
            </a:ln>
          </p:spPr>
        </p:cxnSp>
        <p:cxnSp>
          <p:nvCxnSpPr>
            <p:cNvPr id="800" name="Google Shape;800;p20"/>
            <p:cNvCxnSpPr>
              <a:stCxn id="794" idx="0"/>
              <a:endCxn id="791" idx="2"/>
            </p:cNvCxnSpPr>
            <p:nvPr/>
          </p:nvCxnSpPr>
          <p:spPr>
            <a:xfrm rot="10800000">
              <a:off x="397964" y="3709399"/>
              <a:ext cx="0" cy="660600"/>
            </a:xfrm>
            <a:prstGeom prst="straightConnector1">
              <a:avLst/>
            </a:prstGeom>
            <a:noFill/>
            <a:ln w="9525" cap="flat" cmpd="sng">
              <a:solidFill>
                <a:schemeClr val="accent1"/>
              </a:solidFill>
              <a:prstDash val="lgDash"/>
              <a:miter lim="800000"/>
              <a:headEnd type="none" w="sm" len="sm"/>
              <a:tailEnd type="triangle" w="med" len="med"/>
            </a:ln>
          </p:spPr>
        </p:cxnSp>
        <p:cxnSp>
          <p:nvCxnSpPr>
            <p:cNvPr id="801" name="Google Shape;801;p20"/>
            <p:cNvCxnSpPr/>
            <p:nvPr/>
          </p:nvCxnSpPr>
          <p:spPr>
            <a:xfrm>
              <a:off x="390344" y="4976459"/>
              <a:ext cx="0" cy="640080"/>
            </a:xfrm>
            <a:prstGeom prst="straightConnector1">
              <a:avLst/>
            </a:prstGeom>
            <a:noFill/>
            <a:ln w="9525" cap="flat" cmpd="sng">
              <a:solidFill>
                <a:schemeClr val="accent1"/>
              </a:solidFill>
              <a:prstDash val="lgDash"/>
              <a:miter lim="800000"/>
              <a:headEnd type="none" w="sm" len="sm"/>
              <a:tailEnd type="triangle" w="med" len="med"/>
            </a:ln>
          </p:spPr>
        </p:cxnSp>
        <p:sp>
          <p:nvSpPr>
            <p:cNvPr id="802" name="Google Shape;802;p20"/>
            <p:cNvSpPr txBox="1"/>
            <p:nvPr/>
          </p:nvSpPr>
          <p:spPr>
            <a:xfrm>
              <a:off x="434728" y="5085346"/>
              <a:ext cx="670376"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Arial"/>
                  <a:ea typeface="Arial"/>
                  <a:cs typeface="Arial"/>
                  <a:sym typeface="Arial"/>
                </a:rPr>
                <a:t>Backup</a:t>
              </a:r>
              <a:endParaRPr sz="1200" b="0" i="0" u="none" strike="noStrike" cap="none">
                <a:solidFill>
                  <a:srgbClr val="000000"/>
                </a:solidFill>
                <a:latin typeface="Arial"/>
                <a:ea typeface="Arial"/>
                <a:cs typeface="Arial"/>
                <a:sym typeface="Arial"/>
              </a:endParaRPr>
            </a:p>
          </p:txBody>
        </p:sp>
        <p:grpSp>
          <p:nvGrpSpPr>
            <p:cNvPr id="803" name="Google Shape;803;p20"/>
            <p:cNvGrpSpPr/>
            <p:nvPr/>
          </p:nvGrpSpPr>
          <p:grpSpPr>
            <a:xfrm>
              <a:off x="2391755" y="2413149"/>
              <a:ext cx="998991" cy="761670"/>
              <a:chOff x="2614644" y="2527449"/>
              <a:chExt cx="998991" cy="761670"/>
            </a:xfrm>
          </p:grpSpPr>
          <p:pic>
            <p:nvPicPr>
              <p:cNvPr id="804" name="Google Shape;804;p20"/>
              <p:cNvPicPr preferRelativeResize="0"/>
              <p:nvPr/>
            </p:nvPicPr>
            <p:blipFill rotWithShape="1">
              <a:blip r:embed="rId8">
                <a:alphaModFix/>
              </a:blip>
              <a:srcRect/>
              <a:stretch/>
            </p:blipFill>
            <p:spPr>
              <a:xfrm>
                <a:off x="2931260" y="2527449"/>
                <a:ext cx="365760" cy="365760"/>
              </a:xfrm>
              <a:prstGeom prst="rect">
                <a:avLst/>
              </a:prstGeom>
              <a:noFill/>
              <a:ln>
                <a:noFill/>
              </a:ln>
            </p:spPr>
          </p:pic>
          <p:sp>
            <p:nvSpPr>
              <p:cNvPr id="805" name="Google Shape;805;p20"/>
              <p:cNvSpPr txBox="1"/>
              <p:nvPr/>
            </p:nvSpPr>
            <p:spPr>
              <a:xfrm>
                <a:off x="2614644" y="2827454"/>
                <a:ext cx="99899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Ativos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imagens </a:t>
                </a:r>
                <a:endParaRPr sz="1200" b="0" i="0" u="none" strike="noStrike" cap="none">
                  <a:solidFill>
                    <a:srgbClr val="000000"/>
                  </a:solidFill>
                  <a:latin typeface="Arial"/>
                  <a:ea typeface="Arial"/>
                  <a:cs typeface="Arial"/>
                  <a:sym typeface="Arial"/>
                </a:endParaRPr>
              </a:p>
            </p:txBody>
          </p:sp>
        </p:grpSp>
        <p:grpSp>
          <p:nvGrpSpPr>
            <p:cNvPr id="806" name="Google Shape;806;p20"/>
            <p:cNvGrpSpPr/>
            <p:nvPr/>
          </p:nvGrpSpPr>
          <p:grpSpPr>
            <a:xfrm>
              <a:off x="2114011" y="3669228"/>
              <a:ext cx="1554480" cy="918644"/>
              <a:chOff x="2336900" y="3669228"/>
              <a:chExt cx="1554480" cy="918644"/>
            </a:xfrm>
          </p:grpSpPr>
          <p:pic>
            <p:nvPicPr>
              <p:cNvPr id="807" name="Google Shape;807;p20"/>
              <p:cNvPicPr preferRelativeResize="0"/>
              <p:nvPr/>
            </p:nvPicPr>
            <p:blipFill rotWithShape="1">
              <a:blip r:embed="rId9">
                <a:alphaModFix/>
              </a:blip>
              <a:srcRect/>
              <a:stretch/>
            </p:blipFill>
            <p:spPr>
              <a:xfrm>
                <a:off x="2931260" y="4029178"/>
                <a:ext cx="365760" cy="365760"/>
              </a:xfrm>
              <a:prstGeom prst="rect">
                <a:avLst/>
              </a:prstGeom>
              <a:noFill/>
              <a:ln>
                <a:noFill/>
              </a:ln>
            </p:spPr>
          </p:pic>
          <p:sp>
            <p:nvSpPr>
              <p:cNvPr id="808" name="Google Shape;808;p20"/>
              <p:cNvSpPr txBox="1"/>
              <p:nvPr/>
            </p:nvSpPr>
            <p:spPr>
              <a:xfrm>
                <a:off x="2454343" y="4310873"/>
                <a:ext cx="1319593"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Pré-processador </a:t>
                </a:r>
                <a:endParaRPr sz="1200" b="0" i="0" u="none" strike="noStrike" cap="none">
                  <a:solidFill>
                    <a:srgbClr val="000000"/>
                  </a:solidFill>
                  <a:latin typeface="Arial"/>
                  <a:ea typeface="Arial"/>
                  <a:cs typeface="Arial"/>
                  <a:sym typeface="Arial"/>
                </a:endParaRPr>
              </a:p>
            </p:txBody>
          </p:sp>
          <p:sp>
            <p:nvSpPr>
              <p:cNvPr id="809" name="Google Shape;809;p20"/>
              <p:cNvSpPr/>
              <p:nvPr/>
            </p:nvSpPr>
            <p:spPr>
              <a:xfrm>
                <a:off x="2336900" y="3669228"/>
                <a:ext cx="1554480" cy="914400"/>
              </a:xfrm>
              <a:prstGeom prst="rect">
                <a:avLst/>
              </a:prstGeom>
              <a:noFill/>
              <a:ln w="12700" cap="flat" cmpd="sng">
                <a:solidFill>
                  <a:srgbClr val="DF3312"/>
                </a:solidFill>
                <a:prstDash val="solid"/>
                <a:miter lim="800000"/>
                <a:headEnd type="none" w="sm" len="sm"/>
                <a:tailEnd type="none" w="sm" len="sm"/>
              </a:ln>
            </p:spPr>
            <p:txBody>
              <a:bodyPr spcFirstLastPara="1" wrap="square" lIns="91425" tIns="91425" rIns="91425" bIns="45700" anchor="t" anchorCtr="1">
                <a:noAutofit/>
              </a:bodyPr>
              <a:lstStyle/>
              <a:p>
                <a:pPr marL="0" marR="0" lvl="0" indent="0" algn="l" rtl="0">
                  <a:spcBef>
                    <a:spcPts val="0"/>
                  </a:spcBef>
                  <a:spcAft>
                    <a:spcPts val="0"/>
                  </a:spcAft>
                  <a:buNone/>
                </a:pPr>
                <a:r>
                  <a:rPr lang="en-US" sz="1200" b="0" i="0" u="none" strike="noStrike" cap="none">
                    <a:solidFill>
                      <a:srgbClr val="DF3312"/>
                    </a:solidFill>
                    <a:latin typeface="Arial"/>
                    <a:ea typeface="Arial"/>
                    <a:cs typeface="Arial"/>
                    <a:sym typeface="Arial"/>
                  </a:rPr>
                  <a:t>Grupo de segurança </a:t>
                </a:r>
                <a:endParaRPr/>
              </a:p>
            </p:txBody>
          </p:sp>
        </p:grpSp>
        <p:sp>
          <p:nvSpPr>
            <p:cNvPr id="810" name="Google Shape;810;p20"/>
            <p:cNvSpPr txBox="1"/>
            <p:nvPr/>
          </p:nvSpPr>
          <p:spPr>
            <a:xfrm>
              <a:off x="1782010" y="1150237"/>
              <a:ext cx="1529586"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Arial"/>
                  <a:ea typeface="Arial"/>
                  <a:cs typeface="Arial"/>
                  <a:sym typeface="Arial"/>
                </a:rPr>
                <a:t>Fly and Snap</a:t>
              </a:r>
              <a:endParaRPr/>
            </a:p>
          </p:txBody>
        </p:sp>
        <p:sp>
          <p:nvSpPr>
            <p:cNvPr id="811" name="Google Shape;811;p20"/>
            <p:cNvSpPr txBox="1"/>
            <p:nvPr/>
          </p:nvSpPr>
          <p:spPr>
            <a:xfrm>
              <a:off x="6065836" y="1150237"/>
              <a:ext cx="166584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Arial"/>
                  <a:ea typeface="Arial"/>
                  <a:cs typeface="Arial"/>
                  <a:sym typeface="Arial"/>
                </a:rPr>
                <a:t>Show and Sell</a:t>
              </a:r>
              <a:endParaRPr/>
            </a:p>
          </p:txBody>
        </p:sp>
        <p:sp>
          <p:nvSpPr>
            <p:cNvPr id="812" name="Google Shape;812;p20"/>
            <p:cNvSpPr txBox="1"/>
            <p:nvPr/>
          </p:nvSpPr>
          <p:spPr>
            <a:xfrm>
              <a:off x="9543227" y="1150237"/>
              <a:ext cx="1723549"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Arial"/>
                  <a:ea typeface="Arial"/>
                  <a:cs typeface="Arial"/>
                  <a:sym typeface="Arial"/>
                </a:rPr>
                <a:t>Make and Ship</a:t>
              </a:r>
              <a:endParaRPr/>
            </a:p>
          </p:txBody>
        </p:sp>
        <p:grpSp>
          <p:nvGrpSpPr>
            <p:cNvPr id="813" name="Google Shape;813;p20"/>
            <p:cNvGrpSpPr/>
            <p:nvPr/>
          </p:nvGrpSpPr>
          <p:grpSpPr>
            <a:xfrm>
              <a:off x="3663628" y="2728898"/>
              <a:ext cx="769762" cy="739799"/>
              <a:chOff x="4029388" y="2728898"/>
              <a:chExt cx="769762" cy="739799"/>
            </a:xfrm>
          </p:grpSpPr>
          <p:pic>
            <p:nvPicPr>
              <p:cNvPr id="814" name="Google Shape;814;p20"/>
              <p:cNvPicPr preferRelativeResize="0"/>
              <p:nvPr/>
            </p:nvPicPr>
            <p:blipFill rotWithShape="1">
              <a:blip r:embed="rId9">
                <a:alphaModFix/>
              </a:blip>
              <a:srcRect/>
              <a:stretch/>
            </p:blipFill>
            <p:spPr>
              <a:xfrm>
                <a:off x="4231388" y="2728898"/>
                <a:ext cx="365760" cy="365760"/>
              </a:xfrm>
              <a:prstGeom prst="rect">
                <a:avLst/>
              </a:prstGeom>
              <a:noFill/>
              <a:ln>
                <a:noFill/>
              </a:ln>
            </p:spPr>
          </p:pic>
          <p:sp>
            <p:nvSpPr>
              <p:cNvPr id="815" name="Google Shape;815;p20"/>
              <p:cNvSpPr txBox="1"/>
              <p:nvPr/>
            </p:nvSpPr>
            <p:spPr>
              <a:xfrm>
                <a:off x="4029388" y="3007032"/>
                <a:ext cx="76976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Imagery </a:t>
                </a:r>
                <a:endParaRPr sz="1200" b="0" i="0" u="none" strike="noStrike" cap="none">
                  <a:solidFill>
                    <a:srgbClr val="000000"/>
                  </a:solidFill>
                  <a:latin typeface="Arial"/>
                  <a:ea typeface="Arial"/>
                  <a:cs typeface="Arial"/>
                  <a:sym typeface="Arial"/>
                </a:endParaRPr>
              </a:p>
            </p:txBody>
          </p:sp>
        </p:grpSp>
        <p:grpSp>
          <p:nvGrpSpPr>
            <p:cNvPr id="816" name="Google Shape;816;p20"/>
            <p:cNvGrpSpPr/>
            <p:nvPr/>
          </p:nvGrpSpPr>
          <p:grpSpPr>
            <a:xfrm>
              <a:off x="2984266" y="4830387"/>
              <a:ext cx="1295547" cy="858385"/>
              <a:chOff x="3259571" y="5024256"/>
              <a:chExt cx="1295547" cy="858385"/>
            </a:xfrm>
          </p:grpSpPr>
          <p:sp>
            <p:nvSpPr>
              <p:cNvPr id="817" name="Google Shape;817;p20"/>
              <p:cNvSpPr txBox="1"/>
              <p:nvPr/>
            </p:nvSpPr>
            <p:spPr>
              <a:xfrm>
                <a:off x="3259571" y="5420976"/>
                <a:ext cx="1295547"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Banco de dados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imagens </a:t>
                </a:r>
                <a:endParaRPr sz="1200" b="0" i="0" u="none" strike="noStrike" cap="none">
                  <a:solidFill>
                    <a:srgbClr val="000000"/>
                  </a:solidFill>
                  <a:latin typeface="Arial"/>
                  <a:ea typeface="Arial"/>
                  <a:cs typeface="Arial"/>
                  <a:sym typeface="Arial"/>
                </a:endParaRPr>
              </a:p>
            </p:txBody>
          </p:sp>
          <p:grpSp>
            <p:nvGrpSpPr>
              <p:cNvPr id="818" name="Google Shape;818;p20"/>
              <p:cNvGrpSpPr/>
              <p:nvPr/>
            </p:nvGrpSpPr>
            <p:grpSpPr>
              <a:xfrm>
                <a:off x="3724465" y="5024256"/>
                <a:ext cx="365760" cy="365760"/>
                <a:chOff x="3695254" y="4989966"/>
                <a:chExt cx="365760" cy="365760"/>
              </a:xfrm>
            </p:grpSpPr>
            <p:pic>
              <p:nvPicPr>
                <p:cNvPr id="819" name="Google Shape;819;p20"/>
                <p:cNvPicPr preferRelativeResize="0"/>
                <p:nvPr/>
              </p:nvPicPr>
              <p:blipFill rotWithShape="1">
                <a:blip r:embed="rId10">
                  <a:alphaModFix/>
                </a:blip>
                <a:srcRect/>
                <a:stretch/>
              </p:blipFill>
              <p:spPr>
                <a:xfrm>
                  <a:off x="3695254" y="4989966"/>
                  <a:ext cx="365760" cy="365760"/>
                </a:xfrm>
                <a:prstGeom prst="rect">
                  <a:avLst/>
                </a:prstGeom>
                <a:noFill/>
                <a:ln>
                  <a:noFill/>
                </a:ln>
              </p:spPr>
            </p:pic>
            <p:sp>
              <p:nvSpPr>
                <p:cNvPr id="820" name="Google Shape;820;p20"/>
                <p:cNvSpPr/>
                <p:nvPr/>
              </p:nvSpPr>
              <p:spPr>
                <a:xfrm>
                  <a:off x="3719438" y="5043347"/>
                  <a:ext cx="320040" cy="9144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grpSp>
        <p:grpSp>
          <p:nvGrpSpPr>
            <p:cNvPr id="821" name="Google Shape;821;p20"/>
            <p:cNvGrpSpPr/>
            <p:nvPr/>
          </p:nvGrpSpPr>
          <p:grpSpPr>
            <a:xfrm>
              <a:off x="4691544" y="3108527"/>
              <a:ext cx="1132041" cy="741189"/>
              <a:chOff x="5092582" y="3651934"/>
              <a:chExt cx="1132041" cy="741189"/>
            </a:xfrm>
          </p:grpSpPr>
          <p:pic>
            <p:nvPicPr>
              <p:cNvPr id="822" name="Google Shape;822;p20"/>
              <p:cNvPicPr preferRelativeResize="0"/>
              <p:nvPr/>
            </p:nvPicPr>
            <p:blipFill rotWithShape="1">
              <a:blip r:embed="rId9">
                <a:alphaModFix/>
              </a:blip>
              <a:srcRect/>
              <a:stretch/>
            </p:blipFill>
            <p:spPr>
              <a:xfrm>
                <a:off x="5423652" y="3651934"/>
                <a:ext cx="365760" cy="365760"/>
              </a:xfrm>
              <a:prstGeom prst="rect">
                <a:avLst/>
              </a:prstGeom>
              <a:noFill/>
              <a:ln>
                <a:noFill/>
              </a:ln>
            </p:spPr>
          </p:pic>
          <p:sp>
            <p:nvSpPr>
              <p:cNvPr id="823" name="Google Shape;823;p20"/>
              <p:cNvSpPr txBox="1"/>
              <p:nvPr/>
            </p:nvSpPr>
            <p:spPr>
              <a:xfrm>
                <a:off x="5092582" y="3931458"/>
                <a:ext cx="113204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mapeamento </a:t>
                </a:r>
                <a:endParaRPr sz="1200" b="0" i="0" u="none" strike="noStrike" cap="none">
                  <a:solidFill>
                    <a:srgbClr val="000000"/>
                  </a:solidFill>
                  <a:latin typeface="Arial"/>
                  <a:ea typeface="Arial"/>
                  <a:cs typeface="Arial"/>
                  <a:sym typeface="Arial"/>
                </a:endParaRPr>
              </a:p>
            </p:txBody>
          </p:sp>
        </p:grpSp>
        <p:grpSp>
          <p:nvGrpSpPr>
            <p:cNvPr id="824" name="Google Shape;824;p20"/>
            <p:cNvGrpSpPr/>
            <p:nvPr/>
          </p:nvGrpSpPr>
          <p:grpSpPr>
            <a:xfrm>
              <a:off x="5677793" y="2789955"/>
              <a:ext cx="806631" cy="772121"/>
              <a:chOff x="5708610" y="2722988"/>
              <a:chExt cx="806631" cy="772121"/>
            </a:xfrm>
          </p:grpSpPr>
          <p:pic>
            <p:nvPicPr>
              <p:cNvPr id="825" name="Google Shape;825;p20"/>
              <p:cNvPicPr preferRelativeResize="0"/>
              <p:nvPr/>
            </p:nvPicPr>
            <p:blipFill rotWithShape="1">
              <a:blip r:embed="rId9">
                <a:alphaModFix/>
              </a:blip>
              <a:srcRect/>
              <a:stretch/>
            </p:blipFill>
            <p:spPr>
              <a:xfrm>
                <a:off x="5882043" y="2722988"/>
                <a:ext cx="365760" cy="365760"/>
              </a:xfrm>
              <a:prstGeom prst="rect">
                <a:avLst/>
              </a:prstGeom>
              <a:noFill/>
              <a:ln>
                <a:noFill/>
              </a:ln>
            </p:spPr>
          </p:pic>
          <p:sp>
            <p:nvSpPr>
              <p:cNvPr id="826" name="Google Shape;826;p20"/>
              <p:cNvSpPr txBox="1"/>
              <p:nvPr/>
            </p:nvSpPr>
            <p:spPr>
              <a:xfrm>
                <a:off x="5708610" y="3033444"/>
                <a:ext cx="80663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a:t>
                </a:r>
                <a:endParaRPr sz="1200" b="0" i="0" u="none" strike="noStrike" cap="none">
                  <a:solidFill>
                    <a:srgbClr val="000000"/>
                  </a:solidFill>
                  <a:latin typeface="Arial"/>
                  <a:ea typeface="Arial"/>
                  <a:cs typeface="Arial"/>
                  <a:sym typeface="Arial"/>
                </a:endParaRPr>
              </a:p>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Dispatch </a:t>
                </a:r>
                <a:endParaRPr sz="1200" b="0" i="0" u="none" strike="noStrike" cap="none">
                  <a:solidFill>
                    <a:srgbClr val="000000"/>
                  </a:solidFill>
                  <a:latin typeface="Arial"/>
                  <a:ea typeface="Arial"/>
                  <a:cs typeface="Arial"/>
                  <a:sym typeface="Arial"/>
                </a:endParaRPr>
              </a:p>
            </p:txBody>
          </p:sp>
        </p:grpSp>
        <p:grpSp>
          <p:nvGrpSpPr>
            <p:cNvPr id="827" name="Google Shape;827;p20"/>
            <p:cNvGrpSpPr/>
            <p:nvPr/>
          </p:nvGrpSpPr>
          <p:grpSpPr>
            <a:xfrm>
              <a:off x="5990868" y="4481569"/>
              <a:ext cx="1554480" cy="924536"/>
              <a:chOff x="5913572" y="4840979"/>
              <a:chExt cx="1765300" cy="924536"/>
            </a:xfrm>
          </p:grpSpPr>
          <p:sp>
            <p:nvSpPr>
              <p:cNvPr id="828" name="Google Shape;828;p20"/>
              <p:cNvSpPr txBox="1"/>
              <p:nvPr/>
            </p:nvSpPr>
            <p:spPr>
              <a:xfrm>
                <a:off x="6523890" y="5488516"/>
                <a:ext cx="544664"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Site </a:t>
                </a:r>
                <a:endParaRPr sz="1200" b="0" i="0" u="none" strike="noStrike" cap="none">
                  <a:solidFill>
                    <a:srgbClr val="000000"/>
                  </a:solidFill>
                  <a:latin typeface="Arial"/>
                  <a:ea typeface="Arial"/>
                  <a:cs typeface="Arial"/>
                  <a:sym typeface="Arial"/>
                </a:endParaRPr>
              </a:p>
            </p:txBody>
          </p:sp>
          <p:sp>
            <p:nvSpPr>
              <p:cNvPr id="829" name="Google Shape;829;p20"/>
              <p:cNvSpPr/>
              <p:nvPr/>
            </p:nvSpPr>
            <p:spPr>
              <a:xfrm>
                <a:off x="5913572" y="4840979"/>
                <a:ext cx="1765300" cy="914400"/>
              </a:xfrm>
              <a:prstGeom prst="rect">
                <a:avLst/>
              </a:prstGeom>
              <a:noFill/>
              <a:ln w="12700" cap="flat" cmpd="sng">
                <a:solidFill>
                  <a:srgbClr val="DF3312"/>
                </a:solidFill>
                <a:prstDash val="solid"/>
                <a:miter lim="800000"/>
                <a:headEnd type="none" w="sm" len="sm"/>
                <a:tailEnd type="none" w="sm" len="sm"/>
              </a:ln>
            </p:spPr>
            <p:txBody>
              <a:bodyPr spcFirstLastPara="1" wrap="square" lIns="91425" tIns="91425" rIns="91425" bIns="45700" anchor="t" anchorCtr="1">
                <a:noAutofit/>
              </a:bodyPr>
              <a:lstStyle/>
              <a:p>
                <a:pPr marL="0" marR="0" lvl="0" indent="0" algn="l" rtl="0">
                  <a:spcBef>
                    <a:spcPts val="0"/>
                  </a:spcBef>
                  <a:spcAft>
                    <a:spcPts val="0"/>
                  </a:spcAft>
                  <a:buNone/>
                </a:pPr>
                <a:r>
                  <a:rPr lang="en-US" sz="1200" b="0" i="0" u="none" strike="noStrike" cap="none">
                    <a:solidFill>
                      <a:srgbClr val="DF3312"/>
                    </a:solidFill>
                    <a:latin typeface="Arial"/>
                    <a:ea typeface="Arial"/>
                    <a:cs typeface="Arial"/>
                    <a:sym typeface="Arial"/>
                  </a:rPr>
                  <a:t>Grupo de segurança </a:t>
                </a:r>
                <a:endParaRPr/>
              </a:p>
            </p:txBody>
          </p:sp>
        </p:grpSp>
        <p:grpSp>
          <p:nvGrpSpPr>
            <p:cNvPr id="830" name="Google Shape;830;p20"/>
            <p:cNvGrpSpPr/>
            <p:nvPr/>
          </p:nvGrpSpPr>
          <p:grpSpPr>
            <a:xfrm>
              <a:off x="4678627" y="4250546"/>
              <a:ext cx="1128835" cy="679874"/>
              <a:chOff x="4894366" y="4774206"/>
              <a:chExt cx="1128835" cy="679874"/>
            </a:xfrm>
          </p:grpSpPr>
          <p:pic>
            <p:nvPicPr>
              <p:cNvPr id="831" name="Google Shape;831;p20"/>
              <p:cNvPicPr preferRelativeResize="0"/>
              <p:nvPr/>
            </p:nvPicPr>
            <p:blipFill rotWithShape="1">
              <a:blip r:embed="rId8">
                <a:alphaModFix/>
              </a:blip>
              <a:srcRect/>
              <a:stretch/>
            </p:blipFill>
            <p:spPr>
              <a:xfrm>
                <a:off x="5223834" y="4774206"/>
                <a:ext cx="469900" cy="469900"/>
              </a:xfrm>
              <a:prstGeom prst="rect">
                <a:avLst/>
              </a:prstGeom>
              <a:noFill/>
              <a:ln>
                <a:noFill/>
              </a:ln>
            </p:spPr>
          </p:pic>
          <p:sp>
            <p:nvSpPr>
              <p:cNvPr id="832" name="Google Shape;832;p20"/>
              <p:cNvSpPr txBox="1"/>
              <p:nvPr/>
            </p:nvSpPr>
            <p:spPr>
              <a:xfrm>
                <a:off x="4894366" y="5177081"/>
                <a:ext cx="1128835"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Ativos do site </a:t>
                </a:r>
                <a:endParaRPr sz="1200" b="0" i="0" u="none" strike="noStrike" cap="none">
                  <a:solidFill>
                    <a:srgbClr val="000000"/>
                  </a:solidFill>
                  <a:latin typeface="Arial"/>
                  <a:ea typeface="Arial"/>
                  <a:cs typeface="Arial"/>
                  <a:sym typeface="Arial"/>
                </a:endParaRPr>
              </a:p>
            </p:txBody>
          </p:sp>
        </p:grpSp>
        <p:sp>
          <p:nvSpPr>
            <p:cNvPr id="833" name="Google Shape;833;p20"/>
            <p:cNvSpPr/>
            <p:nvPr/>
          </p:nvSpPr>
          <p:spPr>
            <a:xfrm>
              <a:off x="1876451" y="1688658"/>
              <a:ext cx="10058400" cy="4286242"/>
            </a:xfrm>
            <a:prstGeom prst="rect">
              <a:avLst/>
            </a:prstGeom>
            <a:noFill/>
            <a:ln w="12700" cap="flat" cmpd="sng">
              <a:solidFill>
                <a:srgbClr val="007CBC"/>
              </a:solidFill>
              <a:prstDash val="dash"/>
              <a:miter lim="800000"/>
              <a:headEnd type="none" w="sm" len="sm"/>
              <a:tailEnd type="none" w="sm" len="sm"/>
            </a:ln>
          </p:spPr>
          <p:txBody>
            <a:bodyPr spcFirstLastPara="1" wrap="square" lIns="91425" tIns="91425" rIns="91425" bIns="45700" anchor="t" anchorCtr="0">
              <a:noAutofit/>
            </a:bodyPr>
            <a:lstStyle/>
            <a:p>
              <a:pPr marL="0" marR="0" lvl="0" indent="0" algn="ctr" rtl="0">
                <a:spcBef>
                  <a:spcPts val="0"/>
                </a:spcBef>
                <a:spcAft>
                  <a:spcPts val="0"/>
                </a:spcAft>
                <a:buNone/>
              </a:pPr>
              <a:r>
                <a:rPr lang="en-US" sz="1200" b="0" i="0" u="none" strike="noStrike" cap="none">
                  <a:solidFill>
                    <a:srgbClr val="007CBC"/>
                  </a:solidFill>
                  <a:latin typeface="Arial"/>
                  <a:ea typeface="Arial"/>
                  <a:cs typeface="Arial"/>
                  <a:sym typeface="Arial"/>
                </a:rPr>
                <a:t>Zona de disponibilidade </a:t>
              </a:r>
              <a:endParaRPr/>
            </a:p>
          </p:txBody>
        </p:sp>
        <p:pic>
          <p:nvPicPr>
            <p:cNvPr id="834" name="Google Shape;834;p20"/>
            <p:cNvPicPr preferRelativeResize="0"/>
            <p:nvPr/>
          </p:nvPicPr>
          <p:blipFill rotWithShape="1">
            <a:blip r:embed="rId11">
              <a:alphaModFix/>
            </a:blip>
            <a:srcRect/>
            <a:stretch/>
          </p:blipFill>
          <p:spPr>
            <a:xfrm>
              <a:off x="1789889" y="1605179"/>
              <a:ext cx="457200" cy="457200"/>
            </a:xfrm>
            <a:prstGeom prst="rect">
              <a:avLst/>
            </a:prstGeom>
            <a:noFill/>
            <a:ln>
              <a:noFill/>
            </a:ln>
          </p:spPr>
        </p:pic>
        <p:grpSp>
          <p:nvGrpSpPr>
            <p:cNvPr id="835" name="Google Shape;835;p20"/>
            <p:cNvGrpSpPr/>
            <p:nvPr/>
          </p:nvGrpSpPr>
          <p:grpSpPr>
            <a:xfrm>
              <a:off x="7829475" y="3587917"/>
              <a:ext cx="845103" cy="936005"/>
              <a:chOff x="7909485" y="3702217"/>
              <a:chExt cx="845103" cy="936005"/>
            </a:xfrm>
          </p:grpSpPr>
          <p:pic>
            <p:nvPicPr>
              <p:cNvPr id="836" name="Google Shape;836;p20"/>
              <p:cNvPicPr preferRelativeResize="0"/>
              <p:nvPr/>
            </p:nvPicPr>
            <p:blipFill rotWithShape="1">
              <a:blip r:embed="rId12">
                <a:alphaModFix/>
              </a:blip>
              <a:srcRect/>
              <a:stretch/>
            </p:blipFill>
            <p:spPr>
              <a:xfrm>
                <a:off x="8149157" y="3702217"/>
                <a:ext cx="365760" cy="365760"/>
              </a:xfrm>
              <a:prstGeom prst="rect">
                <a:avLst/>
              </a:prstGeom>
              <a:noFill/>
              <a:ln>
                <a:noFill/>
              </a:ln>
            </p:spPr>
          </p:pic>
          <p:sp>
            <p:nvSpPr>
              <p:cNvPr id="837" name="Google Shape;837;p20"/>
              <p:cNvSpPr txBox="1"/>
              <p:nvPr/>
            </p:nvSpPr>
            <p:spPr>
              <a:xfrm>
                <a:off x="7909485" y="3991891"/>
                <a:ext cx="845103"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Fila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status do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pedido </a:t>
                </a:r>
                <a:endParaRPr sz="1200" b="0" i="0" u="none" strike="noStrike" cap="none">
                  <a:solidFill>
                    <a:srgbClr val="000000"/>
                  </a:solidFill>
                  <a:latin typeface="Arial"/>
                  <a:ea typeface="Arial"/>
                  <a:cs typeface="Arial"/>
                  <a:sym typeface="Arial"/>
                </a:endParaRPr>
              </a:p>
            </p:txBody>
          </p:sp>
        </p:grpSp>
        <p:grpSp>
          <p:nvGrpSpPr>
            <p:cNvPr id="838" name="Google Shape;838;p20"/>
            <p:cNvGrpSpPr/>
            <p:nvPr/>
          </p:nvGrpSpPr>
          <p:grpSpPr>
            <a:xfrm>
              <a:off x="8879095" y="2536180"/>
              <a:ext cx="862736" cy="750362"/>
              <a:chOff x="8958740" y="2536623"/>
              <a:chExt cx="862736" cy="750362"/>
            </a:xfrm>
          </p:grpSpPr>
          <p:pic>
            <p:nvPicPr>
              <p:cNvPr id="839" name="Google Shape;839;p20"/>
              <p:cNvPicPr preferRelativeResize="0"/>
              <p:nvPr/>
            </p:nvPicPr>
            <p:blipFill rotWithShape="1">
              <a:blip r:embed="rId12">
                <a:alphaModFix/>
              </a:blip>
              <a:srcRect/>
              <a:stretch/>
            </p:blipFill>
            <p:spPr>
              <a:xfrm>
                <a:off x="9207228" y="2536623"/>
                <a:ext cx="365760" cy="365760"/>
              </a:xfrm>
              <a:prstGeom prst="rect">
                <a:avLst/>
              </a:prstGeom>
              <a:noFill/>
              <a:ln>
                <a:noFill/>
              </a:ln>
            </p:spPr>
          </p:pic>
          <p:sp>
            <p:nvSpPr>
              <p:cNvPr id="840" name="Google Shape;840;p20"/>
              <p:cNvSpPr txBox="1"/>
              <p:nvPr/>
            </p:nvSpPr>
            <p:spPr>
              <a:xfrm>
                <a:off x="8958740" y="2825320"/>
                <a:ext cx="862736"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Fila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produção </a:t>
                </a:r>
                <a:endParaRPr sz="1200" b="0" i="0" u="none" strike="noStrike" cap="none">
                  <a:solidFill>
                    <a:srgbClr val="000000"/>
                  </a:solidFill>
                  <a:latin typeface="Arial"/>
                  <a:ea typeface="Arial"/>
                  <a:cs typeface="Arial"/>
                  <a:sym typeface="Arial"/>
                </a:endParaRPr>
              </a:p>
            </p:txBody>
          </p:sp>
        </p:grpSp>
        <p:grpSp>
          <p:nvGrpSpPr>
            <p:cNvPr id="841" name="Google Shape;841;p20"/>
            <p:cNvGrpSpPr/>
            <p:nvPr/>
          </p:nvGrpSpPr>
          <p:grpSpPr>
            <a:xfrm>
              <a:off x="9999239" y="2141136"/>
              <a:ext cx="1085554" cy="812607"/>
              <a:chOff x="9978398" y="2141136"/>
              <a:chExt cx="1085554" cy="812607"/>
            </a:xfrm>
          </p:grpSpPr>
          <p:pic>
            <p:nvPicPr>
              <p:cNvPr id="842" name="Google Shape;842;p20"/>
              <p:cNvPicPr preferRelativeResize="0"/>
              <p:nvPr/>
            </p:nvPicPr>
            <p:blipFill rotWithShape="1">
              <a:blip r:embed="rId9">
                <a:alphaModFix/>
              </a:blip>
              <a:srcRect/>
              <a:stretch/>
            </p:blipFill>
            <p:spPr>
              <a:xfrm>
                <a:off x="10338294" y="2141136"/>
                <a:ext cx="365760" cy="365760"/>
              </a:xfrm>
              <a:prstGeom prst="rect">
                <a:avLst/>
              </a:prstGeom>
              <a:noFill/>
              <a:ln>
                <a:noFill/>
              </a:ln>
            </p:spPr>
          </p:pic>
          <p:sp>
            <p:nvSpPr>
              <p:cNvPr id="843" name="Google Shape;843;p20"/>
              <p:cNvSpPr txBox="1"/>
              <p:nvPr/>
            </p:nvSpPr>
            <p:spPr>
              <a:xfrm>
                <a:off x="9978398" y="2492078"/>
                <a:ext cx="1085554"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renderização </a:t>
                </a:r>
                <a:endParaRPr sz="1200" b="0" i="0" u="none" strike="noStrike" cap="none">
                  <a:solidFill>
                    <a:srgbClr val="000000"/>
                  </a:solidFill>
                  <a:latin typeface="Arial"/>
                  <a:ea typeface="Arial"/>
                  <a:cs typeface="Arial"/>
                  <a:sym typeface="Arial"/>
                </a:endParaRPr>
              </a:p>
            </p:txBody>
          </p:sp>
        </p:grpSp>
        <p:grpSp>
          <p:nvGrpSpPr>
            <p:cNvPr id="844" name="Google Shape;844;p20"/>
            <p:cNvGrpSpPr/>
            <p:nvPr/>
          </p:nvGrpSpPr>
          <p:grpSpPr>
            <a:xfrm>
              <a:off x="11076259" y="2379400"/>
              <a:ext cx="798617" cy="773100"/>
              <a:chOff x="11167699" y="2379400"/>
              <a:chExt cx="798617" cy="773100"/>
            </a:xfrm>
          </p:grpSpPr>
          <p:pic>
            <p:nvPicPr>
              <p:cNvPr id="845" name="Google Shape;845;p20"/>
              <p:cNvPicPr preferRelativeResize="0"/>
              <p:nvPr/>
            </p:nvPicPr>
            <p:blipFill rotWithShape="1">
              <a:blip r:embed="rId8">
                <a:alphaModFix/>
              </a:blip>
              <a:srcRect/>
              <a:stretch/>
            </p:blipFill>
            <p:spPr>
              <a:xfrm>
                <a:off x="11384128" y="2379400"/>
                <a:ext cx="365760" cy="365760"/>
              </a:xfrm>
              <a:prstGeom prst="rect">
                <a:avLst/>
              </a:prstGeom>
              <a:noFill/>
              <a:ln>
                <a:noFill/>
              </a:ln>
            </p:spPr>
          </p:pic>
          <p:sp>
            <p:nvSpPr>
              <p:cNvPr id="846" name="Google Shape;846;p20"/>
              <p:cNvSpPr txBox="1"/>
              <p:nvPr/>
            </p:nvSpPr>
            <p:spPr>
              <a:xfrm>
                <a:off x="11167699" y="2690835"/>
                <a:ext cx="798617"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Modelos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3D </a:t>
                </a:r>
                <a:endParaRPr sz="1200" b="0" i="0" u="none" strike="noStrike" cap="none">
                  <a:solidFill>
                    <a:srgbClr val="000000"/>
                  </a:solidFill>
                  <a:latin typeface="Arial"/>
                  <a:ea typeface="Arial"/>
                  <a:cs typeface="Arial"/>
                  <a:sym typeface="Arial"/>
                </a:endParaRPr>
              </a:p>
            </p:txBody>
          </p:sp>
        </p:grpSp>
        <p:grpSp>
          <p:nvGrpSpPr>
            <p:cNvPr id="847" name="Google Shape;847;p20"/>
            <p:cNvGrpSpPr/>
            <p:nvPr/>
          </p:nvGrpSpPr>
          <p:grpSpPr>
            <a:xfrm>
              <a:off x="10145913" y="3480153"/>
              <a:ext cx="792204" cy="728505"/>
              <a:chOff x="10207631" y="3480153"/>
              <a:chExt cx="792204" cy="728505"/>
            </a:xfrm>
          </p:grpSpPr>
          <p:pic>
            <p:nvPicPr>
              <p:cNvPr id="848" name="Google Shape;848;p20"/>
              <p:cNvPicPr preferRelativeResize="0"/>
              <p:nvPr/>
            </p:nvPicPr>
            <p:blipFill rotWithShape="1">
              <a:blip r:embed="rId12">
                <a:alphaModFix/>
              </a:blip>
              <a:srcRect/>
              <a:stretch/>
            </p:blipFill>
            <p:spPr>
              <a:xfrm>
                <a:off x="10420853" y="3480153"/>
                <a:ext cx="365760" cy="365760"/>
              </a:xfrm>
              <a:prstGeom prst="rect">
                <a:avLst/>
              </a:prstGeom>
              <a:noFill/>
              <a:ln>
                <a:noFill/>
              </a:ln>
            </p:spPr>
          </p:pic>
          <p:sp>
            <p:nvSpPr>
              <p:cNvPr id="849" name="Google Shape;849;p20"/>
              <p:cNvSpPr txBox="1"/>
              <p:nvPr/>
            </p:nvSpPr>
            <p:spPr>
              <a:xfrm>
                <a:off x="10207631" y="3746993"/>
                <a:ext cx="792204"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Imprimir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fila </a:t>
                </a:r>
                <a:endParaRPr sz="1200" b="0" i="0" u="none" strike="noStrike" cap="none">
                  <a:solidFill>
                    <a:srgbClr val="000000"/>
                  </a:solidFill>
                  <a:latin typeface="Arial"/>
                  <a:ea typeface="Arial"/>
                  <a:cs typeface="Arial"/>
                  <a:sym typeface="Arial"/>
                </a:endParaRPr>
              </a:p>
            </p:txBody>
          </p:sp>
        </p:grpSp>
        <p:grpSp>
          <p:nvGrpSpPr>
            <p:cNvPr id="850" name="Google Shape;850;p20"/>
            <p:cNvGrpSpPr/>
            <p:nvPr/>
          </p:nvGrpSpPr>
          <p:grpSpPr>
            <a:xfrm>
              <a:off x="9293172" y="4374507"/>
              <a:ext cx="1191352" cy="771229"/>
              <a:chOff x="9293172" y="4374507"/>
              <a:chExt cx="1191352" cy="771229"/>
            </a:xfrm>
          </p:grpSpPr>
          <p:pic>
            <p:nvPicPr>
              <p:cNvPr id="851" name="Google Shape;851;p20"/>
              <p:cNvPicPr preferRelativeResize="0"/>
              <p:nvPr/>
            </p:nvPicPr>
            <p:blipFill rotWithShape="1">
              <a:blip r:embed="rId8">
                <a:alphaModFix/>
              </a:blip>
              <a:srcRect/>
              <a:stretch/>
            </p:blipFill>
            <p:spPr>
              <a:xfrm>
                <a:off x="9705968" y="4374507"/>
                <a:ext cx="365760" cy="365760"/>
              </a:xfrm>
              <a:prstGeom prst="rect">
                <a:avLst/>
              </a:prstGeom>
              <a:noFill/>
              <a:ln>
                <a:noFill/>
              </a:ln>
            </p:spPr>
          </p:pic>
          <p:sp>
            <p:nvSpPr>
              <p:cNvPr id="852" name="Google Shape;852;p20"/>
              <p:cNvSpPr txBox="1"/>
              <p:nvPr/>
            </p:nvSpPr>
            <p:spPr>
              <a:xfrm>
                <a:off x="9293172" y="4684071"/>
                <a:ext cx="119135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Vídeos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demonstração </a:t>
                </a:r>
                <a:endParaRPr sz="1200" b="0" i="0" u="none" strike="noStrike" cap="none">
                  <a:solidFill>
                    <a:srgbClr val="000000"/>
                  </a:solidFill>
                  <a:latin typeface="Arial"/>
                  <a:ea typeface="Arial"/>
                  <a:cs typeface="Arial"/>
                  <a:sym typeface="Arial"/>
                </a:endParaRPr>
              </a:p>
            </p:txBody>
          </p:sp>
        </p:grpSp>
        <p:grpSp>
          <p:nvGrpSpPr>
            <p:cNvPr id="853" name="Google Shape;853;p20"/>
            <p:cNvGrpSpPr/>
            <p:nvPr/>
          </p:nvGrpSpPr>
          <p:grpSpPr>
            <a:xfrm>
              <a:off x="9237609" y="6172453"/>
              <a:ext cx="1530654" cy="532104"/>
              <a:chOff x="9135591" y="6184460"/>
              <a:chExt cx="1530654" cy="532104"/>
            </a:xfrm>
          </p:grpSpPr>
          <p:pic>
            <p:nvPicPr>
              <p:cNvPr id="854" name="Google Shape;854;p20"/>
              <p:cNvPicPr preferRelativeResize="0"/>
              <p:nvPr/>
            </p:nvPicPr>
            <p:blipFill rotWithShape="1">
              <a:blip r:embed="rId7">
                <a:alphaModFix/>
              </a:blip>
              <a:srcRect/>
              <a:stretch/>
            </p:blipFill>
            <p:spPr>
              <a:xfrm>
                <a:off x="10227814" y="6259364"/>
                <a:ext cx="438431" cy="457200"/>
              </a:xfrm>
              <a:prstGeom prst="rect">
                <a:avLst/>
              </a:prstGeom>
              <a:noFill/>
              <a:ln>
                <a:noFill/>
              </a:ln>
            </p:spPr>
          </p:pic>
          <p:sp>
            <p:nvSpPr>
              <p:cNvPr id="855" name="Google Shape;855;p20"/>
              <p:cNvSpPr txBox="1"/>
              <p:nvPr/>
            </p:nvSpPr>
            <p:spPr>
              <a:xfrm>
                <a:off x="9135591" y="6184460"/>
                <a:ext cx="1117614" cy="46166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200" b="0" i="0" u="none" strike="noStrike" cap="none">
                    <a:solidFill>
                      <a:srgbClr val="000000"/>
                    </a:solidFill>
                    <a:latin typeface="Arial"/>
                    <a:ea typeface="Arial"/>
                    <a:cs typeface="Arial"/>
                    <a:sym typeface="Arial"/>
                  </a:rPr>
                  <a:t>Condutor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impressão </a:t>
                </a:r>
                <a:endParaRPr sz="1200" b="0" i="0" u="none" strike="noStrike" cap="none">
                  <a:solidFill>
                    <a:srgbClr val="000000"/>
                  </a:solidFill>
                  <a:latin typeface="Arial"/>
                  <a:ea typeface="Arial"/>
                  <a:cs typeface="Arial"/>
                  <a:sym typeface="Arial"/>
                </a:endParaRPr>
              </a:p>
            </p:txBody>
          </p:sp>
        </p:grpSp>
        <p:cxnSp>
          <p:nvCxnSpPr>
            <p:cNvPr id="856" name="Google Shape;856;p20"/>
            <p:cNvCxnSpPr>
              <a:stCxn id="797" idx="3"/>
              <a:endCxn id="809" idx="1"/>
            </p:cNvCxnSpPr>
            <p:nvPr/>
          </p:nvCxnSpPr>
          <p:spPr>
            <a:xfrm rot="10800000" flipH="1">
              <a:off x="1679509" y="4126318"/>
              <a:ext cx="434400" cy="512100"/>
            </a:xfrm>
            <a:prstGeom prst="straightConnector1">
              <a:avLst/>
            </a:prstGeom>
            <a:noFill/>
            <a:ln w="9525" cap="flat" cmpd="sng">
              <a:solidFill>
                <a:schemeClr val="accent1"/>
              </a:solidFill>
              <a:prstDash val="solid"/>
              <a:miter lim="800000"/>
              <a:headEnd type="none" w="sm" len="sm"/>
              <a:tailEnd type="triangle" w="med" len="med"/>
            </a:ln>
          </p:spPr>
        </p:cxnSp>
        <p:cxnSp>
          <p:nvCxnSpPr>
            <p:cNvPr id="857" name="Google Shape;857;p20"/>
            <p:cNvCxnSpPr>
              <a:stCxn id="809" idx="0"/>
              <a:endCxn id="805" idx="2"/>
            </p:cNvCxnSpPr>
            <p:nvPr/>
          </p:nvCxnSpPr>
          <p:spPr>
            <a:xfrm rot="10800000">
              <a:off x="2891251" y="3174828"/>
              <a:ext cx="0" cy="494400"/>
            </a:xfrm>
            <a:prstGeom prst="straightConnector1">
              <a:avLst/>
            </a:prstGeom>
            <a:noFill/>
            <a:ln w="9525" cap="flat" cmpd="sng">
              <a:solidFill>
                <a:schemeClr val="accent1"/>
              </a:solidFill>
              <a:prstDash val="solid"/>
              <a:miter lim="800000"/>
              <a:headEnd type="none" w="sm" len="sm"/>
              <a:tailEnd type="triangle" w="med" len="med"/>
            </a:ln>
          </p:spPr>
        </p:cxnSp>
        <p:cxnSp>
          <p:nvCxnSpPr>
            <p:cNvPr id="858" name="Google Shape;858;p20"/>
            <p:cNvCxnSpPr/>
            <p:nvPr/>
          </p:nvCxnSpPr>
          <p:spPr>
            <a:xfrm rot="10800000">
              <a:off x="3141152" y="2704851"/>
              <a:ext cx="608141" cy="165160"/>
            </a:xfrm>
            <a:prstGeom prst="straightConnector1">
              <a:avLst/>
            </a:prstGeom>
            <a:noFill/>
            <a:ln w="9525" cap="flat" cmpd="sng">
              <a:solidFill>
                <a:schemeClr val="accent1"/>
              </a:solidFill>
              <a:prstDash val="solid"/>
              <a:miter lim="800000"/>
              <a:headEnd type="none" w="sm" len="sm"/>
              <a:tailEnd type="triangle" w="med" len="med"/>
            </a:ln>
          </p:spPr>
        </p:cxnSp>
        <p:cxnSp>
          <p:nvCxnSpPr>
            <p:cNvPr id="859" name="Google Shape;859;p20"/>
            <p:cNvCxnSpPr>
              <a:stCxn id="809" idx="0"/>
              <a:endCxn id="815" idx="1"/>
            </p:cNvCxnSpPr>
            <p:nvPr/>
          </p:nvCxnSpPr>
          <p:spPr>
            <a:xfrm rot="10800000" flipH="1">
              <a:off x="2891251" y="3237828"/>
              <a:ext cx="772500" cy="431400"/>
            </a:xfrm>
            <a:prstGeom prst="straightConnector1">
              <a:avLst/>
            </a:prstGeom>
            <a:noFill/>
            <a:ln w="9525" cap="flat" cmpd="sng">
              <a:solidFill>
                <a:schemeClr val="accent1"/>
              </a:solidFill>
              <a:prstDash val="solid"/>
              <a:miter lim="800000"/>
              <a:headEnd type="none" w="sm" len="sm"/>
              <a:tailEnd type="triangle" w="med" len="med"/>
            </a:ln>
          </p:spPr>
        </p:cxnSp>
        <p:cxnSp>
          <p:nvCxnSpPr>
            <p:cNvPr id="860" name="Google Shape;860;p20"/>
            <p:cNvCxnSpPr>
              <a:stCxn id="815" idx="2"/>
              <a:endCxn id="819" idx="0"/>
            </p:cNvCxnSpPr>
            <p:nvPr/>
          </p:nvCxnSpPr>
          <p:spPr>
            <a:xfrm flipH="1">
              <a:off x="3632109" y="3468697"/>
              <a:ext cx="416400" cy="1361700"/>
            </a:xfrm>
            <a:prstGeom prst="straightConnector1">
              <a:avLst/>
            </a:prstGeom>
            <a:noFill/>
            <a:ln w="9525" cap="flat" cmpd="sng">
              <a:solidFill>
                <a:schemeClr val="accent1"/>
              </a:solidFill>
              <a:prstDash val="solid"/>
              <a:miter lim="800000"/>
              <a:headEnd type="none" w="sm" len="sm"/>
              <a:tailEnd type="triangle" w="med" len="med"/>
            </a:ln>
          </p:spPr>
        </p:cxnSp>
        <p:cxnSp>
          <p:nvCxnSpPr>
            <p:cNvPr id="861" name="Google Shape;861;p20"/>
            <p:cNvCxnSpPr/>
            <p:nvPr/>
          </p:nvCxnSpPr>
          <p:spPr>
            <a:xfrm flipH="1">
              <a:off x="3170858" y="2159742"/>
              <a:ext cx="7087004" cy="308866"/>
            </a:xfrm>
            <a:prstGeom prst="straightConnector1">
              <a:avLst/>
            </a:prstGeom>
            <a:noFill/>
            <a:ln w="9525" cap="flat" cmpd="sng">
              <a:solidFill>
                <a:schemeClr val="accent1"/>
              </a:solidFill>
              <a:prstDash val="solid"/>
              <a:miter lim="800000"/>
              <a:headEnd type="none" w="sm" len="sm"/>
              <a:tailEnd type="triangle" w="med" len="med"/>
            </a:ln>
          </p:spPr>
        </p:cxnSp>
        <p:cxnSp>
          <p:nvCxnSpPr>
            <p:cNvPr id="862" name="Google Shape;862;p20"/>
            <p:cNvCxnSpPr/>
            <p:nvPr/>
          </p:nvCxnSpPr>
          <p:spPr>
            <a:xfrm flipH="1">
              <a:off x="4231388" y="2168612"/>
              <a:ext cx="6026474" cy="720306"/>
            </a:xfrm>
            <a:prstGeom prst="straightConnector1">
              <a:avLst/>
            </a:prstGeom>
            <a:noFill/>
            <a:ln w="9525" cap="flat" cmpd="sng">
              <a:solidFill>
                <a:schemeClr val="accent1"/>
              </a:solidFill>
              <a:prstDash val="solid"/>
              <a:miter lim="800000"/>
              <a:headEnd type="none" w="sm" len="sm"/>
              <a:tailEnd type="triangle" w="med" len="med"/>
            </a:ln>
          </p:spPr>
        </p:cxnSp>
        <p:cxnSp>
          <p:nvCxnSpPr>
            <p:cNvPr id="863" name="Google Shape;863;p20"/>
            <p:cNvCxnSpPr/>
            <p:nvPr/>
          </p:nvCxnSpPr>
          <p:spPr>
            <a:xfrm rot="10800000">
              <a:off x="6298666" y="3075612"/>
              <a:ext cx="549314" cy="222924"/>
            </a:xfrm>
            <a:prstGeom prst="straightConnector1">
              <a:avLst/>
            </a:prstGeom>
            <a:noFill/>
            <a:ln w="9525" cap="flat" cmpd="sng">
              <a:solidFill>
                <a:schemeClr val="accent1"/>
              </a:solidFill>
              <a:prstDash val="solid"/>
              <a:miter lim="800000"/>
              <a:headEnd type="none" w="sm" len="sm"/>
              <a:tailEnd type="triangle" w="med" len="med"/>
            </a:ln>
          </p:spPr>
        </p:cxnSp>
        <p:cxnSp>
          <p:nvCxnSpPr>
            <p:cNvPr id="864" name="Google Shape;864;p20"/>
            <p:cNvCxnSpPr/>
            <p:nvPr/>
          </p:nvCxnSpPr>
          <p:spPr>
            <a:xfrm rot="10800000">
              <a:off x="4239936" y="3006051"/>
              <a:ext cx="754887" cy="244550"/>
            </a:xfrm>
            <a:prstGeom prst="straightConnector1">
              <a:avLst/>
            </a:prstGeom>
            <a:noFill/>
            <a:ln w="9525" cap="flat" cmpd="sng">
              <a:solidFill>
                <a:schemeClr val="accent1"/>
              </a:solidFill>
              <a:prstDash val="solid"/>
              <a:miter lim="800000"/>
              <a:headEnd type="none" w="sm" len="sm"/>
              <a:tailEnd type="triangle" w="med" len="med"/>
            </a:ln>
          </p:spPr>
        </p:cxnSp>
        <p:cxnSp>
          <p:nvCxnSpPr>
            <p:cNvPr id="865" name="Google Shape;865;p20"/>
            <p:cNvCxnSpPr/>
            <p:nvPr/>
          </p:nvCxnSpPr>
          <p:spPr>
            <a:xfrm rot="10800000">
              <a:off x="7148465" y="3939902"/>
              <a:ext cx="0" cy="529687"/>
            </a:xfrm>
            <a:prstGeom prst="straightConnector1">
              <a:avLst/>
            </a:prstGeom>
            <a:noFill/>
            <a:ln w="9525" cap="flat" cmpd="sng">
              <a:solidFill>
                <a:schemeClr val="accent1"/>
              </a:solidFill>
              <a:prstDash val="solid"/>
              <a:miter lim="800000"/>
              <a:headEnd type="none" w="sm" len="sm"/>
              <a:tailEnd type="triangle" w="med" len="med"/>
            </a:ln>
          </p:spPr>
        </p:cxnSp>
        <p:cxnSp>
          <p:nvCxnSpPr>
            <p:cNvPr id="866" name="Google Shape;866;p20"/>
            <p:cNvCxnSpPr/>
            <p:nvPr/>
          </p:nvCxnSpPr>
          <p:spPr>
            <a:xfrm rot="10800000">
              <a:off x="5684585" y="3785057"/>
              <a:ext cx="684204" cy="661026"/>
            </a:xfrm>
            <a:prstGeom prst="straightConnector1">
              <a:avLst/>
            </a:prstGeom>
            <a:noFill/>
            <a:ln w="9525" cap="flat" cmpd="sng">
              <a:solidFill>
                <a:schemeClr val="accent1"/>
              </a:solidFill>
              <a:prstDash val="solid"/>
              <a:miter lim="800000"/>
              <a:headEnd type="none" w="sm" len="sm"/>
              <a:tailEnd type="triangle" w="med" len="med"/>
            </a:ln>
          </p:spPr>
        </p:cxnSp>
        <p:cxnSp>
          <p:nvCxnSpPr>
            <p:cNvPr id="867" name="Google Shape;867;p20"/>
            <p:cNvCxnSpPr>
              <a:stCxn id="829" idx="1"/>
              <a:endCxn id="831" idx="3"/>
            </p:cNvCxnSpPr>
            <p:nvPr/>
          </p:nvCxnSpPr>
          <p:spPr>
            <a:xfrm rot="10800000">
              <a:off x="5477868" y="4485469"/>
              <a:ext cx="513000" cy="453300"/>
            </a:xfrm>
            <a:prstGeom prst="straightConnector1">
              <a:avLst/>
            </a:prstGeom>
            <a:noFill/>
            <a:ln w="9525" cap="flat" cmpd="sng">
              <a:solidFill>
                <a:schemeClr val="accent1"/>
              </a:solidFill>
              <a:prstDash val="solid"/>
              <a:miter lim="800000"/>
              <a:headEnd type="none" w="sm" len="sm"/>
              <a:tailEnd type="triangle" w="med" len="med"/>
            </a:ln>
          </p:spPr>
        </p:cxnSp>
        <p:cxnSp>
          <p:nvCxnSpPr>
            <p:cNvPr id="868" name="Google Shape;868;p20"/>
            <p:cNvCxnSpPr>
              <a:stCxn id="829" idx="3"/>
              <a:endCxn id="851" idx="1"/>
            </p:cNvCxnSpPr>
            <p:nvPr/>
          </p:nvCxnSpPr>
          <p:spPr>
            <a:xfrm rot="10800000" flipH="1">
              <a:off x="7545348" y="4557469"/>
              <a:ext cx="2160600" cy="381300"/>
            </a:xfrm>
            <a:prstGeom prst="straightConnector1">
              <a:avLst/>
            </a:prstGeom>
            <a:noFill/>
            <a:ln w="9525" cap="flat" cmpd="sng">
              <a:solidFill>
                <a:schemeClr val="accent1"/>
              </a:solidFill>
              <a:prstDash val="solid"/>
              <a:miter lim="800000"/>
              <a:headEnd type="none" w="sm" len="sm"/>
              <a:tailEnd type="triangle" w="med" len="med"/>
            </a:ln>
          </p:spPr>
        </p:cxnSp>
        <p:cxnSp>
          <p:nvCxnSpPr>
            <p:cNvPr id="869" name="Google Shape;869;p20"/>
            <p:cNvCxnSpPr/>
            <p:nvPr/>
          </p:nvCxnSpPr>
          <p:spPr>
            <a:xfrm>
              <a:off x="7315035" y="3569421"/>
              <a:ext cx="704464" cy="176283"/>
            </a:xfrm>
            <a:prstGeom prst="straightConnector1">
              <a:avLst/>
            </a:prstGeom>
            <a:noFill/>
            <a:ln w="9525" cap="flat" cmpd="sng">
              <a:solidFill>
                <a:schemeClr val="accent1"/>
              </a:solidFill>
              <a:prstDash val="solid"/>
              <a:miter lim="800000"/>
              <a:headEnd type="none" w="sm" len="sm"/>
              <a:tailEnd type="triangle" w="med" len="med"/>
            </a:ln>
          </p:spPr>
        </p:cxnSp>
        <p:cxnSp>
          <p:nvCxnSpPr>
            <p:cNvPr id="870" name="Google Shape;870;p20"/>
            <p:cNvCxnSpPr/>
            <p:nvPr/>
          </p:nvCxnSpPr>
          <p:spPr>
            <a:xfrm flipH="1">
              <a:off x="9635797" y="2228867"/>
              <a:ext cx="650428" cy="448834"/>
            </a:xfrm>
            <a:prstGeom prst="straightConnector1">
              <a:avLst/>
            </a:prstGeom>
            <a:noFill/>
            <a:ln w="9525" cap="flat" cmpd="sng">
              <a:solidFill>
                <a:schemeClr val="accent1"/>
              </a:solidFill>
              <a:prstDash val="solid"/>
              <a:miter lim="800000"/>
              <a:headEnd type="none" w="sm" len="sm"/>
              <a:tailEnd type="triangle" w="med" len="med"/>
            </a:ln>
          </p:spPr>
        </p:cxnSp>
        <p:cxnSp>
          <p:nvCxnSpPr>
            <p:cNvPr id="871" name="Google Shape;871;p20"/>
            <p:cNvCxnSpPr/>
            <p:nvPr/>
          </p:nvCxnSpPr>
          <p:spPr>
            <a:xfrm flipH="1">
              <a:off x="8544763" y="3020018"/>
              <a:ext cx="1525526" cy="1001429"/>
            </a:xfrm>
            <a:prstGeom prst="straightConnector1">
              <a:avLst/>
            </a:prstGeom>
            <a:noFill/>
            <a:ln w="9525" cap="flat" cmpd="sng">
              <a:solidFill>
                <a:schemeClr val="accent1"/>
              </a:solidFill>
              <a:prstDash val="solid"/>
              <a:miter lim="800000"/>
              <a:headEnd type="none" w="sm" len="sm"/>
              <a:tailEnd type="triangle" w="med" len="med"/>
            </a:ln>
          </p:spPr>
        </p:cxnSp>
        <p:cxnSp>
          <p:nvCxnSpPr>
            <p:cNvPr id="872" name="Google Shape;872;p20"/>
            <p:cNvCxnSpPr>
              <a:endCxn id="851" idx="0"/>
            </p:cNvCxnSpPr>
            <p:nvPr/>
          </p:nvCxnSpPr>
          <p:spPr>
            <a:xfrm flipH="1">
              <a:off x="9888848" y="2972907"/>
              <a:ext cx="411900" cy="1401600"/>
            </a:xfrm>
            <a:prstGeom prst="straightConnector1">
              <a:avLst/>
            </a:prstGeom>
            <a:noFill/>
            <a:ln w="9525" cap="flat" cmpd="sng">
              <a:solidFill>
                <a:schemeClr val="accent1"/>
              </a:solidFill>
              <a:prstDash val="solid"/>
              <a:miter lim="800000"/>
              <a:headEnd type="none" w="sm" len="sm"/>
              <a:tailEnd type="triangle" w="med" len="med"/>
            </a:ln>
          </p:spPr>
        </p:cxnSp>
        <p:cxnSp>
          <p:nvCxnSpPr>
            <p:cNvPr id="873" name="Google Shape;873;p20"/>
            <p:cNvCxnSpPr>
              <a:stCxn id="843" idx="2"/>
              <a:endCxn id="848" idx="0"/>
            </p:cNvCxnSpPr>
            <p:nvPr/>
          </p:nvCxnSpPr>
          <p:spPr>
            <a:xfrm>
              <a:off x="10542016" y="2953743"/>
              <a:ext cx="0" cy="526500"/>
            </a:xfrm>
            <a:prstGeom prst="straightConnector1">
              <a:avLst/>
            </a:prstGeom>
            <a:noFill/>
            <a:ln w="9525" cap="flat" cmpd="sng">
              <a:solidFill>
                <a:schemeClr val="accent1"/>
              </a:solidFill>
              <a:prstDash val="solid"/>
              <a:miter lim="800000"/>
              <a:headEnd type="none" w="sm" len="sm"/>
              <a:tailEnd type="triangle" w="med" len="med"/>
            </a:ln>
          </p:spPr>
        </p:cxnSp>
        <p:cxnSp>
          <p:nvCxnSpPr>
            <p:cNvPr id="874" name="Google Shape;874;p20"/>
            <p:cNvCxnSpPr>
              <a:stCxn id="842" idx="3"/>
              <a:endCxn id="845" idx="1"/>
            </p:cNvCxnSpPr>
            <p:nvPr/>
          </p:nvCxnSpPr>
          <p:spPr>
            <a:xfrm>
              <a:off x="10724895" y="2324016"/>
              <a:ext cx="567900" cy="238200"/>
            </a:xfrm>
            <a:prstGeom prst="straightConnector1">
              <a:avLst/>
            </a:prstGeom>
            <a:noFill/>
            <a:ln w="9525" cap="flat" cmpd="sng">
              <a:solidFill>
                <a:schemeClr val="accent1"/>
              </a:solidFill>
              <a:prstDash val="solid"/>
              <a:miter lim="800000"/>
              <a:headEnd type="none" w="sm" len="sm"/>
              <a:tailEnd type="triangle" w="med" len="med"/>
            </a:ln>
          </p:spPr>
        </p:cxnSp>
        <p:cxnSp>
          <p:nvCxnSpPr>
            <p:cNvPr id="875" name="Google Shape;875;p20"/>
            <p:cNvCxnSpPr>
              <a:stCxn id="854" idx="0"/>
              <a:endCxn id="846" idx="2"/>
            </p:cNvCxnSpPr>
            <p:nvPr/>
          </p:nvCxnSpPr>
          <p:spPr>
            <a:xfrm rot="10800000" flipH="1">
              <a:off x="10549048" y="3152557"/>
              <a:ext cx="926400" cy="3094800"/>
            </a:xfrm>
            <a:prstGeom prst="straightConnector1">
              <a:avLst/>
            </a:prstGeom>
            <a:noFill/>
            <a:ln w="9525" cap="flat" cmpd="sng">
              <a:solidFill>
                <a:schemeClr val="accent1"/>
              </a:solidFill>
              <a:prstDash val="solid"/>
              <a:miter lim="800000"/>
              <a:headEnd type="none" w="sm" len="sm"/>
              <a:tailEnd type="triangle" w="med" len="med"/>
            </a:ln>
          </p:spPr>
        </p:cxnSp>
        <p:cxnSp>
          <p:nvCxnSpPr>
            <p:cNvPr id="876" name="Google Shape;876;p20"/>
            <p:cNvCxnSpPr>
              <a:stCxn id="854" idx="0"/>
              <a:endCxn id="849" idx="2"/>
            </p:cNvCxnSpPr>
            <p:nvPr/>
          </p:nvCxnSpPr>
          <p:spPr>
            <a:xfrm rot="10800000">
              <a:off x="10542148" y="4208557"/>
              <a:ext cx="6900" cy="2038800"/>
            </a:xfrm>
            <a:prstGeom prst="straightConnector1">
              <a:avLst/>
            </a:prstGeom>
            <a:noFill/>
            <a:ln w="9525" cap="flat" cmpd="sng">
              <a:solidFill>
                <a:schemeClr val="accent1"/>
              </a:solidFill>
              <a:prstDash val="solid"/>
              <a:miter lim="800000"/>
              <a:headEnd type="none" w="sm" len="sm"/>
              <a:tailEnd type="triangle" w="med" len="med"/>
            </a:ln>
          </p:spPr>
        </p:cxnSp>
        <p:cxnSp>
          <p:nvCxnSpPr>
            <p:cNvPr id="877" name="Google Shape;877;p20"/>
            <p:cNvCxnSpPr>
              <a:stCxn id="854" idx="0"/>
              <a:endCxn id="837" idx="2"/>
            </p:cNvCxnSpPr>
            <p:nvPr/>
          </p:nvCxnSpPr>
          <p:spPr>
            <a:xfrm rot="10800000">
              <a:off x="8251948" y="4523857"/>
              <a:ext cx="2297100" cy="1723500"/>
            </a:xfrm>
            <a:prstGeom prst="straightConnector1">
              <a:avLst/>
            </a:prstGeom>
            <a:noFill/>
            <a:ln w="9525" cap="flat" cmpd="sng">
              <a:solidFill>
                <a:schemeClr val="accent1"/>
              </a:solidFill>
              <a:prstDash val="solid"/>
              <a:miter lim="800000"/>
              <a:headEnd type="none" w="sm" len="sm"/>
              <a:tailEnd type="triangle" w="med" len="med"/>
            </a:ln>
          </p:spPr>
        </p:cxnSp>
        <p:grpSp>
          <p:nvGrpSpPr>
            <p:cNvPr id="878" name="Google Shape;878;p20"/>
            <p:cNvGrpSpPr/>
            <p:nvPr/>
          </p:nvGrpSpPr>
          <p:grpSpPr>
            <a:xfrm>
              <a:off x="6588645" y="5502189"/>
              <a:ext cx="1393311" cy="503762"/>
              <a:chOff x="6674241" y="5898728"/>
              <a:chExt cx="1393311" cy="503762"/>
            </a:xfrm>
          </p:grpSpPr>
          <p:pic>
            <p:nvPicPr>
              <p:cNvPr id="879" name="Google Shape;879;p20"/>
              <p:cNvPicPr preferRelativeResize="0"/>
              <p:nvPr/>
            </p:nvPicPr>
            <p:blipFill rotWithShape="1">
              <a:blip r:embed="rId13">
                <a:alphaModFix/>
              </a:blip>
              <a:srcRect/>
              <a:stretch/>
            </p:blipFill>
            <p:spPr>
              <a:xfrm>
                <a:off x="6674241" y="6036730"/>
                <a:ext cx="365760" cy="365760"/>
              </a:xfrm>
              <a:prstGeom prst="rect">
                <a:avLst/>
              </a:prstGeom>
              <a:noFill/>
              <a:ln>
                <a:noFill/>
              </a:ln>
            </p:spPr>
          </p:pic>
          <p:sp>
            <p:nvSpPr>
              <p:cNvPr id="880" name="Google Shape;880;p20"/>
              <p:cNvSpPr txBox="1"/>
              <p:nvPr/>
            </p:nvSpPr>
            <p:spPr>
              <a:xfrm>
                <a:off x="7044515" y="5898728"/>
                <a:ext cx="1023037" cy="461665"/>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Arial"/>
                    <a:ea typeface="Arial"/>
                    <a:cs typeface="Arial"/>
                    <a:sym typeface="Arial"/>
                  </a:rPr>
                  <a:t>Elastic Load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Balancing</a:t>
                </a:r>
                <a:endParaRPr/>
              </a:p>
            </p:txBody>
          </p:sp>
        </p:grpSp>
        <p:sp>
          <p:nvSpPr>
            <p:cNvPr id="881" name="Google Shape;881;p20"/>
            <p:cNvSpPr txBox="1"/>
            <p:nvPr/>
          </p:nvSpPr>
          <p:spPr>
            <a:xfrm>
              <a:off x="4780635" y="6230180"/>
              <a:ext cx="1212191"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Provedor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pagamento </a:t>
              </a:r>
              <a:endParaRPr sz="1200" b="0" i="0" u="none" strike="noStrike" cap="none">
                <a:solidFill>
                  <a:srgbClr val="000000"/>
                </a:solidFill>
                <a:latin typeface="Arial"/>
                <a:ea typeface="Arial"/>
                <a:cs typeface="Arial"/>
                <a:sym typeface="Arial"/>
              </a:endParaRPr>
            </a:p>
          </p:txBody>
        </p:sp>
        <p:cxnSp>
          <p:nvCxnSpPr>
            <p:cNvPr id="882" name="Google Shape;882;p20"/>
            <p:cNvCxnSpPr>
              <a:stCxn id="879" idx="0"/>
              <a:endCxn id="828" idx="2"/>
            </p:cNvCxnSpPr>
            <p:nvPr/>
          </p:nvCxnSpPr>
          <p:spPr>
            <a:xfrm rot="10800000">
              <a:off x="6768225" y="5406191"/>
              <a:ext cx="3300" cy="234000"/>
            </a:xfrm>
            <a:prstGeom prst="straightConnector1">
              <a:avLst/>
            </a:prstGeom>
            <a:noFill/>
            <a:ln w="9525" cap="flat" cmpd="sng">
              <a:solidFill>
                <a:schemeClr val="accent1"/>
              </a:solidFill>
              <a:prstDash val="solid"/>
              <a:miter lim="800000"/>
              <a:headEnd type="none" w="sm" len="sm"/>
              <a:tailEnd type="triangle" w="med" len="med"/>
            </a:ln>
          </p:spPr>
        </p:cxnSp>
        <p:grpSp>
          <p:nvGrpSpPr>
            <p:cNvPr id="883" name="Google Shape;883;p20"/>
            <p:cNvGrpSpPr/>
            <p:nvPr/>
          </p:nvGrpSpPr>
          <p:grpSpPr>
            <a:xfrm>
              <a:off x="6524077" y="6320244"/>
              <a:ext cx="1252010" cy="469900"/>
              <a:chOff x="6651181" y="6483628"/>
              <a:chExt cx="1252010" cy="469900"/>
            </a:xfrm>
          </p:grpSpPr>
          <p:pic>
            <p:nvPicPr>
              <p:cNvPr id="884" name="Google Shape;884;p20"/>
              <p:cNvPicPr preferRelativeResize="0"/>
              <p:nvPr/>
            </p:nvPicPr>
            <p:blipFill rotWithShape="1">
              <a:blip r:embed="rId14">
                <a:alphaModFix/>
              </a:blip>
              <a:srcRect/>
              <a:stretch/>
            </p:blipFill>
            <p:spPr>
              <a:xfrm flipH="1">
                <a:off x="6651181" y="6483628"/>
                <a:ext cx="483586" cy="469900"/>
              </a:xfrm>
              <a:prstGeom prst="rect">
                <a:avLst/>
              </a:prstGeom>
              <a:noFill/>
              <a:ln>
                <a:noFill/>
              </a:ln>
            </p:spPr>
          </p:pic>
          <p:sp>
            <p:nvSpPr>
              <p:cNvPr id="885" name="Google Shape;885;p20"/>
              <p:cNvSpPr txBox="1"/>
              <p:nvPr/>
            </p:nvSpPr>
            <p:spPr>
              <a:xfrm>
                <a:off x="7146253" y="6522420"/>
                <a:ext cx="756938"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Clientes </a:t>
                </a:r>
                <a:endParaRPr sz="1200" b="0" i="0" u="none" strike="noStrike" cap="none">
                  <a:solidFill>
                    <a:srgbClr val="000000"/>
                  </a:solidFill>
                  <a:latin typeface="Arial"/>
                  <a:ea typeface="Arial"/>
                  <a:cs typeface="Arial"/>
                  <a:sym typeface="Arial"/>
                </a:endParaRPr>
              </a:p>
            </p:txBody>
          </p:sp>
        </p:grpSp>
        <p:cxnSp>
          <p:nvCxnSpPr>
            <p:cNvPr id="886" name="Google Shape;886;p20"/>
            <p:cNvCxnSpPr/>
            <p:nvPr/>
          </p:nvCxnSpPr>
          <p:spPr>
            <a:xfrm rot="10800000">
              <a:off x="5982374" y="6505932"/>
              <a:ext cx="457200" cy="0"/>
            </a:xfrm>
            <a:prstGeom prst="straightConnector1">
              <a:avLst/>
            </a:prstGeom>
            <a:noFill/>
            <a:ln w="9525" cap="flat" cmpd="sng">
              <a:solidFill>
                <a:schemeClr val="accent1"/>
              </a:solidFill>
              <a:prstDash val="solid"/>
              <a:miter lim="800000"/>
              <a:headEnd type="none" w="sm" len="sm"/>
              <a:tailEnd type="triangle" w="med" len="med"/>
            </a:ln>
          </p:spPr>
        </p:cxnSp>
        <p:cxnSp>
          <p:nvCxnSpPr>
            <p:cNvPr id="887" name="Google Shape;887;p20"/>
            <p:cNvCxnSpPr>
              <a:stCxn id="884" idx="0"/>
              <a:endCxn id="879" idx="2"/>
            </p:cNvCxnSpPr>
            <p:nvPr/>
          </p:nvCxnSpPr>
          <p:spPr>
            <a:xfrm rot="10800000" flipH="1">
              <a:off x="6765870" y="6005844"/>
              <a:ext cx="5700" cy="314400"/>
            </a:xfrm>
            <a:prstGeom prst="straightConnector1">
              <a:avLst/>
            </a:prstGeom>
            <a:noFill/>
            <a:ln w="9525" cap="flat" cmpd="sng">
              <a:solidFill>
                <a:schemeClr val="accent1"/>
              </a:solidFill>
              <a:prstDash val="solid"/>
              <a:miter lim="800000"/>
              <a:headEnd type="none" w="sm" len="sm"/>
              <a:tailEnd type="triangle" w="med" len="med"/>
            </a:ln>
          </p:spPr>
        </p:cxnSp>
        <p:grpSp>
          <p:nvGrpSpPr>
            <p:cNvPr id="888" name="Google Shape;888;p20"/>
            <p:cNvGrpSpPr/>
            <p:nvPr/>
          </p:nvGrpSpPr>
          <p:grpSpPr>
            <a:xfrm>
              <a:off x="5921225" y="4105378"/>
              <a:ext cx="1737360" cy="1371600"/>
              <a:chOff x="6252695" y="4105378"/>
              <a:chExt cx="1737360" cy="1371600"/>
            </a:xfrm>
          </p:grpSpPr>
          <p:sp>
            <p:nvSpPr>
              <p:cNvPr id="889" name="Google Shape;889;p20"/>
              <p:cNvSpPr/>
              <p:nvPr/>
            </p:nvSpPr>
            <p:spPr>
              <a:xfrm>
                <a:off x="6252695" y="4105378"/>
                <a:ext cx="1737360" cy="1371600"/>
              </a:xfrm>
              <a:prstGeom prst="rect">
                <a:avLst/>
              </a:prstGeom>
              <a:noFill/>
              <a:ln w="12700" cap="flat" cmpd="sng">
                <a:solidFill>
                  <a:srgbClr val="D86613"/>
                </a:solidFill>
                <a:prstDash val="dash"/>
                <a:miter lim="800000"/>
                <a:headEnd type="none" w="sm" len="sm"/>
                <a:tailEnd type="none" w="sm" len="sm"/>
              </a:ln>
            </p:spPr>
            <p:txBody>
              <a:bodyPr spcFirstLastPara="1" wrap="square" lIns="91425" tIns="91425" rIns="91425" bIns="45700" anchor="t" anchorCtr="0">
                <a:noAutofit/>
              </a:bodyPr>
              <a:lstStyle/>
              <a:p>
                <a:pPr marL="0" marR="0" lvl="0" indent="0" algn="ctr" rtl="0">
                  <a:lnSpc>
                    <a:spcPct val="100000"/>
                  </a:lnSpc>
                  <a:spcBef>
                    <a:spcPts val="0"/>
                  </a:spcBef>
                  <a:spcAft>
                    <a:spcPts val="0"/>
                  </a:spcAft>
                  <a:buClr>
                    <a:schemeClr val="dk1"/>
                  </a:buClr>
                  <a:buSzPts val="1200"/>
                  <a:buFont typeface="Arial"/>
                  <a:buNone/>
                </a:pPr>
                <a:endParaRPr sz="1200" b="0" i="0" u="none" strike="noStrike" cap="none">
                  <a:solidFill>
                    <a:srgbClr val="D86613"/>
                  </a:solidFill>
                  <a:latin typeface="Arial"/>
                  <a:ea typeface="Arial"/>
                  <a:cs typeface="Arial"/>
                  <a:sym typeface="Arial"/>
                </a:endParaRPr>
              </a:p>
            </p:txBody>
          </p:sp>
          <p:pic>
            <p:nvPicPr>
              <p:cNvPr id="890" name="Google Shape;890;p20"/>
              <p:cNvPicPr preferRelativeResize="0"/>
              <p:nvPr/>
            </p:nvPicPr>
            <p:blipFill rotWithShape="1">
              <a:blip r:embed="rId15">
                <a:alphaModFix/>
              </a:blip>
              <a:srcRect/>
              <a:stretch/>
            </p:blipFill>
            <p:spPr>
              <a:xfrm>
                <a:off x="6970245" y="4105378"/>
                <a:ext cx="330200" cy="330200"/>
              </a:xfrm>
              <a:prstGeom prst="rect">
                <a:avLst/>
              </a:prstGeom>
              <a:noFill/>
              <a:ln>
                <a:noFill/>
              </a:ln>
            </p:spPr>
          </p:pic>
        </p:grpSp>
        <p:grpSp>
          <p:nvGrpSpPr>
            <p:cNvPr id="891" name="Google Shape;891;p20"/>
            <p:cNvGrpSpPr/>
            <p:nvPr/>
          </p:nvGrpSpPr>
          <p:grpSpPr>
            <a:xfrm>
              <a:off x="6482115" y="3365412"/>
              <a:ext cx="1141659" cy="542937"/>
              <a:chOff x="6333525" y="3308262"/>
              <a:chExt cx="1141659" cy="542937"/>
            </a:xfrm>
          </p:grpSpPr>
          <p:pic>
            <p:nvPicPr>
              <p:cNvPr id="892" name="Google Shape;892;p20"/>
              <p:cNvPicPr preferRelativeResize="0"/>
              <p:nvPr/>
            </p:nvPicPr>
            <p:blipFill rotWithShape="1">
              <a:blip r:embed="rId9">
                <a:alphaModFix/>
              </a:blip>
              <a:srcRect/>
              <a:stretch/>
            </p:blipFill>
            <p:spPr>
              <a:xfrm>
                <a:off x="6721474" y="3308262"/>
                <a:ext cx="365760" cy="365760"/>
              </a:xfrm>
              <a:prstGeom prst="rect">
                <a:avLst/>
              </a:prstGeom>
              <a:noFill/>
              <a:ln>
                <a:noFill/>
              </a:ln>
            </p:spPr>
          </p:pic>
          <p:sp>
            <p:nvSpPr>
              <p:cNvPr id="893" name="Google Shape;893;p20"/>
              <p:cNvSpPr txBox="1"/>
              <p:nvPr/>
            </p:nvSpPr>
            <p:spPr>
              <a:xfrm>
                <a:off x="6333525" y="3574200"/>
                <a:ext cx="1141659"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Order </a:t>
                </a:r>
                <a:endParaRPr sz="1200" b="0" i="0" u="none" strike="noStrike" cap="none">
                  <a:solidFill>
                    <a:srgbClr val="000000"/>
                  </a:solidFill>
                  <a:latin typeface="Arial"/>
                  <a:ea typeface="Arial"/>
                  <a:cs typeface="Arial"/>
                  <a:sym typeface="Arial"/>
                </a:endParaRPr>
              </a:p>
            </p:txBody>
          </p:sp>
        </p:grpSp>
        <p:pic>
          <p:nvPicPr>
            <p:cNvPr id="894" name="Google Shape;894;p20"/>
            <p:cNvPicPr preferRelativeResize="0"/>
            <p:nvPr/>
          </p:nvPicPr>
          <p:blipFill rotWithShape="1">
            <a:blip r:embed="rId9">
              <a:alphaModFix/>
            </a:blip>
            <a:srcRect/>
            <a:stretch/>
          </p:blipFill>
          <p:spPr>
            <a:xfrm>
              <a:off x="6585228" y="4821844"/>
              <a:ext cx="365760" cy="365760"/>
            </a:xfrm>
            <a:prstGeom prst="rect">
              <a:avLst/>
            </a:prstGeom>
            <a:noFill/>
            <a:ln>
              <a:noFill/>
            </a:ln>
          </p:spPr>
        </p:pic>
        <p:grpSp>
          <p:nvGrpSpPr>
            <p:cNvPr id="895" name="Google Shape;895;p20"/>
            <p:cNvGrpSpPr/>
            <p:nvPr/>
          </p:nvGrpSpPr>
          <p:grpSpPr>
            <a:xfrm>
              <a:off x="7187131" y="2502155"/>
              <a:ext cx="1385316" cy="762623"/>
              <a:chOff x="7255711" y="2673605"/>
              <a:chExt cx="1385316" cy="762623"/>
            </a:xfrm>
          </p:grpSpPr>
          <p:sp>
            <p:nvSpPr>
              <p:cNvPr id="896" name="Google Shape;896;p20"/>
              <p:cNvSpPr txBox="1"/>
              <p:nvPr/>
            </p:nvSpPr>
            <p:spPr>
              <a:xfrm>
                <a:off x="7255711" y="2974563"/>
                <a:ext cx="1385316" cy="461665"/>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Banco de dados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Show and Sell </a:t>
                </a:r>
                <a:endParaRPr sz="1200" b="0" i="0" u="none" strike="noStrike" cap="none">
                  <a:solidFill>
                    <a:srgbClr val="000000"/>
                  </a:solidFill>
                  <a:latin typeface="Arial"/>
                  <a:ea typeface="Arial"/>
                  <a:cs typeface="Arial"/>
                  <a:sym typeface="Arial"/>
                </a:endParaRPr>
              </a:p>
            </p:txBody>
          </p:sp>
          <p:grpSp>
            <p:nvGrpSpPr>
              <p:cNvPr id="897" name="Google Shape;897;p20"/>
              <p:cNvGrpSpPr/>
              <p:nvPr/>
            </p:nvGrpSpPr>
            <p:grpSpPr>
              <a:xfrm>
                <a:off x="7765487" y="2673605"/>
                <a:ext cx="365760" cy="365760"/>
                <a:chOff x="3695254" y="4989966"/>
                <a:chExt cx="365760" cy="365760"/>
              </a:xfrm>
            </p:grpSpPr>
            <p:pic>
              <p:nvPicPr>
                <p:cNvPr id="898" name="Google Shape;898;p20"/>
                <p:cNvPicPr preferRelativeResize="0"/>
                <p:nvPr/>
              </p:nvPicPr>
              <p:blipFill rotWithShape="1">
                <a:blip r:embed="rId10">
                  <a:alphaModFix/>
                </a:blip>
                <a:srcRect/>
                <a:stretch/>
              </p:blipFill>
              <p:spPr>
                <a:xfrm>
                  <a:off x="3695254" y="4989966"/>
                  <a:ext cx="365760" cy="365760"/>
                </a:xfrm>
                <a:prstGeom prst="rect">
                  <a:avLst/>
                </a:prstGeom>
                <a:noFill/>
                <a:ln>
                  <a:noFill/>
                </a:ln>
              </p:spPr>
            </p:pic>
            <p:sp>
              <p:nvSpPr>
                <p:cNvPr id="899" name="Google Shape;899;p20"/>
                <p:cNvSpPr/>
                <p:nvPr/>
              </p:nvSpPr>
              <p:spPr>
                <a:xfrm>
                  <a:off x="3719438" y="5043347"/>
                  <a:ext cx="320040" cy="9144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grpSp>
        <p:cxnSp>
          <p:nvCxnSpPr>
            <p:cNvPr id="900" name="Google Shape;900;p20"/>
            <p:cNvCxnSpPr>
              <a:endCxn id="898" idx="1"/>
            </p:cNvCxnSpPr>
            <p:nvPr/>
          </p:nvCxnSpPr>
          <p:spPr>
            <a:xfrm rot="10800000" flipH="1">
              <a:off x="6969107" y="2685035"/>
              <a:ext cx="727800" cy="483900"/>
            </a:xfrm>
            <a:prstGeom prst="bentConnector3">
              <a:avLst>
                <a:gd name="adj1" fmla="val -1566"/>
              </a:avLst>
            </a:prstGeom>
            <a:noFill/>
            <a:ln w="9525" cap="flat" cmpd="sng">
              <a:solidFill>
                <a:schemeClr val="accent1"/>
              </a:solidFill>
              <a:prstDash val="solid"/>
              <a:miter lim="800000"/>
              <a:headEnd type="none" w="sm" len="sm"/>
              <a:tailEnd type="triangle" w="med" len="med"/>
            </a:ln>
          </p:spPr>
        </p:cxnSp>
        <p:cxnSp>
          <p:nvCxnSpPr>
            <p:cNvPr id="901" name="Google Shape;901;p20"/>
            <p:cNvCxnSpPr/>
            <p:nvPr/>
          </p:nvCxnSpPr>
          <p:spPr>
            <a:xfrm rot="10800000" flipH="1">
              <a:off x="7307825" y="3152446"/>
              <a:ext cx="1625390" cy="376366"/>
            </a:xfrm>
            <a:prstGeom prst="straightConnector1">
              <a:avLst/>
            </a:prstGeom>
            <a:noFill/>
            <a:ln w="9525" cap="flat" cmpd="sng">
              <a:solidFill>
                <a:schemeClr val="accent1"/>
              </a:solidFill>
              <a:prstDash val="solid"/>
              <a:miter lim="800000"/>
              <a:headEnd type="none" w="sm" len="sm"/>
              <a:tailEnd type="triangle" w="med" len="med"/>
            </a:ln>
          </p:spPr>
        </p:cxnSp>
        <p:sp>
          <p:nvSpPr>
            <p:cNvPr id="902" name="Google Shape;902;p20"/>
            <p:cNvSpPr/>
            <p:nvPr/>
          </p:nvSpPr>
          <p:spPr>
            <a:xfrm>
              <a:off x="32203" y="1542429"/>
              <a:ext cx="4445375" cy="4572000"/>
            </a:xfrm>
            <a:prstGeom prst="rect">
              <a:avLst/>
            </a:prstGeom>
            <a:noFill/>
            <a:ln w="381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903" name="Google Shape;903;p20"/>
            <p:cNvSpPr/>
            <p:nvPr/>
          </p:nvSpPr>
          <p:spPr>
            <a:xfrm>
              <a:off x="4562343" y="1542429"/>
              <a:ext cx="4096825" cy="4572752"/>
            </a:xfrm>
            <a:prstGeom prst="rect">
              <a:avLst/>
            </a:prstGeom>
            <a:noFill/>
            <a:ln w="381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904" name="Google Shape;904;p20"/>
            <p:cNvSpPr/>
            <p:nvPr/>
          </p:nvSpPr>
          <p:spPr>
            <a:xfrm>
              <a:off x="8731169" y="1542429"/>
              <a:ext cx="3386562" cy="4572000"/>
            </a:xfrm>
            <a:prstGeom prst="rect">
              <a:avLst/>
            </a:prstGeom>
            <a:noFill/>
            <a:ln w="381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08"/>
        <p:cNvGrpSpPr/>
        <p:nvPr/>
      </p:nvGrpSpPr>
      <p:grpSpPr>
        <a:xfrm>
          <a:off x="0" y="0"/>
          <a:ext cx="0" cy="0"/>
          <a:chOff x="0" y="0"/>
          <a:chExt cx="0" cy="0"/>
        </a:xfrm>
      </p:grpSpPr>
      <p:sp>
        <p:nvSpPr>
          <p:cNvPr id="909" name="Google Shape;909;p21"/>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000"/>
              <a:buFont typeface="Arial"/>
              <a:buNone/>
            </a:pPr>
            <a:r>
              <a:rPr lang="en-US" sz="4000"/>
              <a:t>Pilar Segurança</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13"/>
        <p:cNvGrpSpPr/>
        <p:nvPr/>
      </p:nvGrpSpPr>
      <p:grpSpPr>
        <a:xfrm>
          <a:off x="0" y="0"/>
          <a:ext cx="0" cy="0"/>
          <a:chOff x="0" y="0"/>
          <a:chExt cx="0" cy="0"/>
        </a:xfrm>
      </p:grpSpPr>
      <p:sp>
        <p:nvSpPr>
          <p:cNvPr id="914" name="Google Shape;914;p2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Pilar Segurança</a:t>
            </a:r>
            <a:endParaRPr/>
          </a:p>
        </p:txBody>
      </p:sp>
      <p:grpSp>
        <p:nvGrpSpPr>
          <p:cNvPr id="915" name="Google Shape;915;p22"/>
          <p:cNvGrpSpPr/>
          <p:nvPr/>
        </p:nvGrpSpPr>
        <p:grpSpPr>
          <a:xfrm>
            <a:off x="378608" y="1487855"/>
            <a:ext cx="2229853" cy="4539916"/>
            <a:chOff x="378608" y="1487855"/>
            <a:chExt cx="2229853" cy="4539916"/>
          </a:xfrm>
        </p:grpSpPr>
        <p:sp>
          <p:nvSpPr>
            <p:cNvPr id="916" name="Google Shape;916;p22"/>
            <p:cNvSpPr/>
            <p:nvPr/>
          </p:nvSpPr>
          <p:spPr>
            <a:xfrm>
              <a:off x="378608" y="1487855"/>
              <a:ext cx="2229853" cy="4539916"/>
            </a:xfrm>
            <a:prstGeom prst="rect">
              <a:avLst/>
            </a:prstGeom>
            <a:solidFill>
              <a:schemeClr val="lt1"/>
            </a:solidFill>
            <a:ln w="19050" cap="flat" cmpd="sng">
              <a:solidFill>
                <a:srgbClr val="0070C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endParaRPr sz="2400" b="1" i="0" u="none" strike="noStrike" cap="none">
                <a:solidFill>
                  <a:schemeClr val="dk1"/>
                </a:solidFill>
                <a:latin typeface="Arial"/>
                <a:ea typeface="Arial"/>
                <a:cs typeface="Arial"/>
                <a:sym typeface="Arial"/>
              </a:endParaRPr>
            </a:p>
            <a:p>
              <a:pPr marL="0" marR="0" lvl="0" indent="0" algn="ctr" rtl="0">
                <a:spcBef>
                  <a:spcPts val="0"/>
                </a:spcBef>
                <a:spcAft>
                  <a:spcPts val="0"/>
                </a:spcAft>
                <a:buNone/>
              </a:pPr>
              <a:r>
                <a:rPr lang="en-US" sz="2400" b="1" i="0" u="none" strike="noStrike" cap="none">
                  <a:solidFill>
                    <a:schemeClr val="dk1"/>
                  </a:solidFill>
                  <a:latin typeface="Arial"/>
                  <a:ea typeface="Arial"/>
                  <a:cs typeface="Arial"/>
                  <a:sym typeface="Arial"/>
                </a:rPr>
                <a:t>Segurança </a:t>
              </a:r>
              <a:br>
                <a:rPr lang="en-US" sz="2400" b="1" i="0" u="none" strike="noStrike" cap="none">
                  <a:solidFill>
                    <a:schemeClr val="dk1"/>
                  </a:solidFill>
                  <a:latin typeface="Arial"/>
                  <a:ea typeface="Arial"/>
                  <a:cs typeface="Arial"/>
                  <a:sym typeface="Arial"/>
                </a:rPr>
              </a:br>
              <a:r>
                <a:rPr lang="en-US" sz="2400" b="1" i="0" u="none" strike="noStrike" cap="none">
                  <a:solidFill>
                    <a:schemeClr val="dk1"/>
                  </a:solidFill>
                  <a:latin typeface="Arial"/>
                  <a:ea typeface="Arial"/>
                  <a:cs typeface="Arial"/>
                  <a:sym typeface="Arial"/>
                </a:rPr>
                <a:t>pilar</a:t>
              </a:r>
              <a:endParaRPr sz="2400" b="1" i="0" u="none" strike="noStrike" cap="none">
                <a:solidFill>
                  <a:schemeClr val="dk1"/>
                </a:solidFill>
                <a:latin typeface="Arial"/>
                <a:ea typeface="Arial"/>
                <a:cs typeface="Arial"/>
                <a:sym typeface="Arial"/>
              </a:endParaRPr>
            </a:p>
          </p:txBody>
        </p:sp>
        <p:sp>
          <p:nvSpPr>
            <p:cNvPr id="917" name="Google Shape;917;p22"/>
            <p:cNvSpPr txBox="1"/>
            <p:nvPr/>
          </p:nvSpPr>
          <p:spPr>
            <a:xfrm>
              <a:off x="679676" y="4889389"/>
              <a:ext cx="1627717"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0" i="0" u="none" strike="noStrike" cap="none">
                  <a:solidFill>
                    <a:schemeClr val="dk1"/>
                  </a:solidFill>
                  <a:latin typeface="Arial"/>
                  <a:ea typeface="Arial"/>
                  <a:cs typeface="Arial"/>
                  <a:sym typeface="Arial"/>
                </a:rPr>
                <a:t>Proteger e monitorar sistemas</a:t>
              </a:r>
              <a:endParaRPr sz="2000" b="0" i="0" u="none" strike="noStrike" cap="none">
                <a:solidFill>
                  <a:schemeClr val="dk1"/>
                </a:solidFill>
                <a:latin typeface="Arial"/>
                <a:ea typeface="Arial"/>
                <a:cs typeface="Arial"/>
                <a:sym typeface="Arial"/>
              </a:endParaRPr>
            </a:p>
          </p:txBody>
        </p:sp>
        <p:pic>
          <p:nvPicPr>
            <p:cNvPr id="918" name="Google Shape;918;p22" descr="100x100_benefit_secure"/>
            <p:cNvPicPr preferRelativeResize="0"/>
            <p:nvPr/>
          </p:nvPicPr>
          <p:blipFill rotWithShape="1">
            <a:blip r:embed="rId3">
              <a:alphaModFix/>
            </a:blip>
            <a:srcRect/>
            <a:stretch/>
          </p:blipFill>
          <p:spPr>
            <a:xfrm>
              <a:off x="762014" y="3026293"/>
              <a:ext cx="1463040" cy="1463040"/>
            </a:xfrm>
            <a:prstGeom prst="rect">
              <a:avLst/>
            </a:prstGeom>
            <a:noFill/>
            <a:ln>
              <a:noFill/>
            </a:ln>
          </p:spPr>
        </p:pic>
      </p:grpSp>
      <p:sp>
        <p:nvSpPr>
          <p:cNvPr id="919" name="Google Shape;919;p22"/>
          <p:cNvSpPr txBox="1">
            <a:spLocks noGrp="1"/>
          </p:cNvSpPr>
          <p:nvPr>
            <p:ph type="body" idx="1"/>
          </p:nvPr>
        </p:nvSpPr>
        <p:spPr>
          <a:xfrm>
            <a:off x="2998142" y="1528175"/>
            <a:ext cx="8774758"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800"/>
              <a:buChar char="•"/>
            </a:pPr>
            <a:r>
              <a:rPr lang="en-US">
                <a:solidFill>
                  <a:schemeClr val="accent5"/>
                </a:solidFill>
              </a:rPr>
              <a:t>Foco</a:t>
            </a:r>
            <a:endParaRPr/>
          </a:p>
          <a:p>
            <a:pPr marL="685800" lvl="1" indent="-228600" algn="l" rtl="0">
              <a:lnSpc>
                <a:spcPct val="90000"/>
              </a:lnSpc>
              <a:spcBef>
                <a:spcPts val="500"/>
              </a:spcBef>
              <a:spcAft>
                <a:spcPts val="0"/>
              </a:spcAft>
              <a:buClr>
                <a:schemeClr val="dk1"/>
              </a:buClr>
              <a:buSzPts val="2400"/>
              <a:buChar char="•"/>
            </a:pPr>
            <a:r>
              <a:rPr lang="en-US"/>
              <a:t>Proteger informações, sistemas e ativos, e ao mesmo tempo agregar valor comercial por meio de avaliações de risco e estratégias de mitigação.</a:t>
            </a:r>
            <a:endParaRPr/>
          </a:p>
          <a:p>
            <a:pPr marL="0" lvl="0" indent="0" algn="l" rtl="0">
              <a:lnSpc>
                <a:spcPct val="90000"/>
              </a:lnSpc>
              <a:spcBef>
                <a:spcPts val="1000"/>
              </a:spcBef>
              <a:spcAft>
                <a:spcPts val="0"/>
              </a:spcAft>
              <a:buClr>
                <a:schemeClr val="dk1"/>
              </a:buClr>
              <a:buSzPts val="2800"/>
              <a:buNone/>
            </a:pPr>
            <a:endParaRPr/>
          </a:p>
          <a:p>
            <a:pPr marL="228600" lvl="0" indent="-228600" algn="l" rtl="0">
              <a:lnSpc>
                <a:spcPct val="90000"/>
              </a:lnSpc>
              <a:spcBef>
                <a:spcPts val="1000"/>
              </a:spcBef>
              <a:spcAft>
                <a:spcPts val="0"/>
              </a:spcAft>
              <a:buClr>
                <a:schemeClr val="dk1"/>
              </a:buClr>
              <a:buSzPts val="2800"/>
              <a:buChar char="•"/>
            </a:pPr>
            <a:r>
              <a:rPr lang="en-US">
                <a:solidFill>
                  <a:schemeClr val="accent5"/>
                </a:solidFill>
              </a:rPr>
              <a:t>Principais tópicos</a:t>
            </a:r>
            <a:endParaRPr/>
          </a:p>
          <a:p>
            <a:pPr marL="685800" lvl="1" indent="-228600" algn="l" rtl="0">
              <a:lnSpc>
                <a:spcPct val="90000"/>
              </a:lnSpc>
              <a:spcBef>
                <a:spcPts val="500"/>
              </a:spcBef>
              <a:spcAft>
                <a:spcPts val="0"/>
              </a:spcAft>
              <a:buClr>
                <a:schemeClr val="dk1"/>
              </a:buClr>
              <a:buSzPts val="2400"/>
              <a:buChar char="•"/>
            </a:pPr>
            <a:r>
              <a:rPr lang="en-US"/>
              <a:t>Identificar e gerenciar quem pode fazer o quê</a:t>
            </a:r>
            <a:endParaRPr/>
          </a:p>
          <a:p>
            <a:pPr marL="685800" lvl="1" indent="-228600" algn="l" rtl="0">
              <a:lnSpc>
                <a:spcPct val="90000"/>
              </a:lnSpc>
              <a:spcBef>
                <a:spcPts val="500"/>
              </a:spcBef>
              <a:spcAft>
                <a:spcPts val="0"/>
              </a:spcAft>
              <a:buClr>
                <a:schemeClr val="dk1"/>
              </a:buClr>
              <a:buSzPts val="2400"/>
              <a:buChar char="•"/>
            </a:pPr>
            <a:r>
              <a:rPr lang="en-US"/>
              <a:t>Estabelecimento de controles para detectar eventos de segurança</a:t>
            </a:r>
            <a:endParaRPr/>
          </a:p>
          <a:p>
            <a:pPr marL="685800" lvl="1" indent="-228600" algn="l" rtl="0">
              <a:lnSpc>
                <a:spcPct val="90000"/>
              </a:lnSpc>
              <a:spcBef>
                <a:spcPts val="500"/>
              </a:spcBef>
              <a:spcAft>
                <a:spcPts val="0"/>
              </a:spcAft>
              <a:buClr>
                <a:schemeClr val="dk1"/>
              </a:buClr>
              <a:buSzPts val="2400"/>
              <a:buChar char="•"/>
            </a:pPr>
            <a:r>
              <a:rPr lang="en-US"/>
              <a:t>Proteção de sistemas e serviços</a:t>
            </a:r>
            <a:endParaRPr/>
          </a:p>
          <a:p>
            <a:pPr marL="685800" lvl="1" indent="-228600" algn="l" rtl="0">
              <a:lnSpc>
                <a:spcPct val="90000"/>
              </a:lnSpc>
              <a:spcBef>
                <a:spcPts val="500"/>
              </a:spcBef>
              <a:spcAft>
                <a:spcPts val="0"/>
              </a:spcAft>
              <a:buClr>
                <a:schemeClr val="dk1"/>
              </a:buClr>
              <a:buSzPts val="2400"/>
              <a:buChar char="•"/>
            </a:pPr>
            <a:r>
              <a:rPr lang="en-US"/>
              <a:t>Confidencialidade e integridade dos dados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23"/>
        <p:cNvGrpSpPr/>
        <p:nvPr/>
      </p:nvGrpSpPr>
      <p:grpSpPr>
        <a:xfrm>
          <a:off x="0" y="0"/>
          <a:ext cx="0" cy="0"/>
          <a:chOff x="0" y="0"/>
          <a:chExt cx="0" cy="0"/>
        </a:xfrm>
      </p:grpSpPr>
      <p:sp>
        <p:nvSpPr>
          <p:cNvPr id="924" name="Google Shape;924;p23"/>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Princípios de design de segurança</a:t>
            </a:r>
            <a:endParaRPr/>
          </a:p>
        </p:txBody>
      </p:sp>
      <p:grpSp>
        <p:nvGrpSpPr>
          <p:cNvPr id="925" name="Google Shape;925;p23"/>
          <p:cNvGrpSpPr/>
          <p:nvPr/>
        </p:nvGrpSpPr>
        <p:grpSpPr>
          <a:xfrm>
            <a:off x="378608" y="1487855"/>
            <a:ext cx="2229853" cy="4539916"/>
            <a:chOff x="378608" y="1487855"/>
            <a:chExt cx="2229853" cy="4539916"/>
          </a:xfrm>
        </p:grpSpPr>
        <p:sp>
          <p:nvSpPr>
            <p:cNvPr id="926" name="Google Shape;926;p23"/>
            <p:cNvSpPr/>
            <p:nvPr/>
          </p:nvSpPr>
          <p:spPr>
            <a:xfrm>
              <a:off x="378608" y="1487855"/>
              <a:ext cx="2229853" cy="4539916"/>
            </a:xfrm>
            <a:prstGeom prst="rect">
              <a:avLst/>
            </a:prstGeom>
            <a:solidFill>
              <a:schemeClr val="lt1"/>
            </a:solidFill>
            <a:ln w="19050" cap="flat" cmpd="sng">
              <a:solidFill>
                <a:srgbClr val="0070C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endParaRPr sz="2400" b="1" i="0" u="none" strike="noStrike" cap="none">
                <a:solidFill>
                  <a:schemeClr val="dk1"/>
                </a:solidFill>
                <a:latin typeface="Arial"/>
                <a:ea typeface="Arial"/>
                <a:cs typeface="Arial"/>
                <a:sym typeface="Arial"/>
              </a:endParaRPr>
            </a:p>
            <a:p>
              <a:pPr marL="0" marR="0" lvl="0" indent="0" algn="ctr" rtl="0">
                <a:spcBef>
                  <a:spcPts val="0"/>
                </a:spcBef>
                <a:spcAft>
                  <a:spcPts val="0"/>
                </a:spcAft>
                <a:buNone/>
              </a:pPr>
              <a:r>
                <a:rPr lang="en-US" sz="2400" b="1" i="0" u="none" strike="noStrike" cap="none">
                  <a:solidFill>
                    <a:schemeClr val="dk1"/>
                  </a:solidFill>
                  <a:latin typeface="Arial"/>
                  <a:ea typeface="Arial"/>
                  <a:cs typeface="Arial"/>
                  <a:sym typeface="Arial"/>
                </a:rPr>
                <a:t>Segurança </a:t>
              </a:r>
              <a:br>
                <a:rPr lang="en-US" sz="2400" b="1" i="0" u="none" strike="noStrike" cap="none">
                  <a:solidFill>
                    <a:schemeClr val="dk1"/>
                  </a:solidFill>
                  <a:latin typeface="Arial"/>
                  <a:ea typeface="Arial"/>
                  <a:cs typeface="Arial"/>
                  <a:sym typeface="Arial"/>
                </a:rPr>
              </a:br>
              <a:r>
                <a:rPr lang="en-US" sz="2400" b="1" i="0" u="none" strike="noStrike" cap="none">
                  <a:solidFill>
                    <a:schemeClr val="dk1"/>
                  </a:solidFill>
                  <a:latin typeface="Arial"/>
                  <a:ea typeface="Arial"/>
                  <a:cs typeface="Arial"/>
                  <a:sym typeface="Arial"/>
                </a:rPr>
                <a:t>pilar</a:t>
              </a:r>
              <a:endParaRPr sz="2400" b="1" i="0" u="none" strike="noStrike" cap="none">
                <a:solidFill>
                  <a:schemeClr val="dk1"/>
                </a:solidFill>
                <a:latin typeface="Arial"/>
                <a:ea typeface="Arial"/>
                <a:cs typeface="Arial"/>
                <a:sym typeface="Arial"/>
              </a:endParaRPr>
            </a:p>
          </p:txBody>
        </p:sp>
        <p:sp>
          <p:nvSpPr>
            <p:cNvPr id="927" name="Google Shape;927;p23"/>
            <p:cNvSpPr txBox="1"/>
            <p:nvPr/>
          </p:nvSpPr>
          <p:spPr>
            <a:xfrm>
              <a:off x="679675" y="4889389"/>
              <a:ext cx="1627717"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0" i="0" u="none" strike="noStrike" cap="none">
                  <a:solidFill>
                    <a:schemeClr val="dk1"/>
                  </a:solidFill>
                  <a:latin typeface="Arial"/>
                  <a:ea typeface="Arial"/>
                  <a:cs typeface="Arial"/>
                  <a:sym typeface="Arial"/>
                </a:rPr>
                <a:t>Proteger e monitorar sistemas</a:t>
              </a:r>
              <a:endParaRPr sz="2000" b="0" i="0" u="none" strike="noStrike" cap="none">
                <a:solidFill>
                  <a:schemeClr val="dk1"/>
                </a:solidFill>
                <a:latin typeface="Arial"/>
                <a:ea typeface="Arial"/>
                <a:cs typeface="Arial"/>
                <a:sym typeface="Arial"/>
              </a:endParaRPr>
            </a:p>
          </p:txBody>
        </p:sp>
        <p:pic>
          <p:nvPicPr>
            <p:cNvPr id="928" name="Google Shape;928;p23" descr="100x100_benefit_secure"/>
            <p:cNvPicPr preferRelativeResize="0"/>
            <p:nvPr/>
          </p:nvPicPr>
          <p:blipFill rotWithShape="1">
            <a:blip r:embed="rId3">
              <a:alphaModFix/>
            </a:blip>
            <a:srcRect/>
            <a:stretch/>
          </p:blipFill>
          <p:spPr>
            <a:xfrm>
              <a:off x="762014" y="3026293"/>
              <a:ext cx="1463040" cy="1463040"/>
            </a:xfrm>
            <a:prstGeom prst="rect">
              <a:avLst/>
            </a:prstGeom>
            <a:noFill/>
            <a:ln>
              <a:noFill/>
            </a:ln>
          </p:spPr>
        </p:pic>
      </p:grpSp>
      <p:sp>
        <p:nvSpPr>
          <p:cNvPr id="929" name="Google Shape;929;p23"/>
          <p:cNvSpPr txBox="1">
            <a:spLocks noGrp="1"/>
          </p:cNvSpPr>
          <p:nvPr>
            <p:ph type="body" idx="2"/>
          </p:nvPr>
        </p:nvSpPr>
        <p:spPr>
          <a:xfrm>
            <a:off x="2909528" y="1524228"/>
            <a:ext cx="8841472"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800"/>
              <a:buChar char="•"/>
            </a:pPr>
            <a:r>
              <a:rPr lang="en-US"/>
              <a:t>Implementar uma base de identidade sólida</a:t>
            </a:r>
            <a:endParaRPr/>
          </a:p>
          <a:p>
            <a:pPr marL="228600" lvl="0" indent="-228600" algn="l" rtl="0">
              <a:lnSpc>
                <a:spcPct val="90000"/>
              </a:lnSpc>
              <a:spcBef>
                <a:spcPts val="1000"/>
              </a:spcBef>
              <a:spcAft>
                <a:spcPts val="0"/>
              </a:spcAft>
              <a:buClr>
                <a:schemeClr val="dk1"/>
              </a:buClr>
              <a:buSzPts val="2800"/>
              <a:buChar char="•"/>
            </a:pPr>
            <a:r>
              <a:rPr lang="en-US"/>
              <a:t>Habilitar a rastreabilidade</a:t>
            </a:r>
            <a:endParaRPr/>
          </a:p>
          <a:p>
            <a:pPr marL="228600" lvl="0" indent="-228600" algn="l" rtl="0">
              <a:lnSpc>
                <a:spcPct val="90000"/>
              </a:lnSpc>
              <a:spcBef>
                <a:spcPts val="1000"/>
              </a:spcBef>
              <a:spcAft>
                <a:spcPts val="0"/>
              </a:spcAft>
              <a:buClr>
                <a:schemeClr val="dk1"/>
              </a:buClr>
              <a:buSzPts val="2800"/>
              <a:buChar char="•"/>
            </a:pPr>
            <a:r>
              <a:rPr lang="en-US"/>
              <a:t>Aplicar segurança em todas as camadas</a:t>
            </a:r>
            <a:endParaRPr/>
          </a:p>
          <a:p>
            <a:pPr marL="228600" lvl="0" indent="-228600" algn="l" rtl="0">
              <a:lnSpc>
                <a:spcPct val="90000"/>
              </a:lnSpc>
              <a:spcBef>
                <a:spcPts val="1000"/>
              </a:spcBef>
              <a:spcAft>
                <a:spcPts val="0"/>
              </a:spcAft>
              <a:buClr>
                <a:schemeClr val="dk1"/>
              </a:buClr>
              <a:buSzPts val="2800"/>
              <a:buChar char="•"/>
            </a:pPr>
            <a:r>
              <a:rPr lang="en-US"/>
              <a:t>Automatizar as melhores práticas de segurança</a:t>
            </a:r>
            <a:endParaRPr/>
          </a:p>
          <a:p>
            <a:pPr marL="228600" lvl="0" indent="-228600" algn="l" rtl="0">
              <a:lnSpc>
                <a:spcPct val="90000"/>
              </a:lnSpc>
              <a:spcBef>
                <a:spcPts val="1000"/>
              </a:spcBef>
              <a:spcAft>
                <a:spcPts val="0"/>
              </a:spcAft>
              <a:buClr>
                <a:schemeClr val="dk1"/>
              </a:buClr>
              <a:buSzPts val="2800"/>
              <a:buChar char="•"/>
            </a:pPr>
            <a:r>
              <a:rPr lang="en-US"/>
              <a:t>Proteger dados em trânsito e ociosos</a:t>
            </a:r>
            <a:endParaRPr/>
          </a:p>
          <a:p>
            <a:pPr marL="228600" lvl="0" indent="-228600" algn="l" rtl="0">
              <a:lnSpc>
                <a:spcPct val="90000"/>
              </a:lnSpc>
              <a:spcBef>
                <a:spcPts val="1000"/>
              </a:spcBef>
              <a:spcAft>
                <a:spcPts val="0"/>
              </a:spcAft>
              <a:buClr>
                <a:schemeClr val="dk1"/>
              </a:buClr>
              <a:buSzPts val="2800"/>
              <a:buChar char="•"/>
            </a:pPr>
            <a:r>
              <a:rPr lang="en-US"/>
              <a:t>Manter as pessoas longe dos dados</a:t>
            </a:r>
            <a:endParaRPr/>
          </a:p>
          <a:p>
            <a:pPr marL="228600" lvl="0" indent="-228600" algn="l" rtl="0">
              <a:lnSpc>
                <a:spcPct val="90000"/>
              </a:lnSpc>
              <a:spcBef>
                <a:spcPts val="1000"/>
              </a:spcBef>
              <a:spcAft>
                <a:spcPts val="0"/>
              </a:spcAft>
              <a:buClr>
                <a:schemeClr val="dk1"/>
              </a:buClr>
              <a:buSzPts val="2800"/>
              <a:buChar char="•"/>
            </a:pPr>
            <a:r>
              <a:rPr lang="en-US"/>
              <a:t>Preparar-se para eventos de segurança.</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33"/>
        <p:cNvGrpSpPr/>
        <p:nvPr/>
      </p:nvGrpSpPr>
      <p:grpSpPr>
        <a:xfrm>
          <a:off x="0" y="0"/>
          <a:ext cx="0" cy="0"/>
          <a:chOff x="0" y="0"/>
          <a:chExt cx="0" cy="0"/>
        </a:xfrm>
      </p:grpSpPr>
      <p:sp>
        <p:nvSpPr>
          <p:cNvPr id="934" name="Google Shape;934;p24"/>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Perguntas sobre segurança</a:t>
            </a:r>
            <a:endParaRPr/>
          </a:p>
        </p:txBody>
      </p:sp>
      <p:sp>
        <p:nvSpPr>
          <p:cNvPr id="935" name="Google Shape;935;p24"/>
          <p:cNvSpPr txBox="1">
            <a:spLocks noGrp="1"/>
          </p:cNvSpPr>
          <p:nvPr>
            <p:ph type="body" idx="1"/>
          </p:nvPr>
        </p:nvSpPr>
        <p:spPr>
          <a:xfrm>
            <a:off x="419100" y="1528175"/>
            <a:ext cx="5504688"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accent5"/>
              </a:buClr>
              <a:buSzPts val="2400"/>
              <a:buNone/>
            </a:pPr>
            <a:r>
              <a:rPr lang="en-US" sz="2400">
                <a:solidFill>
                  <a:schemeClr val="accent5"/>
                </a:solidFill>
              </a:rPr>
              <a:t>Identity and access management</a:t>
            </a:r>
            <a:endParaRPr/>
          </a:p>
          <a:p>
            <a:pPr marL="685800" lvl="1" indent="-228600" algn="l" rtl="0">
              <a:lnSpc>
                <a:spcPct val="90000"/>
              </a:lnSpc>
              <a:spcBef>
                <a:spcPts val="500"/>
              </a:spcBef>
              <a:spcAft>
                <a:spcPts val="0"/>
              </a:spcAft>
              <a:buClr>
                <a:schemeClr val="dk1"/>
              </a:buClr>
              <a:buSzPts val="2000"/>
              <a:buChar char="•"/>
            </a:pPr>
            <a:r>
              <a:rPr lang="en-US" sz="2000"/>
              <a:t>Como você gerencia credenciais e autenticação?</a:t>
            </a:r>
            <a:endParaRPr/>
          </a:p>
          <a:p>
            <a:pPr marL="685800" lvl="1" indent="-228600" algn="l" rtl="0">
              <a:lnSpc>
                <a:spcPct val="90000"/>
              </a:lnSpc>
              <a:spcBef>
                <a:spcPts val="500"/>
              </a:spcBef>
              <a:spcAft>
                <a:spcPts val="0"/>
              </a:spcAft>
              <a:buClr>
                <a:schemeClr val="dk1"/>
              </a:buClr>
              <a:buSzPts val="2000"/>
              <a:buChar char="•"/>
            </a:pPr>
            <a:r>
              <a:rPr lang="en-US" sz="2000"/>
              <a:t>Como você controla o acesso humano?</a:t>
            </a:r>
            <a:endParaRPr/>
          </a:p>
          <a:p>
            <a:pPr marL="685800" lvl="1" indent="-228600" algn="l" rtl="0">
              <a:lnSpc>
                <a:spcPct val="90000"/>
              </a:lnSpc>
              <a:spcBef>
                <a:spcPts val="500"/>
              </a:spcBef>
              <a:spcAft>
                <a:spcPts val="0"/>
              </a:spcAft>
              <a:buClr>
                <a:schemeClr val="dk1"/>
              </a:buClr>
              <a:buSzPts val="2000"/>
              <a:buChar char="•"/>
            </a:pPr>
            <a:r>
              <a:rPr lang="en-US" sz="2000"/>
              <a:t>Como você controla o acesso programático?</a:t>
            </a:r>
            <a:br>
              <a:rPr lang="en-US" sz="2000"/>
            </a:br>
            <a:endParaRPr sz="2000"/>
          </a:p>
          <a:p>
            <a:pPr marL="0" lvl="0" indent="0" algn="l" rtl="0">
              <a:lnSpc>
                <a:spcPct val="90000"/>
              </a:lnSpc>
              <a:spcBef>
                <a:spcPts val="1000"/>
              </a:spcBef>
              <a:spcAft>
                <a:spcPts val="0"/>
              </a:spcAft>
              <a:buClr>
                <a:schemeClr val="accent5"/>
              </a:buClr>
              <a:buSzPts val="2400"/>
              <a:buNone/>
            </a:pPr>
            <a:r>
              <a:rPr lang="en-US" sz="2400">
                <a:solidFill>
                  <a:schemeClr val="accent5"/>
                </a:solidFill>
              </a:rPr>
              <a:t>Controles de detecção</a:t>
            </a:r>
            <a:endParaRPr/>
          </a:p>
          <a:p>
            <a:pPr marL="685800" lvl="1" indent="-228600" algn="l" rtl="0">
              <a:lnSpc>
                <a:spcPct val="90000"/>
              </a:lnSpc>
              <a:spcBef>
                <a:spcPts val="500"/>
              </a:spcBef>
              <a:spcAft>
                <a:spcPts val="0"/>
              </a:spcAft>
              <a:buClr>
                <a:schemeClr val="dk1"/>
              </a:buClr>
              <a:buSzPts val="2000"/>
              <a:buChar char="•"/>
            </a:pPr>
            <a:r>
              <a:rPr lang="en-US" sz="2000"/>
              <a:t>Como você detecta e investiga eventos de segurança?</a:t>
            </a:r>
            <a:endParaRPr/>
          </a:p>
          <a:p>
            <a:pPr marL="685800" lvl="1" indent="-228600" algn="l" rtl="0">
              <a:lnSpc>
                <a:spcPct val="90000"/>
              </a:lnSpc>
              <a:spcBef>
                <a:spcPts val="500"/>
              </a:spcBef>
              <a:spcAft>
                <a:spcPts val="0"/>
              </a:spcAft>
              <a:buClr>
                <a:schemeClr val="dk1"/>
              </a:buClr>
              <a:buSzPts val="2000"/>
              <a:buChar char="•"/>
            </a:pPr>
            <a:r>
              <a:rPr lang="en-US" sz="2000"/>
              <a:t>Como você se defende de ameaças à segurança emergentes?</a:t>
            </a:r>
            <a:endParaRPr/>
          </a:p>
          <a:p>
            <a:pPr marL="228600" lvl="0" indent="-101600" algn="l" rtl="0">
              <a:lnSpc>
                <a:spcPct val="90000"/>
              </a:lnSpc>
              <a:spcBef>
                <a:spcPts val="1000"/>
              </a:spcBef>
              <a:spcAft>
                <a:spcPts val="0"/>
              </a:spcAft>
              <a:buClr>
                <a:schemeClr val="dk1"/>
              </a:buClr>
              <a:buSzPts val="2000"/>
              <a:buNone/>
            </a:pPr>
            <a:endParaRPr sz="2000"/>
          </a:p>
        </p:txBody>
      </p:sp>
      <p:sp>
        <p:nvSpPr>
          <p:cNvPr id="936" name="Google Shape;936;p24"/>
          <p:cNvSpPr txBox="1">
            <a:spLocks noGrp="1"/>
          </p:cNvSpPr>
          <p:nvPr>
            <p:ph type="body" idx="2"/>
          </p:nvPr>
        </p:nvSpPr>
        <p:spPr>
          <a:xfrm>
            <a:off x="6246312" y="1524228"/>
            <a:ext cx="5504688"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accent5"/>
              </a:buClr>
              <a:buSzPts val="2400"/>
              <a:buNone/>
            </a:pPr>
            <a:r>
              <a:rPr lang="en-US" sz="2400">
                <a:solidFill>
                  <a:schemeClr val="accent5"/>
                </a:solidFill>
              </a:rPr>
              <a:t>Proteção de infraestrutura</a:t>
            </a:r>
            <a:endParaRPr/>
          </a:p>
          <a:p>
            <a:pPr marL="685800" lvl="1" indent="-228600" algn="l" rtl="0">
              <a:lnSpc>
                <a:spcPct val="90000"/>
              </a:lnSpc>
              <a:spcBef>
                <a:spcPts val="500"/>
              </a:spcBef>
              <a:spcAft>
                <a:spcPts val="0"/>
              </a:spcAft>
              <a:buClr>
                <a:schemeClr val="dk1"/>
              </a:buClr>
              <a:buSzPts val="2000"/>
              <a:buChar char="•"/>
            </a:pPr>
            <a:r>
              <a:rPr lang="en-US" sz="2000"/>
              <a:t>Como você protege as redes?</a:t>
            </a:r>
            <a:endParaRPr/>
          </a:p>
          <a:p>
            <a:pPr marL="685800" lvl="1" indent="-228600" algn="l" rtl="0">
              <a:lnSpc>
                <a:spcPct val="90000"/>
              </a:lnSpc>
              <a:spcBef>
                <a:spcPts val="500"/>
              </a:spcBef>
              <a:spcAft>
                <a:spcPts val="0"/>
              </a:spcAft>
              <a:buClr>
                <a:schemeClr val="dk1"/>
              </a:buClr>
              <a:buSzPts val="2000"/>
              <a:buChar char="•"/>
            </a:pPr>
            <a:r>
              <a:rPr lang="en-US" sz="2000"/>
              <a:t>Como você protege os recursos de computação?</a:t>
            </a:r>
            <a:br>
              <a:rPr lang="en-US" sz="2000"/>
            </a:br>
            <a:endParaRPr sz="2000"/>
          </a:p>
          <a:p>
            <a:pPr marL="0" lvl="0" indent="0" algn="l" rtl="0">
              <a:lnSpc>
                <a:spcPct val="90000"/>
              </a:lnSpc>
              <a:spcBef>
                <a:spcPts val="1000"/>
              </a:spcBef>
              <a:spcAft>
                <a:spcPts val="0"/>
              </a:spcAft>
              <a:buClr>
                <a:schemeClr val="accent5"/>
              </a:buClr>
              <a:buSzPts val="2400"/>
              <a:buNone/>
            </a:pPr>
            <a:r>
              <a:rPr lang="en-US" sz="2400">
                <a:solidFill>
                  <a:schemeClr val="accent5"/>
                </a:solidFill>
              </a:rPr>
              <a:t>Proteção de dados</a:t>
            </a:r>
            <a:endParaRPr/>
          </a:p>
          <a:p>
            <a:pPr marL="685800" lvl="1" indent="-228600" algn="l" rtl="0">
              <a:lnSpc>
                <a:spcPct val="90000"/>
              </a:lnSpc>
              <a:spcBef>
                <a:spcPts val="500"/>
              </a:spcBef>
              <a:spcAft>
                <a:spcPts val="0"/>
              </a:spcAft>
              <a:buClr>
                <a:schemeClr val="dk1"/>
              </a:buClr>
              <a:buSzPts val="2000"/>
              <a:buChar char="•"/>
            </a:pPr>
            <a:r>
              <a:rPr lang="en-US" sz="2000"/>
              <a:t>Como você classifica os dados?</a:t>
            </a:r>
            <a:endParaRPr/>
          </a:p>
          <a:p>
            <a:pPr marL="685800" lvl="1" indent="-228600" algn="l" rtl="0">
              <a:lnSpc>
                <a:spcPct val="90000"/>
              </a:lnSpc>
              <a:spcBef>
                <a:spcPts val="500"/>
              </a:spcBef>
              <a:spcAft>
                <a:spcPts val="0"/>
              </a:spcAft>
              <a:buClr>
                <a:schemeClr val="dk1"/>
              </a:buClr>
              <a:buSzPts val="2000"/>
              <a:buChar char="•"/>
            </a:pPr>
            <a:r>
              <a:rPr lang="en-US" sz="2000"/>
              <a:t>Como você protege os dados ociosos?</a:t>
            </a:r>
            <a:endParaRPr/>
          </a:p>
          <a:p>
            <a:pPr marL="685800" lvl="1" indent="-228600" algn="l" rtl="0">
              <a:lnSpc>
                <a:spcPct val="90000"/>
              </a:lnSpc>
              <a:spcBef>
                <a:spcPts val="500"/>
              </a:spcBef>
              <a:spcAft>
                <a:spcPts val="0"/>
              </a:spcAft>
              <a:buClr>
                <a:schemeClr val="dk1"/>
              </a:buClr>
              <a:buSzPts val="2000"/>
              <a:buChar char="•"/>
            </a:pPr>
            <a:r>
              <a:rPr lang="en-US" sz="2000"/>
              <a:t>Como você protege os dados em trânsito?</a:t>
            </a:r>
            <a:br>
              <a:rPr lang="en-US" sz="2000"/>
            </a:br>
            <a:endParaRPr sz="2000"/>
          </a:p>
          <a:p>
            <a:pPr marL="0" lvl="0" indent="0" algn="l" rtl="0">
              <a:lnSpc>
                <a:spcPct val="90000"/>
              </a:lnSpc>
              <a:spcBef>
                <a:spcPts val="1000"/>
              </a:spcBef>
              <a:spcAft>
                <a:spcPts val="0"/>
              </a:spcAft>
              <a:buClr>
                <a:schemeClr val="accent5"/>
              </a:buClr>
              <a:buSzPts val="2400"/>
              <a:buNone/>
            </a:pPr>
            <a:r>
              <a:rPr lang="en-US" sz="2400">
                <a:solidFill>
                  <a:schemeClr val="accent5"/>
                </a:solidFill>
              </a:rPr>
              <a:t>Resposta a incidentes</a:t>
            </a:r>
            <a:endParaRPr/>
          </a:p>
          <a:p>
            <a:pPr marL="685800" lvl="1" indent="-228600" algn="l" rtl="0">
              <a:lnSpc>
                <a:spcPct val="90000"/>
              </a:lnSpc>
              <a:spcBef>
                <a:spcPts val="500"/>
              </a:spcBef>
              <a:spcAft>
                <a:spcPts val="0"/>
              </a:spcAft>
              <a:buClr>
                <a:schemeClr val="dk1"/>
              </a:buClr>
              <a:buSzPts val="2000"/>
              <a:buChar char="•"/>
            </a:pPr>
            <a:r>
              <a:rPr lang="en-US" sz="2000"/>
              <a:t>Como você responde a um incidente?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40"/>
        <p:cNvGrpSpPr/>
        <p:nvPr/>
      </p:nvGrpSpPr>
      <p:grpSpPr>
        <a:xfrm>
          <a:off x="0" y="0"/>
          <a:ext cx="0" cy="0"/>
          <a:chOff x="0" y="0"/>
          <a:chExt cx="0" cy="0"/>
        </a:xfrm>
      </p:grpSpPr>
      <p:sp>
        <p:nvSpPr>
          <p:cNvPr id="941" name="Google Shape;941;p25"/>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Detalhamento de atividade</a:t>
            </a:r>
            <a:endParaRPr/>
          </a:p>
        </p:txBody>
      </p:sp>
      <p:grpSp>
        <p:nvGrpSpPr>
          <p:cNvPr id="942" name="Google Shape;942;p25"/>
          <p:cNvGrpSpPr/>
          <p:nvPr/>
        </p:nvGrpSpPr>
        <p:grpSpPr>
          <a:xfrm>
            <a:off x="32203" y="1150237"/>
            <a:ext cx="12085528" cy="5639907"/>
            <a:chOff x="32203" y="1150237"/>
            <a:chExt cx="12085528" cy="5639907"/>
          </a:xfrm>
        </p:grpSpPr>
        <p:sp>
          <p:nvSpPr>
            <p:cNvPr id="943" name="Google Shape;943;p25"/>
            <p:cNvSpPr/>
            <p:nvPr/>
          </p:nvSpPr>
          <p:spPr>
            <a:xfrm>
              <a:off x="1973178" y="2081088"/>
              <a:ext cx="9875520" cy="3840480"/>
            </a:xfrm>
            <a:prstGeom prst="rect">
              <a:avLst/>
            </a:prstGeom>
            <a:noFill/>
            <a:ln w="12700" cap="flat" cmpd="sng">
              <a:solidFill>
                <a:srgbClr val="1D8900"/>
              </a:solidFill>
              <a:prstDash val="solid"/>
              <a:miter lim="800000"/>
              <a:headEnd type="none" w="sm" len="sm"/>
              <a:tailEnd type="none" w="sm" len="sm"/>
            </a:ln>
          </p:spPr>
          <p:txBody>
            <a:bodyPr spcFirstLastPara="1" wrap="square" lIns="457200" tIns="91425" rIns="91425" bIns="45700" anchor="t" anchorCtr="0">
              <a:noAutofit/>
            </a:bodyPr>
            <a:lstStyle/>
            <a:p>
              <a:pPr marL="0" marR="0" lvl="0" indent="0" algn="l" rtl="0">
                <a:lnSpc>
                  <a:spcPct val="100000"/>
                </a:lnSpc>
                <a:spcBef>
                  <a:spcPts val="0"/>
                </a:spcBef>
                <a:spcAft>
                  <a:spcPts val="0"/>
                </a:spcAft>
                <a:buClr>
                  <a:srgbClr val="1D8900"/>
                </a:buClr>
                <a:buSzPts val="1200"/>
                <a:buFont typeface="Arial"/>
                <a:buNone/>
              </a:pPr>
              <a:r>
                <a:rPr lang="en-US" sz="1200" b="0" i="0" u="none" strike="noStrike" cap="none">
                  <a:solidFill>
                    <a:srgbClr val="1D8900"/>
                  </a:solidFill>
                  <a:latin typeface="Arial"/>
                  <a:ea typeface="Arial"/>
                  <a:cs typeface="Arial"/>
                  <a:sym typeface="Arial"/>
                </a:rPr>
                <a:t> VPC</a:t>
              </a:r>
              <a:endParaRPr/>
            </a:p>
          </p:txBody>
        </p:sp>
        <p:sp>
          <p:nvSpPr>
            <p:cNvPr id="944" name="Google Shape;944;p25"/>
            <p:cNvSpPr/>
            <p:nvPr/>
          </p:nvSpPr>
          <p:spPr>
            <a:xfrm>
              <a:off x="1789889" y="1605179"/>
              <a:ext cx="10241280" cy="4434840"/>
            </a:xfrm>
            <a:prstGeom prst="rect">
              <a:avLst/>
            </a:prstGeom>
            <a:noFill/>
            <a:ln w="12700" cap="flat" cmpd="sng">
              <a:solidFill>
                <a:srgbClr val="232F3D"/>
              </a:solidFill>
              <a:prstDash val="solid"/>
              <a:miter lim="800000"/>
              <a:headEnd type="none" w="sm" len="sm"/>
              <a:tailEnd type="none" w="sm" len="sm"/>
            </a:ln>
          </p:spPr>
          <p:txBody>
            <a:bodyPr spcFirstLastPara="1" wrap="square" lIns="457200" tIns="91425" rIns="91425" bIns="45700" anchor="t" anchorCtr="0">
              <a:no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 Nuvem AWS </a:t>
              </a:r>
              <a:endParaRPr sz="1200" b="0" i="0" u="none" strike="noStrike" cap="none">
                <a:solidFill>
                  <a:srgbClr val="000000"/>
                </a:solidFill>
                <a:latin typeface="Arial"/>
                <a:ea typeface="Arial"/>
                <a:cs typeface="Arial"/>
                <a:sym typeface="Arial"/>
              </a:endParaRPr>
            </a:p>
          </p:txBody>
        </p:sp>
        <p:pic>
          <p:nvPicPr>
            <p:cNvPr id="945" name="Google Shape;945;p25"/>
            <p:cNvPicPr preferRelativeResize="0"/>
            <p:nvPr/>
          </p:nvPicPr>
          <p:blipFill rotWithShape="1">
            <a:blip r:embed="rId3">
              <a:alphaModFix/>
            </a:blip>
            <a:srcRect/>
            <a:stretch/>
          </p:blipFill>
          <p:spPr>
            <a:xfrm>
              <a:off x="1973179" y="2081088"/>
              <a:ext cx="457200" cy="457200"/>
            </a:xfrm>
            <a:prstGeom prst="rect">
              <a:avLst/>
            </a:prstGeom>
            <a:noFill/>
            <a:ln>
              <a:noFill/>
            </a:ln>
          </p:spPr>
        </p:pic>
        <p:pic>
          <p:nvPicPr>
            <p:cNvPr id="946" name="Google Shape;946;p25"/>
            <p:cNvPicPr preferRelativeResize="0"/>
            <p:nvPr/>
          </p:nvPicPr>
          <p:blipFill rotWithShape="1">
            <a:blip r:embed="rId4">
              <a:alphaModFix/>
            </a:blip>
            <a:srcRect/>
            <a:stretch/>
          </p:blipFill>
          <p:spPr>
            <a:xfrm>
              <a:off x="123644" y="3160770"/>
              <a:ext cx="548640" cy="548640"/>
            </a:xfrm>
            <a:prstGeom prst="rect">
              <a:avLst/>
            </a:prstGeom>
            <a:noFill/>
            <a:ln>
              <a:noFill/>
            </a:ln>
          </p:spPr>
        </p:pic>
        <p:pic>
          <p:nvPicPr>
            <p:cNvPr id="947" name="Google Shape;947;p25"/>
            <p:cNvPicPr preferRelativeResize="0"/>
            <p:nvPr/>
          </p:nvPicPr>
          <p:blipFill rotWithShape="1">
            <a:blip r:embed="rId5">
              <a:alphaModFix/>
            </a:blip>
            <a:srcRect/>
            <a:stretch/>
          </p:blipFill>
          <p:spPr>
            <a:xfrm>
              <a:off x="123644" y="1951541"/>
              <a:ext cx="548640" cy="548640"/>
            </a:xfrm>
            <a:prstGeom prst="rect">
              <a:avLst/>
            </a:prstGeom>
            <a:noFill/>
            <a:ln>
              <a:noFill/>
            </a:ln>
          </p:spPr>
        </p:pic>
        <p:pic>
          <p:nvPicPr>
            <p:cNvPr id="948" name="Google Shape;948;p25"/>
            <p:cNvPicPr preferRelativeResize="0"/>
            <p:nvPr/>
          </p:nvPicPr>
          <p:blipFill rotWithShape="1">
            <a:blip r:embed="rId6">
              <a:alphaModFix/>
            </a:blip>
            <a:srcRect/>
            <a:stretch/>
          </p:blipFill>
          <p:spPr>
            <a:xfrm>
              <a:off x="70304" y="5579229"/>
              <a:ext cx="640080" cy="640080"/>
            </a:xfrm>
            <a:prstGeom prst="rect">
              <a:avLst/>
            </a:prstGeom>
            <a:noFill/>
            <a:ln>
              <a:noFill/>
            </a:ln>
          </p:spPr>
        </p:pic>
        <p:pic>
          <p:nvPicPr>
            <p:cNvPr id="949" name="Google Shape;949;p25"/>
            <p:cNvPicPr preferRelativeResize="0"/>
            <p:nvPr/>
          </p:nvPicPr>
          <p:blipFill rotWithShape="1">
            <a:blip r:embed="rId7">
              <a:alphaModFix/>
            </a:blip>
            <a:srcRect/>
            <a:stretch/>
          </p:blipFill>
          <p:spPr>
            <a:xfrm>
              <a:off x="123644" y="4369999"/>
              <a:ext cx="548640" cy="548640"/>
            </a:xfrm>
            <a:prstGeom prst="rect">
              <a:avLst/>
            </a:prstGeom>
            <a:noFill/>
            <a:ln>
              <a:noFill/>
            </a:ln>
          </p:spPr>
        </p:pic>
        <p:sp>
          <p:nvSpPr>
            <p:cNvPr id="950" name="Google Shape;950;p25"/>
            <p:cNvSpPr txBox="1"/>
            <p:nvPr/>
          </p:nvSpPr>
          <p:spPr>
            <a:xfrm>
              <a:off x="601572" y="1933474"/>
              <a:ext cx="941283"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Máquina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captura </a:t>
              </a:r>
              <a:endParaRPr sz="1200" b="0" i="0" u="none" strike="noStrike" cap="none">
                <a:solidFill>
                  <a:srgbClr val="000000"/>
                </a:solidFill>
                <a:latin typeface="Arial"/>
                <a:ea typeface="Arial"/>
                <a:cs typeface="Arial"/>
                <a:sym typeface="Arial"/>
              </a:endParaRPr>
            </a:p>
          </p:txBody>
        </p:sp>
        <p:sp>
          <p:nvSpPr>
            <p:cNvPr id="951" name="Google Shape;951;p25"/>
            <p:cNvSpPr txBox="1"/>
            <p:nvPr/>
          </p:nvSpPr>
          <p:spPr>
            <a:xfrm>
              <a:off x="601572" y="3107597"/>
              <a:ext cx="1334020"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Matriz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armazenamento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removível </a:t>
              </a:r>
              <a:endParaRPr sz="1200" b="0" i="0" u="none" strike="noStrike" cap="none">
                <a:solidFill>
                  <a:srgbClr val="000000"/>
                </a:solidFill>
                <a:latin typeface="Arial"/>
                <a:ea typeface="Arial"/>
                <a:cs typeface="Arial"/>
                <a:sym typeface="Arial"/>
              </a:endParaRPr>
            </a:p>
          </p:txBody>
        </p:sp>
        <p:sp>
          <p:nvSpPr>
            <p:cNvPr id="952" name="Google Shape;952;p25"/>
            <p:cNvSpPr txBox="1"/>
            <p:nvPr/>
          </p:nvSpPr>
          <p:spPr>
            <a:xfrm>
              <a:off x="670900" y="4407586"/>
              <a:ext cx="1008609"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Máquina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ingestão </a:t>
              </a:r>
              <a:endParaRPr sz="1200" b="0" i="0" u="none" strike="noStrike" cap="none">
                <a:solidFill>
                  <a:srgbClr val="000000"/>
                </a:solidFill>
                <a:latin typeface="Arial"/>
                <a:ea typeface="Arial"/>
                <a:cs typeface="Arial"/>
                <a:sym typeface="Arial"/>
              </a:endParaRPr>
            </a:p>
          </p:txBody>
        </p:sp>
        <p:sp>
          <p:nvSpPr>
            <p:cNvPr id="953" name="Google Shape;953;p25"/>
            <p:cNvSpPr txBox="1"/>
            <p:nvPr/>
          </p:nvSpPr>
          <p:spPr>
            <a:xfrm>
              <a:off x="547049" y="5387027"/>
              <a:ext cx="1351652"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Armazenamento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em fitas </a:t>
              </a:r>
              <a:endParaRPr sz="1200" b="0" i="0" u="none" strike="noStrike" cap="none">
                <a:solidFill>
                  <a:srgbClr val="000000"/>
                </a:solidFill>
                <a:latin typeface="Arial"/>
                <a:ea typeface="Arial"/>
                <a:cs typeface="Arial"/>
                <a:sym typeface="Arial"/>
              </a:endParaRPr>
            </a:p>
          </p:txBody>
        </p:sp>
        <p:cxnSp>
          <p:nvCxnSpPr>
            <p:cNvPr id="954" name="Google Shape;954;p25"/>
            <p:cNvCxnSpPr>
              <a:stCxn id="947" idx="2"/>
              <a:endCxn id="946" idx="0"/>
            </p:cNvCxnSpPr>
            <p:nvPr/>
          </p:nvCxnSpPr>
          <p:spPr>
            <a:xfrm>
              <a:off x="397964" y="2500181"/>
              <a:ext cx="0" cy="660600"/>
            </a:xfrm>
            <a:prstGeom prst="straightConnector1">
              <a:avLst/>
            </a:prstGeom>
            <a:noFill/>
            <a:ln w="9525" cap="flat" cmpd="sng">
              <a:solidFill>
                <a:schemeClr val="accent1"/>
              </a:solidFill>
              <a:prstDash val="solid"/>
              <a:miter lim="800000"/>
              <a:headEnd type="none" w="sm" len="sm"/>
              <a:tailEnd type="triangle" w="med" len="med"/>
            </a:ln>
          </p:spPr>
        </p:cxnSp>
        <p:cxnSp>
          <p:nvCxnSpPr>
            <p:cNvPr id="955" name="Google Shape;955;p25"/>
            <p:cNvCxnSpPr>
              <a:stCxn id="949" idx="0"/>
              <a:endCxn id="946" idx="2"/>
            </p:cNvCxnSpPr>
            <p:nvPr/>
          </p:nvCxnSpPr>
          <p:spPr>
            <a:xfrm rot="10800000">
              <a:off x="397964" y="3709399"/>
              <a:ext cx="0" cy="660600"/>
            </a:xfrm>
            <a:prstGeom prst="straightConnector1">
              <a:avLst/>
            </a:prstGeom>
            <a:noFill/>
            <a:ln w="9525" cap="flat" cmpd="sng">
              <a:solidFill>
                <a:schemeClr val="accent1"/>
              </a:solidFill>
              <a:prstDash val="lgDash"/>
              <a:miter lim="800000"/>
              <a:headEnd type="none" w="sm" len="sm"/>
              <a:tailEnd type="triangle" w="med" len="med"/>
            </a:ln>
          </p:spPr>
        </p:cxnSp>
        <p:cxnSp>
          <p:nvCxnSpPr>
            <p:cNvPr id="956" name="Google Shape;956;p25"/>
            <p:cNvCxnSpPr/>
            <p:nvPr/>
          </p:nvCxnSpPr>
          <p:spPr>
            <a:xfrm>
              <a:off x="390344" y="4976459"/>
              <a:ext cx="0" cy="640080"/>
            </a:xfrm>
            <a:prstGeom prst="straightConnector1">
              <a:avLst/>
            </a:prstGeom>
            <a:noFill/>
            <a:ln w="9525" cap="flat" cmpd="sng">
              <a:solidFill>
                <a:schemeClr val="accent1"/>
              </a:solidFill>
              <a:prstDash val="lgDash"/>
              <a:miter lim="800000"/>
              <a:headEnd type="none" w="sm" len="sm"/>
              <a:tailEnd type="triangle" w="med" len="med"/>
            </a:ln>
          </p:spPr>
        </p:cxnSp>
        <p:sp>
          <p:nvSpPr>
            <p:cNvPr id="957" name="Google Shape;957;p25"/>
            <p:cNvSpPr txBox="1"/>
            <p:nvPr/>
          </p:nvSpPr>
          <p:spPr>
            <a:xfrm>
              <a:off x="434728" y="5085346"/>
              <a:ext cx="670376"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Arial"/>
                  <a:ea typeface="Arial"/>
                  <a:cs typeface="Arial"/>
                  <a:sym typeface="Arial"/>
                </a:rPr>
                <a:t>Backup</a:t>
              </a:r>
              <a:endParaRPr sz="1200" b="0" i="0" u="none" strike="noStrike" cap="none">
                <a:solidFill>
                  <a:srgbClr val="000000"/>
                </a:solidFill>
                <a:latin typeface="Arial"/>
                <a:ea typeface="Arial"/>
                <a:cs typeface="Arial"/>
                <a:sym typeface="Arial"/>
              </a:endParaRPr>
            </a:p>
          </p:txBody>
        </p:sp>
        <p:grpSp>
          <p:nvGrpSpPr>
            <p:cNvPr id="958" name="Google Shape;958;p25"/>
            <p:cNvGrpSpPr/>
            <p:nvPr/>
          </p:nvGrpSpPr>
          <p:grpSpPr>
            <a:xfrm>
              <a:off x="2391755" y="2413149"/>
              <a:ext cx="998991" cy="761670"/>
              <a:chOff x="2614644" y="2527449"/>
              <a:chExt cx="998991" cy="761670"/>
            </a:xfrm>
          </p:grpSpPr>
          <p:pic>
            <p:nvPicPr>
              <p:cNvPr id="959" name="Google Shape;959;p25"/>
              <p:cNvPicPr preferRelativeResize="0"/>
              <p:nvPr/>
            </p:nvPicPr>
            <p:blipFill rotWithShape="1">
              <a:blip r:embed="rId8">
                <a:alphaModFix/>
              </a:blip>
              <a:srcRect/>
              <a:stretch/>
            </p:blipFill>
            <p:spPr>
              <a:xfrm>
                <a:off x="2931260" y="2527449"/>
                <a:ext cx="365760" cy="365760"/>
              </a:xfrm>
              <a:prstGeom prst="rect">
                <a:avLst/>
              </a:prstGeom>
              <a:noFill/>
              <a:ln>
                <a:noFill/>
              </a:ln>
            </p:spPr>
          </p:pic>
          <p:sp>
            <p:nvSpPr>
              <p:cNvPr id="960" name="Google Shape;960;p25"/>
              <p:cNvSpPr txBox="1"/>
              <p:nvPr/>
            </p:nvSpPr>
            <p:spPr>
              <a:xfrm>
                <a:off x="2614644" y="2827454"/>
                <a:ext cx="99899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Ativos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imagens </a:t>
                </a:r>
                <a:endParaRPr sz="1200" b="0" i="0" u="none" strike="noStrike" cap="none">
                  <a:solidFill>
                    <a:srgbClr val="000000"/>
                  </a:solidFill>
                  <a:latin typeface="Arial"/>
                  <a:ea typeface="Arial"/>
                  <a:cs typeface="Arial"/>
                  <a:sym typeface="Arial"/>
                </a:endParaRPr>
              </a:p>
            </p:txBody>
          </p:sp>
        </p:grpSp>
        <p:grpSp>
          <p:nvGrpSpPr>
            <p:cNvPr id="961" name="Google Shape;961;p25"/>
            <p:cNvGrpSpPr/>
            <p:nvPr/>
          </p:nvGrpSpPr>
          <p:grpSpPr>
            <a:xfrm>
              <a:off x="2114011" y="3669228"/>
              <a:ext cx="1554480" cy="918644"/>
              <a:chOff x="2336900" y="3669228"/>
              <a:chExt cx="1554480" cy="918644"/>
            </a:xfrm>
          </p:grpSpPr>
          <p:pic>
            <p:nvPicPr>
              <p:cNvPr id="962" name="Google Shape;962;p25"/>
              <p:cNvPicPr preferRelativeResize="0"/>
              <p:nvPr/>
            </p:nvPicPr>
            <p:blipFill rotWithShape="1">
              <a:blip r:embed="rId9">
                <a:alphaModFix/>
              </a:blip>
              <a:srcRect/>
              <a:stretch/>
            </p:blipFill>
            <p:spPr>
              <a:xfrm>
                <a:off x="2931260" y="4029178"/>
                <a:ext cx="365760" cy="365760"/>
              </a:xfrm>
              <a:prstGeom prst="rect">
                <a:avLst/>
              </a:prstGeom>
              <a:noFill/>
              <a:ln>
                <a:noFill/>
              </a:ln>
            </p:spPr>
          </p:pic>
          <p:sp>
            <p:nvSpPr>
              <p:cNvPr id="963" name="Google Shape;963;p25"/>
              <p:cNvSpPr txBox="1"/>
              <p:nvPr/>
            </p:nvSpPr>
            <p:spPr>
              <a:xfrm>
                <a:off x="2454343" y="4310873"/>
                <a:ext cx="1319593"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Pré-processador </a:t>
                </a:r>
                <a:endParaRPr sz="1200" b="0" i="0" u="none" strike="noStrike" cap="none">
                  <a:solidFill>
                    <a:srgbClr val="000000"/>
                  </a:solidFill>
                  <a:latin typeface="Arial"/>
                  <a:ea typeface="Arial"/>
                  <a:cs typeface="Arial"/>
                  <a:sym typeface="Arial"/>
                </a:endParaRPr>
              </a:p>
            </p:txBody>
          </p:sp>
          <p:sp>
            <p:nvSpPr>
              <p:cNvPr id="964" name="Google Shape;964;p25"/>
              <p:cNvSpPr/>
              <p:nvPr/>
            </p:nvSpPr>
            <p:spPr>
              <a:xfrm>
                <a:off x="2336900" y="3669228"/>
                <a:ext cx="1554480" cy="914400"/>
              </a:xfrm>
              <a:prstGeom prst="rect">
                <a:avLst/>
              </a:prstGeom>
              <a:noFill/>
              <a:ln w="12700" cap="flat" cmpd="sng">
                <a:solidFill>
                  <a:srgbClr val="DF3312"/>
                </a:solidFill>
                <a:prstDash val="solid"/>
                <a:miter lim="800000"/>
                <a:headEnd type="none" w="sm" len="sm"/>
                <a:tailEnd type="none" w="sm" len="sm"/>
              </a:ln>
            </p:spPr>
            <p:txBody>
              <a:bodyPr spcFirstLastPara="1" wrap="square" lIns="91425" tIns="91425" rIns="91425" bIns="45700" anchor="t" anchorCtr="1">
                <a:noAutofit/>
              </a:bodyPr>
              <a:lstStyle/>
              <a:p>
                <a:pPr marL="0" marR="0" lvl="0" indent="0" algn="l" rtl="0">
                  <a:spcBef>
                    <a:spcPts val="0"/>
                  </a:spcBef>
                  <a:spcAft>
                    <a:spcPts val="0"/>
                  </a:spcAft>
                  <a:buNone/>
                </a:pPr>
                <a:r>
                  <a:rPr lang="en-US" sz="1200" b="0" i="0" u="none" strike="noStrike" cap="none">
                    <a:solidFill>
                      <a:srgbClr val="DF3312"/>
                    </a:solidFill>
                    <a:latin typeface="Arial"/>
                    <a:ea typeface="Arial"/>
                    <a:cs typeface="Arial"/>
                    <a:sym typeface="Arial"/>
                  </a:rPr>
                  <a:t>Grupo de segurança </a:t>
                </a:r>
                <a:endParaRPr/>
              </a:p>
            </p:txBody>
          </p:sp>
        </p:grpSp>
        <p:sp>
          <p:nvSpPr>
            <p:cNvPr id="965" name="Google Shape;965;p25"/>
            <p:cNvSpPr txBox="1"/>
            <p:nvPr/>
          </p:nvSpPr>
          <p:spPr>
            <a:xfrm>
              <a:off x="1782010" y="1150237"/>
              <a:ext cx="1529586"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Arial"/>
                  <a:ea typeface="Arial"/>
                  <a:cs typeface="Arial"/>
                  <a:sym typeface="Arial"/>
                </a:rPr>
                <a:t>Fly and Snap</a:t>
              </a:r>
              <a:endParaRPr/>
            </a:p>
          </p:txBody>
        </p:sp>
        <p:sp>
          <p:nvSpPr>
            <p:cNvPr id="966" name="Google Shape;966;p25"/>
            <p:cNvSpPr txBox="1"/>
            <p:nvPr/>
          </p:nvSpPr>
          <p:spPr>
            <a:xfrm>
              <a:off x="6065836" y="1150237"/>
              <a:ext cx="166584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Arial"/>
                  <a:ea typeface="Arial"/>
                  <a:cs typeface="Arial"/>
                  <a:sym typeface="Arial"/>
                </a:rPr>
                <a:t>Show and Sell</a:t>
              </a:r>
              <a:endParaRPr/>
            </a:p>
          </p:txBody>
        </p:sp>
        <p:sp>
          <p:nvSpPr>
            <p:cNvPr id="967" name="Google Shape;967;p25"/>
            <p:cNvSpPr txBox="1"/>
            <p:nvPr/>
          </p:nvSpPr>
          <p:spPr>
            <a:xfrm>
              <a:off x="9543227" y="1150237"/>
              <a:ext cx="1723549"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Arial"/>
                  <a:ea typeface="Arial"/>
                  <a:cs typeface="Arial"/>
                  <a:sym typeface="Arial"/>
                </a:rPr>
                <a:t>Make and Ship</a:t>
              </a:r>
              <a:endParaRPr/>
            </a:p>
          </p:txBody>
        </p:sp>
        <p:grpSp>
          <p:nvGrpSpPr>
            <p:cNvPr id="968" name="Google Shape;968;p25"/>
            <p:cNvGrpSpPr/>
            <p:nvPr/>
          </p:nvGrpSpPr>
          <p:grpSpPr>
            <a:xfrm>
              <a:off x="3663628" y="2728898"/>
              <a:ext cx="769762" cy="739799"/>
              <a:chOff x="4029388" y="2728898"/>
              <a:chExt cx="769762" cy="739799"/>
            </a:xfrm>
          </p:grpSpPr>
          <p:pic>
            <p:nvPicPr>
              <p:cNvPr id="969" name="Google Shape;969;p25"/>
              <p:cNvPicPr preferRelativeResize="0"/>
              <p:nvPr/>
            </p:nvPicPr>
            <p:blipFill rotWithShape="1">
              <a:blip r:embed="rId9">
                <a:alphaModFix/>
              </a:blip>
              <a:srcRect/>
              <a:stretch/>
            </p:blipFill>
            <p:spPr>
              <a:xfrm>
                <a:off x="4231388" y="2728898"/>
                <a:ext cx="365760" cy="365760"/>
              </a:xfrm>
              <a:prstGeom prst="rect">
                <a:avLst/>
              </a:prstGeom>
              <a:noFill/>
              <a:ln>
                <a:noFill/>
              </a:ln>
            </p:spPr>
          </p:pic>
          <p:sp>
            <p:nvSpPr>
              <p:cNvPr id="970" name="Google Shape;970;p25"/>
              <p:cNvSpPr txBox="1"/>
              <p:nvPr/>
            </p:nvSpPr>
            <p:spPr>
              <a:xfrm>
                <a:off x="4029388" y="3007032"/>
                <a:ext cx="76976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Imagery </a:t>
                </a:r>
                <a:endParaRPr sz="1200" b="0" i="0" u="none" strike="noStrike" cap="none">
                  <a:solidFill>
                    <a:srgbClr val="000000"/>
                  </a:solidFill>
                  <a:latin typeface="Arial"/>
                  <a:ea typeface="Arial"/>
                  <a:cs typeface="Arial"/>
                  <a:sym typeface="Arial"/>
                </a:endParaRPr>
              </a:p>
            </p:txBody>
          </p:sp>
        </p:grpSp>
        <p:grpSp>
          <p:nvGrpSpPr>
            <p:cNvPr id="971" name="Google Shape;971;p25"/>
            <p:cNvGrpSpPr/>
            <p:nvPr/>
          </p:nvGrpSpPr>
          <p:grpSpPr>
            <a:xfrm>
              <a:off x="2984266" y="4830387"/>
              <a:ext cx="1295547" cy="858385"/>
              <a:chOff x="3259571" y="5024256"/>
              <a:chExt cx="1295547" cy="858385"/>
            </a:xfrm>
          </p:grpSpPr>
          <p:sp>
            <p:nvSpPr>
              <p:cNvPr id="972" name="Google Shape;972;p25"/>
              <p:cNvSpPr txBox="1"/>
              <p:nvPr/>
            </p:nvSpPr>
            <p:spPr>
              <a:xfrm>
                <a:off x="3259571" y="5420976"/>
                <a:ext cx="1295547"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Banco de dados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imagens </a:t>
                </a:r>
                <a:endParaRPr sz="1200" b="0" i="0" u="none" strike="noStrike" cap="none">
                  <a:solidFill>
                    <a:srgbClr val="000000"/>
                  </a:solidFill>
                  <a:latin typeface="Arial"/>
                  <a:ea typeface="Arial"/>
                  <a:cs typeface="Arial"/>
                  <a:sym typeface="Arial"/>
                </a:endParaRPr>
              </a:p>
            </p:txBody>
          </p:sp>
          <p:grpSp>
            <p:nvGrpSpPr>
              <p:cNvPr id="973" name="Google Shape;973;p25"/>
              <p:cNvGrpSpPr/>
              <p:nvPr/>
            </p:nvGrpSpPr>
            <p:grpSpPr>
              <a:xfrm>
                <a:off x="3724465" y="5024256"/>
                <a:ext cx="365760" cy="365760"/>
                <a:chOff x="3695254" y="4989966"/>
                <a:chExt cx="365760" cy="365760"/>
              </a:xfrm>
            </p:grpSpPr>
            <p:pic>
              <p:nvPicPr>
                <p:cNvPr id="974" name="Google Shape;974;p25"/>
                <p:cNvPicPr preferRelativeResize="0"/>
                <p:nvPr/>
              </p:nvPicPr>
              <p:blipFill rotWithShape="1">
                <a:blip r:embed="rId10">
                  <a:alphaModFix/>
                </a:blip>
                <a:srcRect/>
                <a:stretch/>
              </p:blipFill>
              <p:spPr>
                <a:xfrm>
                  <a:off x="3695254" y="4989966"/>
                  <a:ext cx="365760" cy="365760"/>
                </a:xfrm>
                <a:prstGeom prst="rect">
                  <a:avLst/>
                </a:prstGeom>
                <a:noFill/>
                <a:ln>
                  <a:noFill/>
                </a:ln>
              </p:spPr>
            </p:pic>
            <p:sp>
              <p:nvSpPr>
                <p:cNvPr id="975" name="Google Shape;975;p25"/>
                <p:cNvSpPr/>
                <p:nvPr/>
              </p:nvSpPr>
              <p:spPr>
                <a:xfrm>
                  <a:off x="3719438" y="5043347"/>
                  <a:ext cx="320040" cy="9144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grpSp>
        <p:grpSp>
          <p:nvGrpSpPr>
            <p:cNvPr id="976" name="Google Shape;976;p25"/>
            <p:cNvGrpSpPr/>
            <p:nvPr/>
          </p:nvGrpSpPr>
          <p:grpSpPr>
            <a:xfrm>
              <a:off x="4691544" y="3108527"/>
              <a:ext cx="1132041" cy="741189"/>
              <a:chOff x="5092582" y="3651934"/>
              <a:chExt cx="1132041" cy="741189"/>
            </a:xfrm>
          </p:grpSpPr>
          <p:pic>
            <p:nvPicPr>
              <p:cNvPr id="977" name="Google Shape;977;p25"/>
              <p:cNvPicPr preferRelativeResize="0"/>
              <p:nvPr/>
            </p:nvPicPr>
            <p:blipFill rotWithShape="1">
              <a:blip r:embed="rId9">
                <a:alphaModFix/>
              </a:blip>
              <a:srcRect/>
              <a:stretch/>
            </p:blipFill>
            <p:spPr>
              <a:xfrm>
                <a:off x="5423652" y="3651934"/>
                <a:ext cx="365760" cy="365760"/>
              </a:xfrm>
              <a:prstGeom prst="rect">
                <a:avLst/>
              </a:prstGeom>
              <a:noFill/>
              <a:ln>
                <a:noFill/>
              </a:ln>
            </p:spPr>
          </p:pic>
          <p:sp>
            <p:nvSpPr>
              <p:cNvPr id="978" name="Google Shape;978;p25"/>
              <p:cNvSpPr txBox="1"/>
              <p:nvPr/>
            </p:nvSpPr>
            <p:spPr>
              <a:xfrm>
                <a:off x="5092582" y="3931458"/>
                <a:ext cx="113204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mapeamento </a:t>
                </a:r>
                <a:endParaRPr sz="1200" b="0" i="0" u="none" strike="noStrike" cap="none">
                  <a:solidFill>
                    <a:srgbClr val="000000"/>
                  </a:solidFill>
                  <a:latin typeface="Arial"/>
                  <a:ea typeface="Arial"/>
                  <a:cs typeface="Arial"/>
                  <a:sym typeface="Arial"/>
                </a:endParaRPr>
              </a:p>
            </p:txBody>
          </p:sp>
        </p:grpSp>
        <p:grpSp>
          <p:nvGrpSpPr>
            <p:cNvPr id="979" name="Google Shape;979;p25"/>
            <p:cNvGrpSpPr/>
            <p:nvPr/>
          </p:nvGrpSpPr>
          <p:grpSpPr>
            <a:xfrm>
              <a:off x="5677793" y="2789955"/>
              <a:ext cx="806631" cy="772121"/>
              <a:chOff x="5708610" y="2722988"/>
              <a:chExt cx="806631" cy="772121"/>
            </a:xfrm>
          </p:grpSpPr>
          <p:pic>
            <p:nvPicPr>
              <p:cNvPr id="980" name="Google Shape;980;p25"/>
              <p:cNvPicPr preferRelativeResize="0"/>
              <p:nvPr/>
            </p:nvPicPr>
            <p:blipFill rotWithShape="1">
              <a:blip r:embed="rId9">
                <a:alphaModFix/>
              </a:blip>
              <a:srcRect/>
              <a:stretch/>
            </p:blipFill>
            <p:spPr>
              <a:xfrm>
                <a:off x="5882043" y="2722988"/>
                <a:ext cx="365760" cy="365760"/>
              </a:xfrm>
              <a:prstGeom prst="rect">
                <a:avLst/>
              </a:prstGeom>
              <a:noFill/>
              <a:ln>
                <a:noFill/>
              </a:ln>
            </p:spPr>
          </p:pic>
          <p:sp>
            <p:nvSpPr>
              <p:cNvPr id="981" name="Google Shape;981;p25"/>
              <p:cNvSpPr txBox="1"/>
              <p:nvPr/>
            </p:nvSpPr>
            <p:spPr>
              <a:xfrm>
                <a:off x="5708610" y="3033444"/>
                <a:ext cx="80663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a:t>
                </a:r>
                <a:endParaRPr sz="1200" b="0" i="0" u="none" strike="noStrike" cap="none">
                  <a:solidFill>
                    <a:srgbClr val="000000"/>
                  </a:solidFill>
                  <a:latin typeface="Arial"/>
                  <a:ea typeface="Arial"/>
                  <a:cs typeface="Arial"/>
                  <a:sym typeface="Arial"/>
                </a:endParaRPr>
              </a:p>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Dispatch </a:t>
                </a:r>
                <a:endParaRPr sz="1200" b="0" i="0" u="none" strike="noStrike" cap="none">
                  <a:solidFill>
                    <a:srgbClr val="000000"/>
                  </a:solidFill>
                  <a:latin typeface="Arial"/>
                  <a:ea typeface="Arial"/>
                  <a:cs typeface="Arial"/>
                  <a:sym typeface="Arial"/>
                </a:endParaRPr>
              </a:p>
            </p:txBody>
          </p:sp>
        </p:grpSp>
        <p:grpSp>
          <p:nvGrpSpPr>
            <p:cNvPr id="982" name="Google Shape;982;p25"/>
            <p:cNvGrpSpPr/>
            <p:nvPr/>
          </p:nvGrpSpPr>
          <p:grpSpPr>
            <a:xfrm>
              <a:off x="5990868" y="4481569"/>
              <a:ext cx="1554480" cy="924536"/>
              <a:chOff x="5913572" y="4840979"/>
              <a:chExt cx="1765300" cy="924536"/>
            </a:xfrm>
          </p:grpSpPr>
          <p:sp>
            <p:nvSpPr>
              <p:cNvPr id="983" name="Google Shape;983;p25"/>
              <p:cNvSpPr txBox="1"/>
              <p:nvPr/>
            </p:nvSpPr>
            <p:spPr>
              <a:xfrm>
                <a:off x="6523890" y="5488516"/>
                <a:ext cx="544664"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Site </a:t>
                </a:r>
                <a:endParaRPr sz="1200" b="0" i="0" u="none" strike="noStrike" cap="none">
                  <a:solidFill>
                    <a:srgbClr val="000000"/>
                  </a:solidFill>
                  <a:latin typeface="Arial"/>
                  <a:ea typeface="Arial"/>
                  <a:cs typeface="Arial"/>
                  <a:sym typeface="Arial"/>
                </a:endParaRPr>
              </a:p>
            </p:txBody>
          </p:sp>
          <p:sp>
            <p:nvSpPr>
              <p:cNvPr id="984" name="Google Shape;984;p25"/>
              <p:cNvSpPr/>
              <p:nvPr/>
            </p:nvSpPr>
            <p:spPr>
              <a:xfrm>
                <a:off x="5913572" y="4840979"/>
                <a:ext cx="1765300" cy="914400"/>
              </a:xfrm>
              <a:prstGeom prst="rect">
                <a:avLst/>
              </a:prstGeom>
              <a:noFill/>
              <a:ln w="12700" cap="flat" cmpd="sng">
                <a:solidFill>
                  <a:srgbClr val="DF3312"/>
                </a:solidFill>
                <a:prstDash val="solid"/>
                <a:miter lim="800000"/>
                <a:headEnd type="none" w="sm" len="sm"/>
                <a:tailEnd type="none" w="sm" len="sm"/>
              </a:ln>
            </p:spPr>
            <p:txBody>
              <a:bodyPr spcFirstLastPara="1" wrap="square" lIns="91425" tIns="91425" rIns="91425" bIns="45700" anchor="t" anchorCtr="1">
                <a:noAutofit/>
              </a:bodyPr>
              <a:lstStyle/>
              <a:p>
                <a:pPr marL="0" marR="0" lvl="0" indent="0" algn="l" rtl="0">
                  <a:spcBef>
                    <a:spcPts val="0"/>
                  </a:spcBef>
                  <a:spcAft>
                    <a:spcPts val="0"/>
                  </a:spcAft>
                  <a:buNone/>
                </a:pPr>
                <a:r>
                  <a:rPr lang="en-US" sz="1200" b="0" i="0" u="none" strike="noStrike" cap="none">
                    <a:solidFill>
                      <a:srgbClr val="DF3312"/>
                    </a:solidFill>
                    <a:latin typeface="Arial"/>
                    <a:ea typeface="Arial"/>
                    <a:cs typeface="Arial"/>
                    <a:sym typeface="Arial"/>
                  </a:rPr>
                  <a:t>Grupo de segurança </a:t>
                </a:r>
                <a:endParaRPr/>
              </a:p>
            </p:txBody>
          </p:sp>
        </p:grpSp>
        <p:grpSp>
          <p:nvGrpSpPr>
            <p:cNvPr id="985" name="Google Shape;985;p25"/>
            <p:cNvGrpSpPr/>
            <p:nvPr/>
          </p:nvGrpSpPr>
          <p:grpSpPr>
            <a:xfrm>
              <a:off x="4678627" y="4250546"/>
              <a:ext cx="1128835" cy="679874"/>
              <a:chOff x="4894366" y="4774206"/>
              <a:chExt cx="1128835" cy="679874"/>
            </a:xfrm>
          </p:grpSpPr>
          <p:pic>
            <p:nvPicPr>
              <p:cNvPr id="986" name="Google Shape;986;p25"/>
              <p:cNvPicPr preferRelativeResize="0"/>
              <p:nvPr/>
            </p:nvPicPr>
            <p:blipFill rotWithShape="1">
              <a:blip r:embed="rId8">
                <a:alphaModFix/>
              </a:blip>
              <a:srcRect/>
              <a:stretch/>
            </p:blipFill>
            <p:spPr>
              <a:xfrm>
                <a:off x="5223834" y="4774206"/>
                <a:ext cx="469900" cy="469900"/>
              </a:xfrm>
              <a:prstGeom prst="rect">
                <a:avLst/>
              </a:prstGeom>
              <a:noFill/>
              <a:ln>
                <a:noFill/>
              </a:ln>
            </p:spPr>
          </p:pic>
          <p:sp>
            <p:nvSpPr>
              <p:cNvPr id="987" name="Google Shape;987;p25"/>
              <p:cNvSpPr txBox="1"/>
              <p:nvPr/>
            </p:nvSpPr>
            <p:spPr>
              <a:xfrm>
                <a:off x="4894366" y="5177081"/>
                <a:ext cx="1128835"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Ativos do site </a:t>
                </a:r>
                <a:endParaRPr sz="1200" b="0" i="0" u="none" strike="noStrike" cap="none">
                  <a:solidFill>
                    <a:srgbClr val="000000"/>
                  </a:solidFill>
                  <a:latin typeface="Arial"/>
                  <a:ea typeface="Arial"/>
                  <a:cs typeface="Arial"/>
                  <a:sym typeface="Arial"/>
                </a:endParaRPr>
              </a:p>
            </p:txBody>
          </p:sp>
        </p:grpSp>
        <p:sp>
          <p:nvSpPr>
            <p:cNvPr id="988" name="Google Shape;988;p25"/>
            <p:cNvSpPr/>
            <p:nvPr/>
          </p:nvSpPr>
          <p:spPr>
            <a:xfrm>
              <a:off x="1876451" y="1688658"/>
              <a:ext cx="10058400" cy="4286242"/>
            </a:xfrm>
            <a:prstGeom prst="rect">
              <a:avLst/>
            </a:prstGeom>
            <a:noFill/>
            <a:ln w="12700" cap="flat" cmpd="sng">
              <a:solidFill>
                <a:srgbClr val="007CBC"/>
              </a:solidFill>
              <a:prstDash val="dash"/>
              <a:miter lim="800000"/>
              <a:headEnd type="none" w="sm" len="sm"/>
              <a:tailEnd type="none" w="sm" len="sm"/>
            </a:ln>
          </p:spPr>
          <p:txBody>
            <a:bodyPr spcFirstLastPara="1" wrap="square" lIns="91425" tIns="91425" rIns="91425" bIns="45700" anchor="t" anchorCtr="0">
              <a:noAutofit/>
            </a:bodyPr>
            <a:lstStyle/>
            <a:p>
              <a:pPr marL="0" marR="0" lvl="0" indent="0" algn="ctr" rtl="0">
                <a:spcBef>
                  <a:spcPts val="0"/>
                </a:spcBef>
                <a:spcAft>
                  <a:spcPts val="0"/>
                </a:spcAft>
                <a:buNone/>
              </a:pPr>
              <a:r>
                <a:rPr lang="en-US" sz="1200" b="0" i="0" u="none" strike="noStrike" cap="none">
                  <a:solidFill>
                    <a:srgbClr val="007CBC"/>
                  </a:solidFill>
                  <a:latin typeface="Arial"/>
                  <a:ea typeface="Arial"/>
                  <a:cs typeface="Arial"/>
                  <a:sym typeface="Arial"/>
                </a:rPr>
                <a:t>Zona de disponibilidade </a:t>
              </a:r>
              <a:endParaRPr/>
            </a:p>
          </p:txBody>
        </p:sp>
        <p:pic>
          <p:nvPicPr>
            <p:cNvPr id="989" name="Google Shape;989;p25"/>
            <p:cNvPicPr preferRelativeResize="0"/>
            <p:nvPr/>
          </p:nvPicPr>
          <p:blipFill rotWithShape="1">
            <a:blip r:embed="rId11">
              <a:alphaModFix/>
            </a:blip>
            <a:srcRect/>
            <a:stretch/>
          </p:blipFill>
          <p:spPr>
            <a:xfrm>
              <a:off x="1789889" y="1605179"/>
              <a:ext cx="457200" cy="457200"/>
            </a:xfrm>
            <a:prstGeom prst="rect">
              <a:avLst/>
            </a:prstGeom>
            <a:noFill/>
            <a:ln>
              <a:noFill/>
            </a:ln>
          </p:spPr>
        </p:pic>
        <p:grpSp>
          <p:nvGrpSpPr>
            <p:cNvPr id="990" name="Google Shape;990;p25"/>
            <p:cNvGrpSpPr/>
            <p:nvPr/>
          </p:nvGrpSpPr>
          <p:grpSpPr>
            <a:xfrm>
              <a:off x="7829475" y="3587917"/>
              <a:ext cx="845103" cy="936005"/>
              <a:chOff x="7909485" y="3702217"/>
              <a:chExt cx="845103" cy="936005"/>
            </a:xfrm>
          </p:grpSpPr>
          <p:pic>
            <p:nvPicPr>
              <p:cNvPr id="991" name="Google Shape;991;p25"/>
              <p:cNvPicPr preferRelativeResize="0"/>
              <p:nvPr/>
            </p:nvPicPr>
            <p:blipFill rotWithShape="1">
              <a:blip r:embed="rId12">
                <a:alphaModFix/>
              </a:blip>
              <a:srcRect/>
              <a:stretch/>
            </p:blipFill>
            <p:spPr>
              <a:xfrm>
                <a:off x="8149157" y="3702217"/>
                <a:ext cx="365760" cy="365760"/>
              </a:xfrm>
              <a:prstGeom prst="rect">
                <a:avLst/>
              </a:prstGeom>
              <a:noFill/>
              <a:ln>
                <a:noFill/>
              </a:ln>
            </p:spPr>
          </p:pic>
          <p:sp>
            <p:nvSpPr>
              <p:cNvPr id="992" name="Google Shape;992;p25"/>
              <p:cNvSpPr txBox="1"/>
              <p:nvPr/>
            </p:nvSpPr>
            <p:spPr>
              <a:xfrm>
                <a:off x="7909485" y="3991891"/>
                <a:ext cx="845103"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Fila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status do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pedido </a:t>
                </a:r>
                <a:endParaRPr sz="1200" b="0" i="0" u="none" strike="noStrike" cap="none">
                  <a:solidFill>
                    <a:srgbClr val="000000"/>
                  </a:solidFill>
                  <a:latin typeface="Arial"/>
                  <a:ea typeface="Arial"/>
                  <a:cs typeface="Arial"/>
                  <a:sym typeface="Arial"/>
                </a:endParaRPr>
              </a:p>
            </p:txBody>
          </p:sp>
        </p:grpSp>
        <p:grpSp>
          <p:nvGrpSpPr>
            <p:cNvPr id="993" name="Google Shape;993;p25"/>
            <p:cNvGrpSpPr/>
            <p:nvPr/>
          </p:nvGrpSpPr>
          <p:grpSpPr>
            <a:xfrm>
              <a:off x="8879095" y="2536180"/>
              <a:ext cx="862736" cy="750362"/>
              <a:chOff x="8958740" y="2536623"/>
              <a:chExt cx="862736" cy="750362"/>
            </a:xfrm>
          </p:grpSpPr>
          <p:pic>
            <p:nvPicPr>
              <p:cNvPr id="994" name="Google Shape;994;p25"/>
              <p:cNvPicPr preferRelativeResize="0"/>
              <p:nvPr/>
            </p:nvPicPr>
            <p:blipFill rotWithShape="1">
              <a:blip r:embed="rId12">
                <a:alphaModFix/>
              </a:blip>
              <a:srcRect/>
              <a:stretch/>
            </p:blipFill>
            <p:spPr>
              <a:xfrm>
                <a:off x="9207228" y="2536623"/>
                <a:ext cx="365760" cy="365760"/>
              </a:xfrm>
              <a:prstGeom prst="rect">
                <a:avLst/>
              </a:prstGeom>
              <a:noFill/>
              <a:ln>
                <a:noFill/>
              </a:ln>
            </p:spPr>
          </p:pic>
          <p:sp>
            <p:nvSpPr>
              <p:cNvPr id="995" name="Google Shape;995;p25"/>
              <p:cNvSpPr txBox="1"/>
              <p:nvPr/>
            </p:nvSpPr>
            <p:spPr>
              <a:xfrm>
                <a:off x="8958740" y="2825320"/>
                <a:ext cx="862736"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Fila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produção </a:t>
                </a:r>
                <a:endParaRPr sz="1200" b="0" i="0" u="none" strike="noStrike" cap="none">
                  <a:solidFill>
                    <a:srgbClr val="000000"/>
                  </a:solidFill>
                  <a:latin typeface="Arial"/>
                  <a:ea typeface="Arial"/>
                  <a:cs typeface="Arial"/>
                  <a:sym typeface="Arial"/>
                </a:endParaRPr>
              </a:p>
            </p:txBody>
          </p:sp>
        </p:grpSp>
        <p:grpSp>
          <p:nvGrpSpPr>
            <p:cNvPr id="996" name="Google Shape;996;p25"/>
            <p:cNvGrpSpPr/>
            <p:nvPr/>
          </p:nvGrpSpPr>
          <p:grpSpPr>
            <a:xfrm>
              <a:off x="9999239" y="2141136"/>
              <a:ext cx="1085554" cy="812607"/>
              <a:chOff x="9978398" y="2141136"/>
              <a:chExt cx="1085554" cy="812607"/>
            </a:xfrm>
          </p:grpSpPr>
          <p:pic>
            <p:nvPicPr>
              <p:cNvPr id="997" name="Google Shape;997;p25"/>
              <p:cNvPicPr preferRelativeResize="0"/>
              <p:nvPr/>
            </p:nvPicPr>
            <p:blipFill rotWithShape="1">
              <a:blip r:embed="rId9">
                <a:alphaModFix/>
              </a:blip>
              <a:srcRect/>
              <a:stretch/>
            </p:blipFill>
            <p:spPr>
              <a:xfrm>
                <a:off x="10338294" y="2141136"/>
                <a:ext cx="365760" cy="365760"/>
              </a:xfrm>
              <a:prstGeom prst="rect">
                <a:avLst/>
              </a:prstGeom>
              <a:noFill/>
              <a:ln>
                <a:noFill/>
              </a:ln>
            </p:spPr>
          </p:pic>
          <p:sp>
            <p:nvSpPr>
              <p:cNvPr id="998" name="Google Shape;998;p25"/>
              <p:cNvSpPr txBox="1"/>
              <p:nvPr/>
            </p:nvSpPr>
            <p:spPr>
              <a:xfrm>
                <a:off x="9978398" y="2492078"/>
                <a:ext cx="1085554"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renderização </a:t>
                </a:r>
                <a:endParaRPr sz="1200" b="0" i="0" u="none" strike="noStrike" cap="none">
                  <a:solidFill>
                    <a:srgbClr val="000000"/>
                  </a:solidFill>
                  <a:latin typeface="Arial"/>
                  <a:ea typeface="Arial"/>
                  <a:cs typeface="Arial"/>
                  <a:sym typeface="Arial"/>
                </a:endParaRPr>
              </a:p>
            </p:txBody>
          </p:sp>
        </p:grpSp>
        <p:grpSp>
          <p:nvGrpSpPr>
            <p:cNvPr id="999" name="Google Shape;999;p25"/>
            <p:cNvGrpSpPr/>
            <p:nvPr/>
          </p:nvGrpSpPr>
          <p:grpSpPr>
            <a:xfrm>
              <a:off x="11076259" y="2379400"/>
              <a:ext cx="798617" cy="773100"/>
              <a:chOff x="11167699" y="2379400"/>
              <a:chExt cx="798617" cy="773100"/>
            </a:xfrm>
          </p:grpSpPr>
          <p:pic>
            <p:nvPicPr>
              <p:cNvPr id="1000" name="Google Shape;1000;p25"/>
              <p:cNvPicPr preferRelativeResize="0"/>
              <p:nvPr/>
            </p:nvPicPr>
            <p:blipFill rotWithShape="1">
              <a:blip r:embed="rId8">
                <a:alphaModFix/>
              </a:blip>
              <a:srcRect/>
              <a:stretch/>
            </p:blipFill>
            <p:spPr>
              <a:xfrm>
                <a:off x="11384128" y="2379400"/>
                <a:ext cx="365760" cy="365760"/>
              </a:xfrm>
              <a:prstGeom prst="rect">
                <a:avLst/>
              </a:prstGeom>
              <a:noFill/>
              <a:ln>
                <a:noFill/>
              </a:ln>
            </p:spPr>
          </p:pic>
          <p:sp>
            <p:nvSpPr>
              <p:cNvPr id="1001" name="Google Shape;1001;p25"/>
              <p:cNvSpPr txBox="1"/>
              <p:nvPr/>
            </p:nvSpPr>
            <p:spPr>
              <a:xfrm>
                <a:off x="11167699" y="2690835"/>
                <a:ext cx="798617"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Modelos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3D </a:t>
                </a:r>
                <a:endParaRPr sz="1200" b="0" i="0" u="none" strike="noStrike" cap="none">
                  <a:solidFill>
                    <a:srgbClr val="000000"/>
                  </a:solidFill>
                  <a:latin typeface="Arial"/>
                  <a:ea typeface="Arial"/>
                  <a:cs typeface="Arial"/>
                  <a:sym typeface="Arial"/>
                </a:endParaRPr>
              </a:p>
            </p:txBody>
          </p:sp>
        </p:grpSp>
        <p:grpSp>
          <p:nvGrpSpPr>
            <p:cNvPr id="1002" name="Google Shape;1002;p25"/>
            <p:cNvGrpSpPr/>
            <p:nvPr/>
          </p:nvGrpSpPr>
          <p:grpSpPr>
            <a:xfrm>
              <a:off x="10145913" y="3480153"/>
              <a:ext cx="792204" cy="728505"/>
              <a:chOff x="10207631" y="3480153"/>
              <a:chExt cx="792204" cy="728505"/>
            </a:xfrm>
          </p:grpSpPr>
          <p:pic>
            <p:nvPicPr>
              <p:cNvPr id="1003" name="Google Shape;1003;p25"/>
              <p:cNvPicPr preferRelativeResize="0"/>
              <p:nvPr/>
            </p:nvPicPr>
            <p:blipFill rotWithShape="1">
              <a:blip r:embed="rId12">
                <a:alphaModFix/>
              </a:blip>
              <a:srcRect/>
              <a:stretch/>
            </p:blipFill>
            <p:spPr>
              <a:xfrm>
                <a:off x="10420853" y="3480153"/>
                <a:ext cx="365760" cy="365760"/>
              </a:xfrm>
              <a:prstGeom prst="rect">
                <a:avLst/>
              </a:prstGeom>
              <a:noFill/>
              <a:ln>
                <a:noFill/>
              </a:ln>
            </p:spPr>
          </p:pic>
          <p:sp>
            <p:nvSpPr>
              <p:cNvPr id="1004" name="Google Shape;1004;p25"/>
              <p:cNvSpPr txBox="1"/>
              <p:nvPr/>
            </p:nvSpPr>
            <p:spPr>
              <a:xfrm>
                <a:off x="10207631" y="3746993"/>
                <a:ext cx="792204"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Imprimir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fila </a:t>
                </a:r>
                <a:endParaRPr sz="1200" b="0" i="0" u="none" strike="noStrike" cap="none">
                  <a:solidFill>
                    <a:srgbClr val="000000"/>
                  </a:solidFill>
                  <a:latin typeface="Arial"/>
                  <a:ea typeface="Arial"/>
                  <a:cs typeface="Arial"/>
                  <a:sym typeface="Arial"/>
                </a:endParaRPr>
              </a:p>
            </p:txBody>
          </p:sp>
        </p:grpSp>
        <p:grpSp>
          <p:nvGrpSpPr>
            <p:cNvPr id="1005" name="Google Shape;1005;p25"/>
            <p:cNvGrpSpPr/>
            <p:nvPr/>
          </p:nvGrpSpPr>
          <p:grpSpPr>
            <a:xfrm>
              <a:off x="9293172" y="4374507"/>
              <a:ext cx="1191352" cy="771229"/>
              <a:chOff x="9293172" y="4374507"/>
              <a:chExt cx="1191352" cy="771229"/>
            </a:xfrm>
          </p:grpSpPr>
          <p:pic>
            <p:nvPicPr>
              <p:cNvPr id="1006" name="Google Shape;1006;p25"/>
              <p:cNvPicPr preferRelativeResize="0"/>
              <p:nvPr/>
            </p:nvPicPr>
            <p:blipFill rotWithShape="1">
              <a:blip r:embed="rId8">
                <a:alphaModFix/>
              </a:blip>
              <a:srcRect/>
              <a:stretch/>
            </p:blipFill>
            <p:spPr>
              <a:xfrm>
                <a:off x="9705968" y="4374507"/>
                <a:ext cx="365760" cy="365760"/>
              </a:xfrm>
              <a:prstGeom prst="rect">
                <a:avLst/>
              </a:prstGeom>
              <a:noFill/>
              <a:ln>
                <a:noFill/>
              </a:ln>
            </p:spPr>
          </p:pic>
          <p:sp>
            <p:nvSpPr>
              <p:cNvPr id="1007" name="Google Shape;1007;p25"/>
              <p:cNvSpPr txBox="1"/>
              <p:nvPr/>
            </p:nvSpPr>
            <p:spPr>
              <a:xfrm>
                <a:off x="9293172" y="4684071"/>
                <a:ext cx="119135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Vídeos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demonstração </a:t>
                </a:r>
                <a:endParaRPr sz="1200" b="0" i="0" u="none" strike="noStrike" cap="none">
                  <a:solidFill>
                    <a:srgbClr val="000000"/>
                  </a:solidFill>
                  <a:latin typeface="Arial"/>
                  <a:ea typeface="Arial"/>
                  <a:cs typeface="Arial"/>
                  <a:sym typeface="Arial"/>
                </a:endParaRPr>
              </a:p>
            </p:txBody>
          </p:sp>
        </p:grpSp>
        <p:grpSp>
          <p:nvGrpSpPr>
            <p:cNvPr id="1008" name="Google Shape;1008;p25"/>
            <p:cNvGrpSpPr/>
            <p:nvPr/>
          </p:nvGrpSpPr>
          <p:grpSpPr>
            <a:xfrm>
              <a:off x="9237609" y="6172453"/>
              <a:ext cx="1530654" cy="532104"/>
              <a:chOff x="9135591" y="6184460"/>
              <a:chExt cx="1530654" cy="532104"/>
            </a:xfrm>
          </p:grpSpPr>
          <p:pic>
            <p:nvPicPr>
              <p:cNvPr id="1009" name="Google Shape;1009;p25"/>
              <p:cNvPicPr preferRelativeResize="0"/>
              <p:nvPr/>
            </p:nvPicPr>
            <p:blipFill rotWithShape="1">
              <a:blip r:embed="rId7">
                <a:alphaModFix/>
              </a:blip>
              <a:srcRect/>
              <a:stretch/>
            </p:blipFill>
            <p:spPr>
              <a:xfrm>
                <a:off x="10227814" y="6259364"/>
                <a:ext cx="438431" cy="457200"/>
              </a:xfrm>
              <a:prstGeom prst="rect">
                <a:avLst/>
              </a:prstGeom>
              <a:noFill/>
              <a:ln>
                <a:noFill/>
              </a:ln>
            </p:spPr>
          </p:pic>
          <p:sp>
            <p:nvSpPr>
              <p:cNvPr id="1010" name="Google Shape;1010;p25"/>
              <p:cNvSpPr txBox="1"/>
              <p:nvPr/>
            </p:nvSpPr>
            <p:spPr>
              <a:xfrm>
                <a:off x="9135591" y="6184460"/>
                <a:ext cx="1117614" cy="46166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200" b="0" i="0" u="none" strike="noStrike" cap="none">
                    <a:solidFill>
                      <a:srgbClr val="000000"/>
                    </a:solidFill>
                    <a:latin typeface="Arial"/>
                    <a:ea typeface="Arial"/>
                    <a:cs typeface="Arial"/>
                    <a:sym typeface="Arial"/>
                  </a:rPr>
                  <a:t>Condutor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impressão </a:t>
                </a:r>
                <a:endParaRPr sz="1200" b="0" i="0" u="none" strike="noStrike" cap="none">
                  <a:solidFill>
                    <a:srgbClr val="000000"/>
                  </a:solidFill>
                  <a:latin typeface="Arial"/>
                  <a:ea typeface="Arial"/>
                  <a:cs typeface="Arial"/>
                  <a:sym typeface="Arial"/>
                </a:endParaRPr>
              </a:p>
            </p:txBody>
          </p:sp>
        </p:grpSp>
        <p:cxnSp>
          <p:nvCxnSpPr>
            <p:cNvPr id="1011" name="Google Shape;1011;p25"/>
            <p:cNvCxnSpPr>
              <a:stCxn id="952" idx="3"/>
              <a:endCxn id="964" idx="1"/>
            </p:cNvCxnSpPr>
            <p:nvPr/>
          </p:nvCxnSpPr>
          <p:spPr>
            <a:xfrm rot="10800000" flipH="1">
              <a:off x="1679509" y="4126318"/>
              <a:ext cx="434400" cy="5121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012" name="Google Shape;1012;p25"/>
            <p:cNvCxnSpPr>
              <a:stCxn id="964" idx="0"/>
              <a:endCxn id="960" idx="2"/>
            </p:cNvCxnSpPr>
            <p:nvPr/>
          </p:nvCxnSpPr>
          <p:spPr>
            <a:xfrm rot="10800000">
              <a:off x="2891251" y="3174828"/>
              <a:ext cx="0" cy="4944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013" name="Google Shape;1013;p25"/>
            <p:cNvCxnSpPr/>
            <p:nvPr/>
          </p:nvCxnSpPr>
          <p:spPr>
            <a:xfrm rot="10800000">
              <a:off x="3141152" y="2704851"/>
              <a:ext cx="608141" cy="165160"/>
            </a:xfrm>
            <a:prstGeom prst="straightConnector1">
              <a:avLst/>
            </a:prstGeom>
            <a:noFill/>
            <a:ln w="9525" cap="flat" cmpd="sng">
              <a:solidFill>
                <a:schemeClr val="accent1"/>
              </a:solidFill>
              <a:prstDash val="solid"/>
              <a:miter lim="800000"/>
              <a:headEnd type="none" w="sm" len="sm"/>
              <a:tailEnd type="triangle" w="med" len="med"/>
            </a:ln>
          </p:spPr>
        </p:cxnSp>
        <p:cxnSp>
          <p:nvCxnSpPr>
            <p:cNvPr id="1014" name="Google Shape;1014;p25"/>
            <p:cNvCxnSpPr>
              <a:stCxn id="964" idx="0"/>
              <a:endCxn id="970" idx="1"/>
            </p:cNvCxnSpPr>
            <p:nvPr/>
          </p:nvCxnSpPr>
          <p:spPr>
            <a:xfrm rot="10800000" flipH="1">
              <a:off x="2891251" y="3237828"/>
              <a:ext cx="772500" cy="4314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015" name="Google Shape;1015;p25"/>
            <p:cNvCxnSpPr>
              <a:stCxn id="970" idx="2"/>
              <a:endCxn id="974" idx="0"/>
            </p:cNvCxnSpPr>
            <p:nvPr/>
          </p:nvCxnSpPr>
          <p:spPr>
            <a:xfrm flipH="1">
              <a:off x="3632109" y="3468697"/>
              <a:ext cx="416400" cy="13617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016" name="Google Shape;1016;p25"/>
            <p:cNvCxnSpPr/>
            <p:nvPr/>
          </p:nvCxnSpPr>
          <p:spPr>
            <a:xfrm flipH="1">
              <a:off x="3170858" y="2159742"/>
              <a:ext cx="7087004" cy="308866"/>
            </a:xfrm>
            <a:prstGeom prst="straightConnector1">
              <a:avLst/>
            </a:prstGeom>
            <a:noFill/>
            <a:ln w="9525" cap="flat" cmpd="sng">
              <a:solidFill>
                <a:schemeClr val="accent1"/>
              </a:solidFill>
              <a:prstDash val="solid"/>
              <a:miter lim="800000"/>
              <a:headEnd type="none" w="sm" len="sm"/>
              <a:tailEnd type="triangle" w="med" len="med"/>
            </a:ln>
          </p:spPr>
        </p:cxnSp>
        <p:cxnSp>
          <p:nvCxnSpPr>
            <p:cNvPr id="1017" name="Google Shape;1017;p25"/>
            <p:cNvCxnSpPr/>
            <p:nvPr/>
          </p:nvCxnSpPr>
          <p:spPr>
            <a:xfrm flipH="1">
              <a:off x="4231388" y="2168612"/>
              <a:ext cx="6026474" cy="720306"/>
            </a:xfrm>
            <a:prstGeom prst="straightConnector1">
              <a:avLst/>
            </a:prstGeom>
            <a:noFill/>
            <a:ln w="9525" cap="flat" cmpd="sng">
              <a:solidFill>
                <a:schemeClr val="accent1"/>
              </a:solidFill>
              <a:prstDash val="solid"/>
              <a:miter lim="800000"/>
              <a:headEnd type="none" w="sm" len="sm"/>
              <a:tailEnd type="triangle" w="med" len="med"/>
            </a:ln>
          </p:spPr>
        </p:cxnSp>
        <p:cxnSp>
          <p:nvCxnSpPr>
            <p:cNvPr id="1018" name="Google Shape;1018;p25"/>
            <p:cNvCxnSpPr/>
            <p:nvPr/>
          </p:nvCxnSpPr>
          <p:spPr>
            <a:xfrm rot="10800000">
              <a:off x="6298666" y="3075612"/>
              <a:ext cx="549314" cy="222924"/>
            </a:xfrm>
            <a:prstGeom prst="straightConnector1">
              <a:avLst/>
            </a:prstGeom>
            <a:noFill/>
            <a:ln w="9525" cap="flat" cmpd="sng">
              <a:solidFill>
                <a:schemeClr val="accent1"/>
              </a:solidFill>
              <a:prstDash val="solid"/>
              <a:miter lim="800000"/>
              <a:headEnd type="none" w="sm" len="sm"/>
              <a:tailEnd type="triangle" w="med" len="med"/>
            </a:ln>
          </p:spPr>
        </p:cxnSp>
        <p:cxnSp>
          <p:nvCxnSpPr>
            <p:cNvPr id="1019" name="Google Shape;1019;p25"/>
            <p:cNvCxnSpPr/>
            <p:nvPr/>
          </p:nvCxnSpPr>
          <p:spPr>
            <a:xfrm rot="10800000">
              <a:off x="4239936" y="3006051"/>
              <a:ext cx="754887" cy="244550"/>
            </a:xfrm>
            <a:prstGeom prst="straightConnector1">
              <a:avLst/>
            </a:prstGeom>
            <a:noFill/>
            <a:ln w="9525" cap="flat" cmpd="sng">
              <a:solidFill>
                <a:schemeClr val="accent1"/>
              </a:solidFill>
              <a:prstDash val="solid"/>
              <a:miter lim="800000"/>
              <a:headEnd type="none" w="sm" len="sm"/>
              <a:tailEnd type="triangle" w="med" len="med"/>
            </a:ln>
          </p:spPr>
        </p:cxnSp>
        <p:cxnSp>
          <p:nvCxnSpPr>
            <p:cNvPr id="1020" name="Google Shape;1020;p25"/>
            <p:cNvCxnSpPr/>
            <p:nvPr/>
          </p:nvCxnSpPr>
          <p:spPr>
            <a:xfrm rot="10800000">
              <a:off x="7148465" y="3939902"/>
              <a:ext cx="0" cy="529687"/>
            </a:xfrm>
            <a:prstGeom prst="straightConnector1">
              <a:avLst/>
            </a:prstGeom>
            <a:noFill/>
            <a:ln w="9525" cap="flat" cmpd="sng">
              <a:solidFill>
                <a:schemeClr val="accent1"/>
              </a:solidFill>
              <a:prstDash val="solid"/>
              <a:miter lim="800000"/>
              <a:headEnd type="none" w="sm" len="sm"/>
              <a:tailEnd type="triangle" w="med" len="med"/>
            </a:ln>
          </p:spPr>
        </p:cxnSp>
        <p:cxnSp>
          <p:nvCxnSpPr>
            <p:cNvPr id="1021" name="Google Shape;1021;p25"/>
            <p:cNvCxnSpPr/>
            <p:nvPr/>
          </p:nvCxnSpPr>
          <p:spPr>
            <a:xfrm rot="10800000">
              <a:off x="5684585" y="3785057"/>
              <a:ext cx="684204" cy="661026"/>
            </a:xfrm>
            <a:prstGeom prst="straightConnector1">
              <a:avLst/>
            </a:prstGeom>
            <a:noFill/>
            <a:ln w="9525" cap="flat" cmpd="sng">
              <a:solidFill>
                <a:schemeClr val="accent1"/>
              </a:solidFill>
              <a:prstDash val="solid"/>
              <a:miter lim="800000"/>
              <a:headEnd type="none" w="sm" len="sm"/>
              <a:tailEnd type="triangle" w="med" len="med"/>
            </a:ln>
          </p:spPr>
        </p:cxnSp>
        <p:cxnSp>
          <p:nvCxnSpPr>
            <p:cNvPr id="1022" name="Google Shape;1022;p25"/>
            <p:cNvCxnSpPr>
              <a:stCxn id="984" idx="1"/>
              <a:endCxn id="986" idx="3"/>
            </p:cNvCxnSpPr>
            <p:nvPr/>
          </p:nvCxnSpPr>
          <p:spPr>
            <a:xfrm rot="10800000">
              <a:off x="5477868" y="4485469"/>
              <a:ext cx="513000" cy="4533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023" name="Google Shape;1023;p25"/>
            <p:cNvCxnSpPr>
              <a:stCxn id="984" idx="3"/>
              <a:endCxn id="1006" idx="1"/>
            </p:cNvCxnSpPr>
            <p:nvPr/>
          </p:nvCxnSpPr>
          <p:spPr>
            <a:xfrm rot="10800000" flipH="1">
              <a:off x="7545348" y="4557469"/>
              <a:ext cx="2160600" cy="3813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024" name="Google Shape;1024;p25"/>
            <p:cNvCxnSpPr/>
            <p:nvPr/>
          </p:nvCxnSpPr>
          <p:spPr>
            <a:xfrm>
              <a:off x="7315035" y="3569421"/>
              <a:ext cx="704464" cy="176283"/>
            </a:xfrm>
            <a:prstGeom prst="straightConnector1">
              <a:avLst/>
            </a:prstGeom>
            <a:noFill/>
            <a:ln w="9525" cap="flat" cmpd="sng">
              <a:solidFill>
                <a:schemeClr val="accent1"/>
              </a:solidFill>
              <a:prstDash val="solid"/>
              <a:miter lim="800000"/>
              <a:headEnd type="none" w="sm" len="sm"/>
              <a:tailEnd type="triangle" w="med" len="med"/>
            </a:ln>
          </p:spPr>
        </p:cxnSp>
        <p:cxnSp>
          <p:nvCxnSpPr>
            <p:cNvPr id="1025" name="Google Shape;1025;p25"/>
            <p:cNvCxnSpPr/>
            <p:nvPr/>
          </p:nvCxnSpPr>
          <p:spPr>
            <a:xfrm flipH="1">
              <a:off x="9635797" y="2228867"/>
              <a:ext cx="650428" cy="448834"/>
            </a:xfrm>
            <a:prstGeom prst="straightConnector1">
              <a:avLst/>
            </a:prstGeom>
            <a:noFill/>
            <a:ln w="9525" cap="flat" cmpd="sng">
              <a:solidFill>
                <a:schemeClr val="accent1"/>
              </a:solidFill>
              <a:prstDash val="solid"/>
              <a:miter lim="800000"/>
              <a:headEnd type="none" w="sm" len="sm"/>
              <a:tailEnd type="triangle" w="med" len="med"/>
            </a:ln>
          </p:spPr>
        </p:cxnSp>
        <p:cxnSp>
          <p:nvCxnSpPr>
            <p:cNvPr id="1026" name="Google Shape;1026;p25"/>
            <p:cNvCxnSpPr/>
            <p:nvPr/>
          </p:nvCxnSpPr>
          <p:spPr>
            <a:xfrm flipH="1">
              <a:off x="8544763" y="3020018"/>
              <a:ext cx="1525526" cy="1001429"/>
            </a:xfrm>
            <a:prstGeom prst="straightConnector1">
              <a:avLst/>
            </a:prstGeom>
            <a:noFill/>
            <a:ln w="9525" cap="flat" cmpd="sng">
              <a:solidFill>
                <a:schemeClr val="accent1"/>
              </a:solidFill>
              <a:prstDash val="solid"/>
              <a:miter lim="800000"/>
              <a:headEnd type="none" w="sm" len="sm"/>
              <a:tailEnd type="triangle" w="med" len="med"/>
            </a:ln>
          </p:spPr>
        </p:cxnSp>
        <p:cxnSp>
          <p:nvCxnSpPr>
            <p:cNvPr id="1027" name="Google Shape;1027;p25"/>
            <p:cNvCxnSpPr>
              <a:endCxn id="1006" idx="0"/>
            </p:cNvCxnSpPr>
            <p:nvPr/>
          </p:nvCxnSpPr>
          <p:spPr>
            <a:xfrm flipH="1">
              <a:off x="9888848" y="2972907"/>
              <a:ext cx="411900" cy="14016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028" name="Google Shape;1028;p25"/>
            <p:cNvCxnSpPr>
              <a:stCxn id="998" idx="2"/>
              <a:endCxn id="1003" idx="0"/>
            </p:cNvCxnSpPr>
            <p:nvPr/>
          </p:nvCxnSpPr>
          <p:spPr>
            <a:xfrm>
              <a:off x="10542016" y="2953743"/>
              <a:ext cx="0" cy="5265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029" name="Google Shape;1029;p25"/>
            <p:cNvCxnSpPr>
              <a:stCxn id="997" idx="3"/>
              <a:endCxn id="1000" idx="1"/>
            </p:cNvCxnSpPr>
            <p:nvPr/>
          </p:nvCxnSpPr>
          <p:spPr>
            <a:xfrm>
              <a:off x="10724895" y="2324016"/>
              <a:ext cx="567900" cy="2382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030" name="Google Shape;1030;p25"/>
            <p:cNvCxnSpPr>
              <a:stCxn id="1009" idx="0"/>
              <a:endCxn id="1001" idx="2"/>
            </p:cNvCxnSpPr>
            <p:nvPr/>
          </p:nvCxnSpPr>
          <p:spPr>
            <a:xfrm rot="10800000" flipH="1">
              <a:off x="10549048" y="3152557"/>
              <a:ext cx="926400" cy="30948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031" name="Google Shape;1031;p25"/>
            <p:cNvCxnSpPr>
              <a:stCxn id="1009" idx="0"/>
              <a:endCxn id="1004" idx="2"/>
            </p:cNvCxnSpPr>
            <p:nvPr/>
          </p:nvCxnSpPr>
          <p:spPr>
            <a:xfrm rot="10800000">
              <a:off x="10542148" y="4208557"/>
              <a:ext cx="6900" cy="20388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032" name="Google Shape;1032;p25"/>
            <p:cNvCxnSpPr>
              <a:stCxn id="1009" idx="0"/>
              <a:endCxn id="992" idx="2"/>
            </p:cNvCxnSpPr>
            <p:nvPr/>
          </p:nvCxnSpPr>
          <p:spPr>
            <a:xfrm rot="10800000">
              <a:off x="8251948" y="4523857"/>
              <a:ext cx="2297100" cy="1723500"/>
            </a:xfrm>
            <a:prstGeom prst="straightConnector1">
              <a:avLst/>
            </a:prstGeom>
            <a:noFill/>
            <a:ln w="9525" cap="flat" cmpd="sng">
              <a:solidFill>
                <a:schemeClr val="accent1"/>
              </a:solidFill>
              <a:prstDash val="solid"/>
              <a:miter lim="800000"/>
              <a:headEnd type="none" w="sm" len="sm"/>
              <a:tailEnd type="triangle" w="med" len="med"/>
            </a:ln>
          </p:spPr>
        </p:cxnSp>
        <p:grpSp>
          <p:nvGrpSpPr>
            <p:cNvPr id="1033" name="Google Shape;1033;p25"/>
            <p:cNvGrpSpPr/>
            <p:nvPr/>
          </p:nvGrpSpPr>
          <p:grpSpPr>
            <a:xfrm>
              <a:off x="6588645" y="5502189"/>
              <a:ext cx="1393311" cy="503762"/>
              <a:chOff x="6674241" y="5898728"/>
              <a:chExt cx="1393311" cy="503762"/>
            </a:xfrm>
          </p:grpSpPr>
          <p:pic>
            <p:nvPicPr>
              <p:cNvPr id="1034" name="Google Shape;1034;p25"/>
              <p:cNvPicPr preferRelativeResize="0"/>
              <p:nvPr/>
            </p:nvPicPr>
            <p:blipFill rotWithShape="1">
              <a:blip r:embed="rId13">
                <a:alphaModFix/>
              </a:blip>
              <a:srcRect/>
              <a:stretch/>
            </p:blipFill>
            <p:spPr>
              <a:xfrm>
                <a:off x="6674241" y="6036730"/>
                <a:ext cx="365760" cy="365760"/>
              </a:xfrm>
              <a:prstGeom prst="rect">
                <a:avLst/>
              </a:prstGeom>
              <a:noFill/>
              <a:ln>
                <a:noFill/>
              </a:ln>
            </p:spPr>
          </p:pic>
          <p:sp>
            <p:nvSpPr>
              <p:cNvPr id="1035" name="Google Shape;1035;p25"/>
              <p:cNvSpPr txBox="1"/>
              <p:nvPr/>
            </p:nvSpPr>
            <p:spPr>
              <a:xfrm>
                <a:off x="7044515" y="5898728"/>
                <a:ext cx="1023037" cy="461665"/>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Arial"/>
                    <a:ea typeface="Arial"/>
                    <a:cs typeface="Arial"/>
                    <a:sym typeface="Arial"/>
                  </a:rPr>
                  <a:t>Elastic Load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Balancing</a:t>
                </a:r>
                <a:endParaRPr/>
              </a:p>
            </p:txBody>
          </p:sp>
        </p:grpSp>
        <p:sp>
          <p:nvSpPr>
            <p:cNvPr id="1036" name="Google Shape;1036;p25"/>
            <p:cNvSpPr txBox="1"/>
            <p:nvPr/>
          </p:nvSpPr>
          <p:spPr>
            <a:xfrm>
              <a:off x="4780635" y="6230180"/>
              <a:ext cx="1212191"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Provedor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pagamento </a:t>
              </a:r>
              <a:endParaRPr sz="1200" b="0" i="0" u="none" strike="noStrike" cap="none">
                <a:solidFill>
                  <a:srgbClr val="000000"/>
                </a:solidFill>
                <a:latin typeface="Arial"/>
                <a:ea typeface="Arial"/>
                <a:cs typeface="Arial"/>
                <a:sym typeface="Arial"/>
              </a:endParaRPr>
            </a:p>
          </p:txBody>
        </p:sp>
        <p:cxnSp>
          <p:nvCxnSpPr>
            <p:cNvPr id="1037" name="Google Shape;1037;p25"/>
            <p:cNvCxnSpPr>
              <a:stCxn id="1034" idx="0"/>
              <a:endCxn id="983" idx="2"/>
            </p:cNvCxnSpPr>
            <p:nvPr/>
          </p:nvCxnSpPr>
          <p:spPr>
            <a:xfrm rot="10800000">
              <a:off x="6768225" y="5406191"/>
              <a:ext cx="3300" cy="234000"/>
            </a:xfrm>
            <a:prstGeom prst="straightConnector1">
              <a:avLst/>
            </a:prstGeom>
            <a:noFill/>
            <a:ln w="9525" cap="flat" cmpd="sng">
              <a:solidFill>
                <a:schemeClr val="accent1"/>
              </a:solidFill>
              <a:prstDash val="solid"/>
              <a:miter lim="800000"/>
              <a:headEnd type="none" w="sm" len="sm"/>
              <a:tailEnd type="triangle" w="med" len="med"/>
            </a:ln>
          </p:spPr>
        </p:cxnSp>
        <p:grpSp>
          <p:nvGrpSpPr>
            <p:cNvPr id="1038" name="Google Shape;1038;p25"/>
            <p:cNvGrpSpPr/>
            <p:nvPr/>
          </p:nvGrpSpPr>
          <p:grpSpPr>
            <a:xfrm>
              <a:off x="6524077" y="6320244"/>
              <a:ext cx="1252010" cy="469900"/>
              <a:chOff x="6651181" y="6483628"/>
              <a:chExt cx="1252010" cy="469900"/>
            </a:xfrm>
          </p:grpSpPr>
          <p:pic>
            <p:nvPicPr>
              <p:cNvPr id="1039" name="Google Shape;1039;p25"/>
              <p:cNvPicPr preferRelativeResize="0"/>
              <p:nvPr/>
            </p:nvPicPr>
            <p:blipFill rotWithShape="1">
              <a:blip r:embed="rId14">
                <a:alphaModFix/>
              </a:blip>
              <a:srcRect/>
              <a:stretch/>
            </p:blipFill>
            <p:spPr>
              <a:xfrm flipH="1">
                <a:off x="6651181" y="6483628"/>
                <a:ext cx="483586" cy="469900"/>
              </a:xfrm>
              <a:prstGeom prst="rect">
                <a:avLst/>
              </a:prstGeom>
              <a:noFill/>
              <a:ln>
                <a:noFill/>
              </a:ln>
            </p:spPr>
          </p:pic>
          <p:sp>
            <p:nvSpPr>
              <p:cNvPr id="1040" name="Google Shape;1040;p25"/>
              <p:cNvSpPr txBox="1"/>
              <p:nvPr/>
            </p:nvSpPr>
            <p:spPr>
              <a:xfrm>
                <a:off x="7146253" y="6522420"/>
                <a:ext cx="756938"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Clientes </a:t>
                </a:r>
                <a:endParaRPr sz="1200" b="0" i="0" u="none" strike="noStrike" cap="none">
                  <a:solidFill>
                    <a:srgbClr val="000000"/>
                  </a:solidFill>
                  <a:latin typeface="Arial"/>
                  <a:ea typeface="Arial"/>
                  <a:cs typeface="Arial"/>
                  <a:sym typeface="Arial"/>
                </a:endParaRPr>
              </a:p>
            </p:txBody>
          </p:sp>
        </p:grpSp>
        <p:cxnSp>
          <p:nvCxnSpPr>
            <p:cNvPr id="1041" name="Google Shape;1041;p25"/>
            <p:cNvCxnSpPr/>
            <p:nvPr/>
          </p:nvCxnSpPr>
          <p:spPr>
            <a:xfrm rot="10800000">
              <a:off x="5982374" y="6505932"/>
              <a:ext cx="457200" cy="0"/>
            </a:xfrm>
            <a:prstGeom prst="straightConnector1">
              <a:avLst/>
            </a:prstGeom>
            <a:noFill/>
            <a:ln w="9525" cap="flat" cmpd="sng">
              <a:solidFill>
                <a:schemeClr val="accent1"/>
              </a:solidFill>
              <a:prstDash val="solid"/>
              <a:miter lim="800000"/>
              <a:headEnd type="none" w="sm" len="sm"/>
              <a:tailEnd type="triangle" w="med" len="med"/>
            </a:ln>
          </p:spPr>
        </p:cxnSp>
        <p:cxnSp>
          <p:nvCxnSpPr>
            <p:cNvPr id="1042" name="Google Shape;1042;p25"/>
            <p:cNvCxnSpPr>
              <a:stCxn id="1039" idx="0"/>
              <a:endCxn id="1034" idx="2"/>
            </p:cNvCxnSpPr>
            <p:nvPr/>
          </p:nvCxnSpPr>
          <p:spPr>
            <a:xfrm rot="10800000" flipH="1">
              <a:off x="6765870" y="6005844"/>
              <a:ext cx="5700" cy="314400"/>
            </a:xfrm>
            <a:prstGeom prst="straightConnector1">
              <a:avLst/>
            </a:prstGeom>
            <a:noFill/>
            <a:ln w="9525" cap="flat" cmpd="sng">
              <a:solidFill>
                <a:schemeClr val="accent1"/>
              </a:solidFill>
              <a:prstDash val="solid"/>
              <a:miter lim="800000"/>
              <a:headEnd type="none" w="sm" len="sm"/>
              <a:tailEnd type="triangle" w="med" len="med"/>
            </a:ln>
          </p:spPr>
        </p:cxnSp>
        <p:grpSp>
          <p:nvGrpSpPr>
            <p:cNvPr id="1043" name="Google Shape;1043;p25"/>
            <p:cNvGrpSpPr/>
            <p:nvPr/>
          </p:nvGrpSpPr>
          <p:grpSpPr>
            <a:xfrm>
              <a:off x="5921225" y="4105378"/>
              <a:ext cx="1737360" cy="1371600"/>
              <a:chOff x="6252695" y="4105378"/>
              <a:chExt cx="1737360" cy="1371600"/>
            </a:xfrm>
          </p:grpSpPr>
          <p:sp>
            <p:nvSpPr>
              <p:cNvPr id="1044" name="Google Shape;1044;p25"/>
              <p:cNvSpPr/>
              <p:nvPr/>
            </p:nvSpPr>
            <p:spPr>
              <a:xfrm>
                <a:off x="6252695" y="4105378"/>
                <a:ext cx="1737360" cy="1371600"/>
              </a:xfrm>
              <a:prstGeom prst="rect">
                <a:avLst/>
              </a:prstGeom>
              <a:noFill/>
              <a:ln w="12700" cap="flat" cmpd="sng">
                <a:solidFill>
                  <a:srgbClr val="D86613"/>
                </a:solidFill>
                <a:prstDash val="dash"/>
                <a:miter lim="800000"/>
                <a:headEnd type="none" w="sm" len="sm"/>
                <a:tailEnd type="none" w="sm" len="sm"/>
              </a:ln>
            </p:spPr>
            <p:txBody>
              <a:bodyPr spcFirstLastPara="1" wrap="square" lIns="91425" tIns="91425" rIns="91425" bIns="45700" anchor="t" anchorCtr="0">
                <a:noAutofit/>
              </a:bodyPr>
              <a:lstStyle/>
              <a:p>
                <a:pPr marL="0" marR="0" lvl="0" indent="0" algn="ctr" rtl="0">
                  <a:lnSpc>
                    <a:spcPct val="100000"/>
                  </a:lnSpc>
                  <a:spcBef>
                    <a:spcPts val="0"/>
                  </a:spcBef>
                  <a:spcAft>
                    <a:spcPts val="0"/>
                  </a:spcAft>
                  <a:buClr>
                    <a:schemeClr val="dk1"/>
                  </a:buClr>
                  <a:buSzPts val="1200"/>
                  <a:buFont typeface="Arial"/>
                  <a:buNone/>
                </a:pPr>
                <a:endParaRPr sz="1200" b="0" i="0" u="none" strike="noStrike" cap="none">
                  <a:solidFill>
                    <a:srgbClr val="D86613"/>
                  </a:solidFill>
                  <a:latin typeface="Arial"/>
                  <a:ea typeface="Arial"/>
                  <a:cs typeface="Arial"/>
                  <a:sym typeface="Arial"/>
                </a:endParaRPr>
              </a:p>
            </p:txBody>
          </p:sp>
          <p:pic>
            <p:nvPicPr>
              <p:cNvPr id="1045" name="Google Shape;1045;p25"/>
              <p:cNvPicPr preferRelativeResize="0"/>
              <p:nvPr/>
            </p:nvPicPr>
            <p:blipFill rotWithShape="1">
              <a:blip r:embed="rId15">
                <a:alphaModFix/>
              </a:blip>
              <a:srcRect/>
              <a:stretch/>
            </p:blipFill>
            <p:spPr>
              <a:xfrm>
                <a:off x="6970245" y="4105378"/>
                <a:ext cx="330200" cy="330200"/>
              </a:xfrm>
              <a:prstGeom prst="rect">
                <a:avLst/>
              </a:prstGeom>
              <a:noFill/>
              <a:ln>
                <a:noFill/>
              </a:ln>
            </p:spPr>
          </p:pic>
        </p:grpSp>
        <p:grpSp>
          <p:nvGrpSpPr>
            <p:cNvPr id="1046" name="Google Shape;1046;p25"/>
            <p:cNvGrpSpPr/>
            <p:nvPr/>
          </p:nvGrpSpPr>
          <p:grpSpPr>
            <a:xfrm>
              <a:off x="6482115" y="3365412"/>
              <a:ext cx="1141659" cy="542937"/>
              <a:chOff x="6333525" y="3308262"/>
              <a:chExt cx="1141659" cy="542937"/>
            </a:xfrm>
          </p:grpSpPr>
          <p:pic>
            <p:nvPicPr>
              <p:cNvPr id="1047" name="Google Shape;1047;p25"/>
              <p:cNvPicPr preferRelativeResize="0"/>
              <p:nvPr/>
            </p:nvPicPr>
            <p:blipFill rotWithShape="1">
              <a:blip r:embed="rId9">
                <a:alphaModFix/>
              </a:blip>
              <a:srcRect/>
              <a:stretch/>
            </p:blipFill>
            <p:spPr>
              <a:xfrm>
                <a:off x="6721474" y="3308262"/>
                <a:ext cx="365760" cy="365760"/>
              </a:xfrm>
              <a:prstGeom prst="rect">
                <a:avLst/>
              </a:prstGeom>
              <a:noFill/>
              <a:ln>
                <a:noFill/>
              </a:ln>
            </p:spPr>
          </p:pic>
          <p:sp>
            <p:nvSpPr>
              <p:cNvPr id="1048" name="Google Shape;1048;p25"/>
              <p:cNvSpPr txBox="1"/>
              <p:nvPr/>
            </p:nvSpPr>
            <p:spPr>
              <a:xfrm>
                <a:off x="6333525" y="3574200"/>
                <a:ext cx="1141659"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Order </a:t>
                </a:r>
                <a:endParaRPr sz="1200" b="0" i="0" u="none" strike="noStrike" cap="none">
                  <a:solidFill>
                    <a:srgbClr val="000000"/>
                  </a:solidFill>
                  <a:latin typeface="Arial"/>
                  <a:ea typeface="Arial"/>
                  <a:cs typeface="Arial"/>
                  <a:sym typeface="Arial"/>
                </a:endParaRPr>
              </a:p>
            </p:txBody>
          </p:sp>
        </p:grpSp>
        <p:pic>
          <p:nvPicPr>
            <p:cNvPr id="1049" name="Google Shape;1049;p25"/>
            <p:cNvPicPr preferRelativeResize="0"/>
            <p:nvPr/>
          </p:nvPicPr>
          <p:blipFill rotWithShape="1">
            <a:blip r:embed="rId9">
              <a:alphaModFix/>
            </a:blip>
            <a:srcRect/>
            <a:stretch/>
          </p:blipFill>
          <p:spPr>
            <a:xfrm>
              <a:off x="6585228" y="4821844"/>
              <a:ext cx="365760" cy="365760"/>
            </a:xfrm>
            <a:prstGeom prst="rect">
              <a:avLst/>
            </a:prstGeom>
            <a:noFill/>
            <a:ln>
              <a:noFill/>
            </a:ln>
          </p:spPr>
        </p:pic>
        <p:grpSp>
          <p:nvGrpSpPr>
            <p:cNvPr id="1050" name="Google Shape;1050;p25"/>
            <p:cNvGrpSpPr/>
            <p:nvPr/>
          </p:nvGrpSpPr>
          <p:grpSpPr>
            <a:xfrm>
              <a:off x="7187131" y="2502155"/>
              <a:ext cx="1385316" cy="762623"/>
              <a:chOff x="7255711" y="2673605"/>
              <a:chExt cx="1385316" cy="762623"/>
            </a:xfrm>
          </p:grpSpPr>
          <p:sp>
            <p:nvSpPr>
              <p:cNvPr id="1051" name="Google Shape;1051;p25"/>
              <p:cNvSpPr txBox="1"/>
              <p:nvPr/>
            </p:nvSpPr>
            <p:spPr>
              <a:xfrm>
                <a:off x="7255711" y="2974563"/>
                <a:ext cx="1385316" cy="461665"/>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Banco de dados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Show and Sell </a:t>
                </a:r>
                <a:endParaRPr sz="1200" b="0" i="0" u="none" strike="noStrike" cap="none">
                  <a:solidFill>
                    <a:srgbClr val="000000"/>
                  </a:solidFill>
                  <a:latin typeface="Arial"/>
                  <a:ea typeface="Arial"/>
                  <a:cs typeface="Arial"/>
                  <a:sym typeface="Arial"/>
                </a:endParaRPr>
              </a:p>
            </p:txBody>
          </p:sp>
          <p:grpSp>
            <p:nvGrpSpPr>
              <p:cNvPr id="1052" name="Google Shape;1052;p25"/>
              <p:cNvGrpSpPr/>
              <p:nvPr/>
            </p:nvGrpSpPr>
            <p:grpSpPr>
              <a:xfrm>
                <a:off x="7765487" y="2673605"/>
                <a:ext cx="365760" cy="365760"/>
                <a:chOff x="3695254" y="4989966"/>
                <a:chExt cx="365760" cy="365760"/>
              </a:xfrm>
            </p:grpSpPr>
            <p:pic>
              <p:nvPicPr>
                <p:cNvPr id="1053" name="Google Shape;1053;p25"/>
                <p:cNvPicPr preferRelativeResize="0"/>
                <p:nvPr/>
              </p:nvPicPr>
              <p:blipFill rotWithShape="1">
                <a:blip r:embed="rId10">
                  <a:alphaModFix/>
                </a:blip>
                <a:srcRect/>
                <a:stretch/>
              </p:blipFill>
              <p:spPr>
                <a:xfrm>
                  <a:off x="3695254" y="4989966"/>
                  <a:ext cx="365760" cy="365760"/>
                </a:xfrm>
                <a:prstGeom prst="rect">
                  <a:avLst/>
                </a:prstGeom>
                <a:noFill/>
                <a:ln>
                  <a:noFill/>
                </a:ln>
              </p:spPr>
            </p:pic>
            <p:sp>
              <p:nvSpPr>
                <p:cNvPr id="1054" name="Google Shape;1054;p25"/>
                <p:cNvSpPr/>
                <p:nvPr/>
              </p:nvSpPr>
              <p:spPr>
                <a:xfrm>
                  <a:off x="3719438" y="5043347"/>
                  <a:ext cx="320040" cy="9144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grpSp>
        <p:cxnSp>
          <p:nvCxnSpPr>
            <p:cNvPr id="1055" name="Google Shape;1055;p25"/>
            <p:cNvCxnSpPr>
              <a:endCxn id="1053" idx="1"/>
            </p:cNvCxnSpPr>
            <p:nvPr/>
          </p:nvCxnSpPr>
          <p:spPr>
            <a:xfrm rot="10800000" flipH="1">
              <a:off x="6969107" y="2685035"/>
              <a:ext cx="727800" cy="483900"/>
            </a:xfrm>
            <a:prstGeom prst="bentConnector3">
              <a:avLst>
                <a:gd name="adj1" fmla="val 1323"/>
              </a:avLst>
            </a:prstGeom>
            <a:noFill/>
            <a:ln w="9525" cap="flat" cmpd="sng">
              <a:solidFill>
                <a:schemeClr val="accent1"/>
              </a:solidFill>
              <a:prstDash val="solid"/>
              <a:miter lim="800000"/>
              <a:headEnd type="none" w="sm" len="sm"/>
              <a:tailEnd type="triangle" w="med" len="med"/>
            </a:ln>
          </p:spPr>
        </p:cxnSp>
        <p:cxnSp>
          <p:nvCxnSpPr>
            <p:cNvPr id="1056" name="Google Shape;1056;p25"/>
            <p:cNvCxnSpPr/>
            <p:nvPr/>
          </p:nvCxnSpPr>
          <p:spPr>
            <a:xfrm rot="10800000" flipH="1">
              <a:off x="7307825" y="3152446"/>
              <a:ext cx="1625390" cy="376366"/>
            </a:xfrm>
            <a:prstGeom prst="straightConnector1">
              <a:avLst/>
            </a:prstGeom>
            <a:noFill/>
            <a:ln w="9525" cap="flat" cmpd="sng">
              <a:solidFill>
                <a:schemeClr val="accent1"/>
              </a:solidFill>
              <a:prstDash val="solid"/>
              <a:miter lim="800000"/>
              <a:headEnd type="none" w="sm" len="sm"/>
              <a:tailEnd type="triangle" w="med" len="med"/>
            </a:ln>
          </p:spPr>
        </p:cxnSp>
        <p:sp>
          <p:nvSpPr>
            <p:cNvPr id="1057" name="Google Shape;1057;p25"/>
            <p:cNvSpPr/>
            <p:nvPr/>
          </p:nvSpPr>
          <p:spPr>
            <a:xfrm>
              <a:off x="32203" y="1542429"/>
              <a:ext cx="4445375" cy="4572000"/>
            </a:xfrm>
            <a:prstGeom prst="rect">
              <a:avLst/>
            </a:prstGeom>
            <a:noFill/>
            <a:ln w="381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058" name="Google Shape;1058;p25"/>
            <p:cNvSpPr/>
            <p:nvPr/>
          </p:nvSpPr>
          <p:spPr>
            <a:xfrm>
              <a:off x="4562343" y="1542429"/>
              <a:ext cx="4096825" cy="4572752"/>
            </a:xfrm>
            <a:prstGeom prst="rect">
              <a:avLst/>
            </a:prstGeom>
            <a:noFill/>
            <a:ln w="381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059" name="Google Shape;1059;p25"/>
            <p:cNvSpPr/>
            <p:nvPr/>
          </p:nvSpPr>
          <p:spPr>
            <a:xfrm>
              <a:off x="8731169" y="1542429"/>
              <a:ext cx="3386562" cy="4572000"/>
            </a:xfrm>
            <a:prstGeom prst="rect">
              <a:avLst/>
            </a:prstGeom>
            <a:noFill/>
            <a:ln w="381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63"/>
        <p:cNvGrpSpPr/>
        <p:nvPr/>
      </p:nvGrpSpPr>
      <p:grpSpPr>
        <a:xfrm>
          <a:off x="0" y="0"/>
          <a:ext cx="0" cy="0"/>
          <a:chOff x="0" y="0"/>
          <a:chExt cx="0" cy="0"/>
        </a:xfrm>
      </p:grpSpPr>
      <p:sp>
        <p:nvSpPr>
          <p:cNvPr id="1064" name="Google Shape;1064;p26"/>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000"/>
              <a:buFont typeface="Arial"/>
              <a:buNone/>
            </a:pPr>
            <a:r>
              <a:rPr lang="en-US" sz="4000"/>
              <a:t>Pilar Confiabilidade</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68"/>
        <p:cNvGrpSpPr/>
        <p:nvPr/>
      </p:nvGrpSpPr>
      <p:grpSpPr>
        <a:xfrm>
          <a:off x="0" y="0"/>
          <a:ext cx="0" cy="0"/>
          <a:chOff x="0" y="0"/>
          <a:chExt cx="0" cy="0"/>
        </a:xfrm>
      </p:grpSpPr>
      <p:sp>
        <p:nvSpPr>
          <p:cNvPr id="1069" name="Google Shape;1069;p27"/>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Pilar Confiabilidade</a:t>
            </a:r>
            <a:endParaRPr/>
          </a:p>
        </p:txBody>
      </p:sp>
      <p:grpSp>
        <p:nvGrpSpPr>
          <p:cNvPr id="1070" name="Google Shape;1070;p27"/>
          <p:cNvGrpSpPr/>
          <p:nvPr/>
        </p:nvGrpSpPr>
        <p:grpSpPr>
          <a:xfrm>
            <a:off x="373202" y="1489611"/>
            <a:ext cx="2303323" cy="4539915"/>
            <a:chOff x="373202" y="1489611"/>
            <a:chExt cx="2303323" cy="4539915"/>
          </a:xfrm>
        </p:grpSpPr>
        <p:sp>
          <p:nvSpPr>
            <p:cNvPr id="1071" name="Google Shape;1071;p27"/>
            <p:cNvSpPr/>
            <p:nvPr/>
          </p:nvSpPr>
          <p:spPr>
            <a:xfrm>
              <a:off x="373202" y="1489611"/>
              <a:ext cx="2303323" cy="4539915"/>
            </a:xfrm>
            <a:prstGeom prst="rect">
              <a:avLst/>
            </a:prstGeom>
            <a:solidFill>
              <a:schemeClr val="lt1"/>
            </a:solidFill>
            <a:ln w="19050" cap="flat" cmpd="sng">
              <a:solidFill>
                <a:srgbClr val="0070C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endParaRPr sz="2400" b="1" i="0" u="none" strike="noStrike" cap="none">
                <a:solidFill>
                  <a:schemeClr val="dk1"/>
                </a:solidFill>
                <a:latin typeface="Arial"/>
                <a:ea typeface="Arial"/>
                <a:cs typeface="Arial"/>
                <a:sym typeface="Arial"/>
              </a:endParaRPr>
            </a:p>
            <a:p>
              <a:pPr marL="0" marR="0" lvl="0" indent="0" algn="ctr" rtl="0">
                <a:spcBef>
                  <a:spcPts val="0"/>
                </a:spcBef>
                <a:spcAft>
                  <a:spcPts val="0"/>
                </a:spcAft>
                <a:buNone/>
              </a:pPr>
              <a:r>
                <a:rPr lang="en-US" sz="2400" b="1" i="0" u="none" strike="noStrike" cap="none">
                  <a:solidFill>
                    <a:schemeClr val="dk1"/>
                  </a:solidFill>
                  <a:latin typeface="Arial"/>
                  <a:ea typeface="Arial"/>
                  <a:cs typeface="Arial"/>
                  <a:sym typeface="Arial"/>
                </a:rPr>
                <a:t>Pilar Confiabilidade</a:t>
              </a:r>
              <a:endParaRPr sz="2400" b="1" i="0" u="none" strike="noStrike" cap="none">
                <a:solidFill>
                  <a:schemeClr val="dk1"/>
                </a:solidFill>
                <a:latin typeface="Arial"/>
                <a:ea typeface="Arial"/>
                <a:cs typeface="Arial"/>
                <a:sym typeface="Arial"/>
              </a:endParaRPr>
            </a:p>
          </p:txBody>
        </p:sp>
        <p:sp>
          <p:nvSpPr>
            <p:cNvPr id="1072" name="Google Shape;1072;p27"/>
            <p:cNvSpPr txBox="1"/>
            <p:nvPr/>
          </p:nvSpPr>
          <p:spPr>
            <a:xfrm>
              <a:off x="711005" y="4547274"/>
              <a:ext cx="1627717" cy="132343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000" b="0" i="0" u="none" strike="noStrike" cap="none">
                  <a:solidFill>
                    <a:schemeClr val="dk1"/>
                  </a:solidFill>
                  <a:latin typeface="Arial"/>
                  <a:ea typeface="Arial"/>
                  <a:cs typeface="Arial"/>
                  <a:sym typeface="Arial"/>
                </a:rPr>
                <a:t>Recupere-se de falhas e reduza interrupções.</a:t>
              </a:r>
              <a:endParaRPr/>
            </a:p>
          </p:txBody>
        </p:sp>
        <p:pic>
          <p:nvPicPr>
            <p:cNvPr id="1073" name="Google Shape;1073;p27" descr="100x100_benefit_reliable"/>
            <p:cNvPicPr preferRelativeResize="0"/>
            <p:nvPr/>
          </p:nvPicPr>
          <p:blipFill rotWithShape="1">
            <a:blip r:embed="rId3">
              <a:alphaModFix/>
            </a:blip>
            <a:srcRect/>
            <a:stretch/>
          </p:blipFill>
          <p:spPr>
            <a:xfrm>
              <a:off x="793343" y="2697480"/>
              <a:ext cx="1463040" cy="1463040"/>
            </a:xfrm>
            <a:prstGeom prst="rect">
              <a:avLst/>
            </a:prstGeom>
            <a:noFill/>
            <a:ln>
              <a:noFill/>
            </a:ln>
          </p:spPr>
        </p:pic>
      </p:grpSp>
      <p:sp>
        <p:nvSpPr>
          <p:cNvPr id="1074" name="Google Shape;1074;p27"/>
          <p:cNvSpPr txBox="1">
            <a:spLocks noGrp="1"/>
          </p:cNvSpPr>
          <p:nvPr>
            <p:ph type="body" idx="1"/>
          </p:nvPr>
        </p:nvSpPr>
        <p:spPr>
          <a:xfrm>
            <a:off x="2904120" y="1528175"/>
            <a:ext cx="8868779"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800"/>
              <a:buChar char="•"/>
            </a:pPr>
            <a:r>
              <a:rPr lang="en-US">
                <a:solidFill>
                  <a:schemeClr val="accent5"/>
                </a:solidFill>
              </a:rPr>
              <a:t>Foco</a:t>
            </a:r>
            <a:endParaRPr/>
          </a:p>
          <a:p>
            <a:pPr marL="685800" lvl="1" indent="-228600" algn="l" rtl="0">
              <a:lnSpc>
                <a:spcPct val="90000"/>
              </a:lnSpc>
              <a:spcBef>
                <a:spcPts val="500"/>
              </a:spcBef>
              <a:spcAft>
                <a:spcPts val="0"/>
              </a:spcAft>
              <a:buClr>
                <a:schemeClr val="dk1"/>
              </a:buClr>
              <a:buSzPts val="2400"/>
              <a:buChar char="•"/>
            </a:pPr>
            <a:r>
              <a:rPr lang="en-US"/>
              <a:t>Previna-se e recupere-se rapidamente de falhas para atender à demanda dos negócios e dos clientes.</a:t>
            </a:r>
            <a:endParaRPr/>
          </a:p>
          <a:p>
            <a:pPr marL="0" lvl="0" indent="0" algn="l" rtl="0">
              <a:lnSpc>
                <a:spcPct val="90000"/>
              </a:lnSpc>
              <a:spcBef>
                <a:spcPts val="1000"/>
              </a:spcBef>
              <a:spcAft>
                <a:spcPts val="0"/>
              </a:spcAft>
              <a:buClr>
                <a:schemeClr val="dk1"/>
              </a:buClr>
              <a:buSzPts val="2800"/>
              <a:buNone/>
            </a:pPr>
            <a:endParaRPr/>
          </a:p>
          <a:p>
            <a:pPr marL="228600" lvl="0" indent="-228600" algn="l" rtl="0">
              <a:lnSpc>
                <a:spcPct val="90000"/>
              </a:lnSpc>
              <a:spcBef>
                <a:spcPts val="1000"/>
              </a:spcBef>
              <a:spcAft>
                <a:spcPts val="0"/>
              </a:spcAft>
              <a:buClr>
                <a:schemeClr val="dk1"/>
              </a:buClr>
              <a:buSzPts val="2800"/>
              <a:buChar char="•"/>
            </a:pPr>
            <a:r>
              <a:rPr lang="en-US">
                <a:solidFill>
                  <a:schemeClr val="accent5"/>
                </a:solidFill>
              </a:rPr>
              <a:t>Principais tópicos</a:t>
            </a:r>
            <a:endParaRPr/>
          </a:p>
          <a:p>
            <a:pPr marL="685800" lvl="1" indent="-228600" algn="l" rtl="0">
              <a:lnSpc>
                <a:spcPct val="90000"/>
              </a:lnSpc>
              <a:spcBef>
                <a:spcPts val="500"/>
              </a:spcBef>
              <a:spcAft>
                <a:spcPts val="0"/>
              </a:spcAft>
              <a:buClr>
                <a:schemeClr val="dk1"/>
              </a:buClr>
              <a:buSzPts val="2400"/>
              <a:buChar char="•"/>
            </a:pPr>
            <a:r>
              <a:rPr lang="en-US"/>
              <a:t>Configuração</a:t>
            </a:r>
            <a:endParaRPr/>
          </a:p>
          <a:p>
            <a:pPr marL="685800" lvl="1" indent="-228600" algn="l" rtl="0">
              <a:lnSpc>
                <a:spcPct val="90000"/>
              </a:lnSpc>
              <a:spcBef>
                <a:spcPts val="500"/>
              </a:spcBef>
              <a:spcAft>
                <a:spcPts val="0"/>
              </a:spcAft>
              <a:buClr>
                <a:schemeClr val="dk1"/>
              </a:buClr>
              <a:buSzPts val="2400"/>
              <a:buChar char="•"/>
            </a:pPr>
            <a:r>
              <a:rPr lang="en-US"/>
              <a:t>Requisitos entre projetos</a:t>
            </a:r>
            <a:endParaRPr/>
          </a:p>
          <a:p>
            <a:pPr marL="685800" lvl="1" indent="-228600" algn="l" rtl="0">
              <a:lnSpc>
                <a:spcPct val="90000"/>
              </a:lnSpc>
              <a:spcBef>
                <a:spcPts val="500"/>
              </a:spcBef>
              <a:spcAft>
                <a:spcPts val="0"/>
              </a:spcAft>
              <a:buClr>
                <a:schemeClr val="dk1"/>
              </a:buClr>
              <a:buSzPts val="2400"/>
              <a:buChar char="•"/>
            </a:pPr>
            <a:r>
              <a:rPr lang="en-US"/>
              <a:t>Planejamento de recuperação</a:t>
            </a:r>
            <a:endParaRPr/>
          </a:p>
          <a:p>
            <a:pPr marL="685800" lvl="1" indent="-228600" algn="l" rtl="0">
              <a:lnSpc>
                <a:spcPct val="90000"/>
              </a:lnSpc>
              <a:spcBef>
                <a:spcPts val="500"/>
              </a:spcBef>
              <a:spcAft>
                <a:spcPts val="0"/>
              </a:spcAft>
              <a:buClr>
                <a:schemeClr val="dk1"/>
              </a:buClr>
              <a:buSzPts val="2400"/>
              <a:buChar char="•"/>
            </a:pPr>
            <a:r>
              <a:rPr lang="en-US"/>
              <a:t>Tratamento de alterações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78"/>
        <p:cNvGrpSpPr/>
        <p:nvPr/>
      </p:nvGrpSpPr>
      <p:grpSpPr>
        <a:xfrm>
          <a:off x="0" y="0"/>
          <a:ext cx="0" cy="0"/>
          <a:chOff x="0" y="0"/>
          <a:chExt cx="0" cy="0"/>
        </a:xfrm>
      </p:grpSpPr>
      <p:sp>
        <p:nvSpPr>
          <p:cNvPr id="1079" name="Google Shape;1079;p28"/>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Princípios de design de confiabilidade</a:t>
            </a:r>
            <a:endParaRPr/>
          </a:p>
        </p:txBody>
      </p:sp>
      <p:grpSp>
        <p:nvGrpSpPr>
          <p:cNvPr id="1080" name="Google Shape;1080;p28"/>
          <p:cNvGrpSpPr/>
          <p:nvPr/>
        </p:nvGrpSpPr>
        <p:grpSpPr>
          <a:xfrm>
            <a:off x="373202" y="1489611"/>
            <a:ext cx="2408098" cy="4539915"/>
            <a:chOff x="373202" y="1489611"/>
            <a:chExt cx="2229853" cy="4539915"/>
          </a:xfrm>
        </p:grpSpPr>
        <p:sp>
          <p:nvSpPr>
            <p:cNvPr id="1081" name="Google Shape;1081;p28"/>
            <p:cNvSpPr/>
            <p:nvPr/>
          </p:nvSpPr>
          <p:spPr>
            <a:xfrm>
              <a:off x="373202" y="1489611"/>
              <a:ext cx="2229853" cy="4539915"/>
            </a:xfrm>
            <a:prstGeom prst="rect">
              <a:avLst/>
            </a:prstGeom>
            <a:solidFill>
              <a:schemeClr val="lt1"/>
            </a:solidFill>
            <a:ln w="19050" cap="flat" cmpd="sng">
              <a:solidFill>
                <a:srgbClr val="0070C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endParaRPr sz="2400" b="1" i="0" u="none" strike="noStrike" cap="none">
                <a:solidFill>
                  <a:schemeClr val="dk1"/>
                </a:solidFill>
                <a:latin typeface="Arial"/>
                <a:ea typeface="Arial"/>
                <a:cs typeface="Arial"/>
                <a:sym typeface="Arial"/>
              </a:endParaRPr>
            </a:p>
            <a:p>
              <a:pPr marL="0" marR="0" lvl="0" indent="0" algn="ctr" rtl="0">
                <a:spcBef>
                  <a:spcPts val="0"/>
                </a:spcBef>
                <a:spcAft>
                  <a:spcPts val="0"/>
                </a:spcAft>
                <a:buNone/>
              </a:pPr>
              <a:r>
                <a:rPr lang="en-US" sz="2400" b="1" i="0" u="none" strike="noStrike" cap="none">
                  <a:solidFill>
                    <a:schemeClr val="dk1"/>
                  </a:solidFill>
                  <a:latin typeface="Arial"/>
                  <a:ea typeface="Arial"/>
                  <a:cs typeface="Arial"/>
                  <a:sym typeface="Arial"/>
                </a:rPr>
                <a:t>Pilar Confiabilidade</a:t>
              </a:r>
              <a:endParaRPr sz="2400" b="1" i="0" u="none" strike="noStrike" cap="none">
                <a:solidFill>
                  <a:schemeClr val="dk1"/>
                </a:solidFill>
                <a:latin typeface="Arial"/>
                <a:ea typeface="Arial"/>
                <a:cs typeface="Arial"/>
                <a:sym typeface="Arial"/>
              </a:endParaRPr>
            </a:p>
          </p:txBody>
        </p:sp>
        <p:sp>
          <p:nvSpPr>
            <p:cNvPr id="1082" name="Google Shape;1082;p28"/>
            <p:cNvSpPr txBox="1"/>
            <p:nvPr/>
          </p:nvSpPr>
          <p:spPr>
            <a:xfrm>
              <a:off x="674270" y="4547274"/>
              <a:ext cx="1627717" cy="132343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000" b="0" i="0" u="none" strike="noStrike" cap="none">
                  <a:solidFill>
                    <a:schemeClr val="dk1"/>
                  </a:solidFill>
                  <a:latin typeface="Arial"/>
                  <a:ea typeface="Arial"/>
                  <a:cs typeface="Arial"/>
                  <a:sym typeface="Arial"/>
                </a:rPr>
                <a:t>Recupere-se de falhas e reduza interrupções.</a:t>
              </a:r>
              <a:endParaRPr/>
            </a:p>
          </p:txBody>
        </p:sp>
        <p:pic>
          <p:nvPicPr>
            <p:cNvPr id="1083" name="Google Shape;1083;p28" descr="100x100_benefit_reliable"/>
            <p:cNvPicPr preferRelativeResize="0"/>
            <p:nvPr/>
          </p:nvPicPr>
          <p:blipFill rotWithShape="1">
            <a:blip r:embed="rId3">
              <a:alphaModFix/>
            </a:blip>
            <a:srcRect/>
            <a:stretch/>
          </p:blipFill>
          <p:spPr>
            <a:xfrm>
              <a:off x="756609" y="2697480"/>
              <a:ext cx="1463040" cy="1463040"/>
            </a:xfrm>
            <a:prstGeom prst="rect">
              <a:avLst/>
            </a:prstGeom>
            <a:noFill/>
            <a:ln>
              <a:noFill/>
            </a:ln>
          </p:spPr>
        </p:pic>
      </p:grpSp>
      <p:sp>
        <p:nvSpPr>
          <p:cNvPr id="1084" name="Google Shape;1084;p28"/>
          <p:cNvSpPr txBox="1">
            <a:spLocks noGrp="1"/>
          </p:cNvSpPr>
          <p:nvPr>
            <p:ph type="body" idx="2"/>
          </p:nvPr>
        </p:nvSpPr>
        <p:spPr>
          <a:xfrm>
            <a:off x="2904121" y="1524228"/>
            <a:ext cx="8846879"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800"/>
              <a:buChar char="•"/>
            </a:pPr>
            <a:r>
              <a:rPr lang="en-US"/>
              <a:t>Testar procedimentos de recuperação</a:t>
            </a:r>
            <a:endParaRPr/>
          </a:p>
          <a:p>
            <a:pPr marL="228600" lvl="0" indent="-228600" algn="l" rtl="0">
              <a:lnSpc>
                <a:spcPct val="90000"/>
              </a:lnSpc>
              <a:spcBef>
                <a:spcPts val="1000"/>
              </a:spcBef>
              <a:spcAft>
                <a:spcPts val="0"/>
              </a:spcAft>
              <a:buClr>
                <a:schemeClr val="dk1"/>
              </a:buClr>
              <a:buSzPts val="2800"/>
              <a:buChar char="•"/>
            </a:pPr>
            <a:r>
              <a:rPr lang="en-US"/>
              <a:t>Recuperar-se automaticamente de falhas</a:t>
            </a:r>
            <a:endParaRPr/>
          </a:p>
          <a:p>
            <a:pPr marL="228600" lvl="0" indent="-228600" algn="l" rtl="0">
              <a:lnSpc>
                <a:spcPct val="90000"/>
              </a:lnSpc>
              <a:spcBef>
                <a:spcPts val="1000"/>
              </a:spcBef>
              <a:spcAft>
                <a:spcPts val="0"/>
              </a:spcAft>
              <a:buClr>
                <a:schemeClr val="dk1"/>
              </a:buClr>
              <a:buSzPts val="2800"/>
              <a:buChar char="•"/>
            </a:pPr>
            <a:r>
              <a:rPr lang="en-US"/>
              <a:t>Escale horizontalmente para aumentar a disponibilidade agregada do sistema.</a:t>
            </a:r>
            <a:endParaRPr/>
          </a:p>
          <a:p>
            <a:pPr marL="228600" lvl="0" indent="-228600" algn="l" rtl="0">
              <a:lnSpc>
                <a:spcPct val="90000"/>
              </a:lnSpc>
              <a:spcBef>
                <a:spcPts val="1000"/>
              </a:spcBef>
              <a:spcAft>
                <a:spcPts val="0"/>
              </a:spcAft>
              <a:buClr>
                <a:schemeClr val="dk1"/>
              </a:buClr>
              <a:buSzPts val="2800"/>
              <a:buChar char="•"/>
            </a:pPr>
            <a:r>
              <a:rPr lang="en-US"/>
              <a:t>Pare de tentar adivinhar a capacidade</a:t>
            </a:r>
            <a:endParaRPr/>
          </a:p>
          <a:p>
            <a:pPr marL="228600" lvl="0" indent="-228600" algn="l" rtl="0">
              <a:lnSpc>
                <a:spcPct val="90000"/>
              </a:lnSpc>
              <a:spcBef>
                <a:spcPts val="1000"/>
              </a:spcBef>
              <a:spcAft>
                <a:spcPts val="0"/>
              </a:spcAft>
              <a:buClr>
                <a:schemeClr val="dk1"/>
              </a:buClr>
              <a:buSzPts val="2800"/>
              <a:buChar char="•"/>
            </a:pPr>
            <a:r>
              <a:rPr lang="en-US"/>
              <a:t>Gerenciar alterações na automação</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88"/>
        <p:cNvGrpSpPr/>
        <p:nvPr/>
      </p:nvGrpSpPr>
      <p:grpSpPr>
        <a:xfrm>
          <a:off x="0" y="0"/>
          <a:ext cx="0" cy="0"/>
          <a:chOff x="0" y="0"/>
          <a:chExt cx="0" cy="0"/>
        </a:xfrm>
      </p:grpSpPr>
      <p:sp>
        <p:nvSpPr>
          <p:cNvPr id="1089" name="Google Shape;1089;p29"/>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Perguntas sobre confiabilidade</a:t>
            </a:r>
            <a:endParaRPr/>
          </a:p>
        </p:txBody>
      </p:sp>
      <p:sp>
        <p:nvSpPr>
          <p:cNvPr id="1090" name="Google Shape;1090;p29"/>
          <p:cNvSpPr txBox="1">
            <a:spLocks noGrp="1"/>
          </p:cNvSpPr>
          <p:nvPr>
            <p:ph type="body" idx="1"/>
          </p:nvPr>
        </p:nvSpPr>
        <p:spPr>
          <a:xfrm>
            <a:off x="419100" y="1528175"/>
            <a:ext cx="5162550"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accent5"/>
              </a:buClr>
              <a:buSzPts val="2800"/>
              <a:buNone/>
            </a:pPr>
            <a:r>
              <a:rPr lang="en-US">
                <a:solidFill>
                  <a:schemeClr val="accent5"/>
                </a:solidFill>
              </a:rPr>
              <a:t>Fundamentos</a:t>
            </a:r>
            <a:endParaRPr/>
          </a:p>
          <a:p>
            <a:pPr marL="228600" lvl="0" indent="-228600" algn="l" rtl="0">
              <a:lnSpc>
                <a:spcPct val="90000"/>
              </a:lnSpc>
              <a:spcBef>
                <a:spcPts val="1000"/>
              </a:spcBef>
              <a:spcAft>
                <a:spcPts val="0"/>
              </a:spcAft>
              <a:buClr>
                <a:schemeClr val="dk1"/>
              </a:buClr>
              <a:buSzPts val="2400"/>
              <a:buChar char="•"/>
            </a:pPr>
            <a:r>
              <a:rPr lang="en-US" sz="2400"/>
              <a:t>Como você gerencia service limits?</a:t>
            </a:r>
            <a:endParaRPr/>
          </a:p>
          <a:p>
            <a:pPr marL="228600" lvl="0" indent="-228600" algn="l" rtl="0">
              <a:lnSpc>
                <a:spcPct val="90000"/>
              </a:lnSpc>
              <a:spcBef>
                <a:spcPts val="1000"/>
              </a:spcBef>
              <a:spcAft>
                <a:spcPts val="0"/>
              </a:spcAft>
              <a:buClr>
                <a:schemeClr val="dk1"/>
              </a:buClr>
              <a:buSzPts val="2400"/>
              <a:buChar char="•"/>
            </a:pPr>
            <a:r>
              <a:rPr lang="en-US" sz="2400"/>
              <a:t>Como você gerencia a topologia </a:t>
            </a:r>
            <a:br>
              <a:rPr lang="en-US" sz="2400"/>
            </a:br>
            <a:r>
              <a:rPr lang="en-US" sz="2400"/>
              <a:t>de rede?</a:t>
            </a:r>
            <a:endParaRPr/>
          </a:p>
          <a:p>
            <a:pPr marL="0" lvl="0" indent="0" algn="l" rtl="0">
              <a:lnSpc>
                <a:spcPct val="90000"/>
              </a:lnSpc>
              <a:spcBef>
                <a:spcPts val="1000"/>
              </a:spcBef>
              <a:spcAft>
                <a:spcPts val="0"/>
              </a:spcAft>
              <a:buClr>
                <a:schemeClr val="dk1"/>
              </a:buClr>
              <a:buSzPts val="2800"/>
              <a:buNone/>
            </a:pPr>
            <a:endParaRPr>
              <a:solidFill>
                <a:schemeClr val="accent6"/>
              </a:solidFill>
            </a:endParaRPr>
          </a:p>
          <a:p>
            <a:pPr marL="0" lvl="0" indent="0" algn="l" rtl="0">
              <a:lnSpc>
                <a:spcPct val="90000"/>
              </a:lnSpc>
              <a:spcBef>
                <a:spcPts val="1000"/>
              </a:spcBef>
              <a:spcAft>
                <a:spcPts val="0"/>
              </a:spcAft>
              <a:buClr>
                <a:schemeClr val="accent5"/>
              </a:buClr>
              <a:buSzPts val="2800"/>
              <a:buNone/>
            </a:pPr>
            <a:r>
              <a:rPr lang="en-US">
                <a:solidFill>
                  <a:schemeClr val="accent5"/>
                </a:solidFill>
              </a:rPr>
              <a:t>Gerenciamento de alterações</a:t>
            </a:r>
            <a:endParaRPr/>
          </a:p>
          <a:p>
            <a:pPr marL="228600" lvl="0" indent="-228600" algn="l" rtl="0">
              <a:lnSpc>
                <a:spcPct val="90000"/>
              </a:lnSpc>
              <a:spcBef>
                <a:spcPts val="1000"/>
              </a:spcBef>
              <a:spcAft>
                <a:spcPts val="0"/>
              </a:spcAft>
              <a:buClr>
                <a:schemeClr val="dk1"/>
              </a:buClr>
              <a:buSzPts val="2400"/>
              <a:buChar char="•"/>
            </a:pPr>
            <a:r>
              <a:rPr lang="en-US" sz="2400"/>
              <a:t>Como o sistema se adapta às alterações na demanda?</a:t>
            </a:r>
            <a:endParaRPr/>
          </a:p>
          <a:p>
            <a:pPr marL="228600" lvl="0" indent="-228600" algn="l" rtl="0">
              <a:lnSpc>
                <a:spcPct val="90000"/>
              </a:lnSpc>
              <a:spcBef>
                <a:spcPts val="1000"/>
              </a:spcBef>
              <a:spcAft>
                <a:spcPts val="0"/>
              </a:spcAft>
              <a:buClr>
                <a:schemeClr val="dk1"/>
              </a:buClr>
              <a:buSzPts val="2400"/>
              <a:buChar char="•"/>
            </a:pPr>
            <a:r>
              <a:rPr lang="en-US" sz="2400"/>
              <a:t>Como você monitora os recursos?</a:t>
            </a:r>
            <a:endParaRPr/>
          </a:p>
          <a:p>
            <a:pPr marL="228600" lvl="0" indent="-228600" algn="l" rtl="0">
              <a:lnSpc>
                <a:spcPct val="90000"/>
              </a:lnSpc>
              <a:spcBef>
                <a:spcPts val="1000"/>
              </a:spcBef>
              <a:spcAft>
                <a:spcPts val="0"/>
              </a:spcAft>
              <a:buClr>
                <a:schemeClr val="dk1"/>
              </a:buClr>
              <a:buSzPts val="2400"/>
              <a:buChar char="•"/>
            </a:pPr>
            <a:r>
              <a:rPr lang="en-US" sz="2400"/>
              <a:t>Como você implementa alterações?</a:t>
            </a:r>
            <a:endParaRPr/>
          </a:p>
        </p:txBody>
      </p:sp>
      <p:sp>
        <p:nvSpPr>
          <p:cNvPr id="1091" name="Google Shape;1091;p29"/>
          <p:cNvSpPr txBox="1">
            <a:spLocks noGrp="1"/>
          </p:cNvSpPr>
          <p:nvPr>
            <p:ph type="body" idx="2"/>
          </p:nvPr>
        </p:nvSpPr>
        <p:spPr>
          <a:xfrm>
            <a:off x="6246312" y="1524228"/>
            <a:ext cx="5504688"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accent5"/>
              </a:buClr>
              <a:buSzPts val="2800"/>
              <a:buNone/>
            </a:pPr>
            <a:r>
              <a:rPr lang="en-US">
                <a:solidFill>
                  <a:schemeClr val="accent5"/>
                </a:solidFill>
              </a:rPr>
              <a:t>Gerenciamento de falhas</a:t>
            </a:r>
            <a:endParaRPr/>
          </a:p>
          <a:p>
            <a:pPr marL="228600" lvl="0" indent="-228600" algn="l" rtl="0">
              <a:lnSpc>
                <a:spcPct val="90000"/>
              </a:lnSpc>
              <a:spcBef>
                <a:spcPts val="1000"/>
              </a:spcBef>
              <a:spcAft>
                <a:spcPts val="0"/>
              </a:spcAft>
              <a:buClr>
                <a:schemeClr val="dk1"/>
              </a:buClr>
              <a:buSzPts val="2400"/>
              <a:buChar char="•"/>
            </a:pPr>
            <a:r>
              <a:rPr lang="en-US" sz="2400"/>
              <a:t>Como você faz backup de dados?</a:t>
            </a:r>
            <a:endParaRPr/>
          </a:p>
          <a:p>
            <a:pPr marL="228600" lvl="0" indent="-228600" algn="l" rtl="0">
              <a:lnSpc>
                <a:spcPct val="90000"/>
              </a:lnSpc>
              <a:spcBef>
                <a:spcPts val="1000"/>
              </a:spcBef>
              <a:spcAft>
                <a:spcPts val="0"/>
              </a:spcAft>
              <a:buClr>
                <a:schemeClr val="dk1"/>
              </a:buClr>
              <a:buSzPts val="2400"/>
              <a:buChar char="•"/>
            </a:pPr>
            <a:r>
              <a:rPr lang="en-US" sz="2400"/>
              <a:t>Como o seu sistema lida com falhas de componentes?</a:t>
            </a:r>
            <a:endParaRPr/>
          </a:p>
          <a:p>
            <a:pPr marL="228600" lvl="0" indent="-228600" algn="l" rtl="0">
              <a:lnSpc>
                <a:spcPct val="90000"/>
              </a:lnSpc>
              <a:spcBef>
                <a:spcPts val="1000"/>
              </a:spcBef>
              <a:spcAft>
                <a:spcPts val="0"/>
              </a:spcAft>
              <a:buClr>
                <a:schemeClr val="dk1"/>
              </a:buClr>
              <a:buSzPts val="2400"/>
              <a:buChar char="•"/>
            </a:pPr>
            <a:r>
              <a:rPr lang="en-US" sz="2400"/>
              <a:t>Como você testa a resiliência?</a:t>
            </a:r>
            <a:endParaRPr/>
          </a:p>
          <a:p>
            <a:pPr marL="228600" lvl="0" indent="-228600" algn="l" rtl="0">
              <a:lnSpc>
                <a:spcPct val="90000"/>
              </a:lnSpc>
              <a:spcBef>
                <a:spcPts val="1000"/>
              </a:spcBef>
              <a:spcAft>
                <a:spcPts val="0"/>
              </a:spcAft>
              <a:buClr>
                <a:schemeClr val="dk1"/>
              </a:buClr>
              <a:buSzPts val="2400"/>
              <a:buChar char="•"/>
            </a:pPr>
            <a:r>
              <a:rPr lang="en-US" sz="2400"/>
              <a:t>Como você planeja a recuperação </a:t>
            </a:r>
            <a:br>
              <a:rPr lang="en-US" sz="2400"/>
            </a:br>
            <a:r>
              <a:rPr lang="en-US" sz="2400"/>
              <a:t>de desastres?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3"/>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Objetivos do módulo</a:t>
            </a:r>
            <a:endParaRPr/>
          </a:p>
        </p:txBody>
      </p:sp>
      <p:sp>
        <p:nvSpPr>
          <p:cNvPr id="225" name="Google Shape;225;p3"/>
          <p:cNvSpPr txBox="1">
            <a:spLocks noGrp="1"/>
          </p:cNvSpPr>
          <p:nvPr>
            <p:ph type="body" idx="1"/>
          </p:nvPr>
        </p:nvSpPr>
        <p:spPr>
          <a:xfrm>
            <a:off x="419100" y="1528175"/>
            <a:ext cx="10468242"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en-US"/>
              <a:t>Depois de concluir este módulo, você deverá ser capaz de:</a:t>
            </a:r>
            <a:endParaRPr/>
          </a:p>
          <a:p>
            <a:pPr marL="228600" lvl="0" indent="-228600" algn="l" rtl="0">
              <a:lnSpc>
                <a:spcPct val="90000"/>
              </a:lnSpc>
              <a:spcBef>
                <a:spcPts val="1000"/>
              </a:spcBef>
              <a:spcAft>
                <a:spcPts val="0"/>
              </a:spcAft>
              <a:buClr>
                <a:schemeClr val="dk1"/>
              </a:buClr>
              <a:buSzPts val="2800"/>
              <a:buChar char="•"/>
            </a:pPr>
            <a:r>
              <a:rPr lang="en-US"/>
              <a:t>Descrever o AWS Well-Architected Framework, incluindo os cinco pilares</a:t>
            </a:r>
            <a:endParaRPr/>
          </a:p>
          <a:p>
            <a:pPr marL="228600" lvl="0" indent="-228600" algn="l" rtl="0">
              <a:lnSpc>
                <a:spcPct val="90000"/>
              </a:lnSpc>
              <a:spcBef>
                <a:spcPts val="1000"/>
              </a:spcBef>
              <a:spcAft>
                <a:spcPts val="0"/>
              </a:spcAft>
              <a:buClr>
                <a:schemeClr val="dk1"/>
              </a:buClr>
              <a:buSzPts val="2800"/>
              <a:buChar char="•"/>
            </a:pPr>
            <a:r>
              <a:rPr lang="en-US"/>
              <a:t>Identificar os princípios de design do AWS Well-Architected Framework</a:t>
            </a:r>
            <a:endParaRPr/>
          </a:p>
          <a:p>
            <a:pPr marL="228600" lvl="0" indent="-228600" algn="l" rtl="0">
              <a:lnSpc>
                <a:spcPct val="90000"/>
              </a:lnSpc>
              <a:spcBef>
                <a:spcPts val="1000"/>
              </a:spcBef>
              <a:spcAft>
                <a:spcPts val="0"/>
              </a:spcAft>
              <a:buClr>
                <a:schemeClr val="dk1"/>
              </a:buClr>
              <a:buSzPts val="2800"/>
              <a:buChar char="•"/>
            </a:pPr>
            <a:r>
              <a:rPr lang="en-US"/>
              <a:t>Explicar a importância da confiabilidade e da alta disponibilidade</a:t>
            </a:r>
            <a:endParaRPr/>
          </a:p>
          <a:p>
            <a:pPr marL="228600" lvl="0" indent="-228600" algn="l" rtl="0">
              <a:lnSpc>
                <a:spcPct val="90000"/>
              </a:lnSpc>
              <a:spcBef>
                <a:spcPts val="1000"/>
              </a:spcBef>
              <a:spcAft>
                <a:spcPts val="0"/>
              </a:spcAft>
              <a:buClr>
                <a:schemeClr val="dk1"/>
              </a:buClr>
              <a:buSzPts val="2800"/>
              <a:buChar char="•"/>
            </a:pPr>
            <a:r>
              <a:rPr lang="en-US"/>
              <a:t>Identificar como o AWS Trusted Advisor ajuda os clientes</a:t>
            </a:r>
            <a:endParaRPr/>
          </a:p>
          <a:p>
            <a:pPr marL="228600" lvl="0" indent="-228600" algn="l" rtl="0">
              <a:lnSpc>
                <a:spcPct val="90000"/>
              </a:lnSpc>
              <a:spcBef>
                <a:spcPts val="1000"/>
              </a:spcBef>
              <a:spcAft>
                <a:spcPts val="0"/>
              </a:spcAft>
              <a:buClr>
                <a:schemeClr val="dk1"/>
              </a:buClr>
              <a:buSzPts val="2800"/>
              <a:buChar char="•"/>
            </a:pPr>
            <a:r>
              <a:rPr lang="en-US"/>
              <a:t>Interpretar as recomendações do AWS Trusted Advisor</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1096" name="Google Shape;1096;p30"/>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Detalhamento de atividade</a:t>
            </a:r>
            <a:endParaRPr/>
          </a:p>
        </p:txBody>
      </p:sp>
      <p:grpSp>
        <p:nvGrpSpPr>
          <p:cNvPr id="1097" name="Google Shape;1097;p30"/>
          <p:cNvGrpSpPr/>
          <p:nvPr/>
        </p:nvGrpSpPr>
        <p:grpSpPr>
          <a:xfrm>
            <a:off x="32203" y="1150237"/>
            <a:ext cx="12085528" cy="5639907"/>
            <a:chOff x="32203" y="1150237"/>
            <a:chExt cx="12085528" cy="5639907"/>
          </a:xfrm>
        </p:grpSpPr>
        <p:sp>
          <p:nvSpPr>
            <p:cNvPr id="1098" name="Google Shape;1098;p30"/>
            <p:cNvSpPr/>
            <p:nvPr/>
          </p:nvSpPr>
          <p:spPr>
            <a:xfrm>
              <a:off x="1973178" y="2081088"/>
              <a:ext cx="9875520" cy="3840480"/>
            </a:xfrm>
            <a:prstGeom prst="rect">
              <a:avLst/>
            </a:prstGeom>
            <a:noFill/>
            <a:ln w="12700" cap="flat" cmpd="sng">
              <a:solidFill>
                <a:srgbClr val="1D8900"/>
              </a:solidFill>
              <a:prstDash val="solid"/>
              <a:miter lim="800000"/>
              <a:headEnd type="none" w="sm" len="sm"/>
              <a:tailEnd type="none" w="sm" len="sm"/>
            </a:ln>
          </p:spPr>
          <p:txBody>
            <a:bodyPr spcFirstLastPara="1" wrap="square" lIns="457200" tIns="91425" rIns="91425" bIns="45700" anchor="t" anchorCtr="0">
              <a:noAutofit/>
            </a:bodyPr>
            <a:lstStyle/>
            <a:p>
              <a:pPr marL="0" marR="0" lvl="0" indent="0" algn="l" rtl="0">
                <a:lnSpc>
                  <a:spcPct val="100000"/>
                </a:lnSpc>
                <a:spcBef>
                  <a:spcPts val="0"/>
                </a:spcBef>
                <a:spcAft>
                  <a:spcPts val="0"/>
                </a:spcAft>
                <a:buClr>
                  <a:srgbClr val="1D8900"/>
                </a:buClr>
                <a:buSzPts val="1200"/>
                <a:buFont typeface="Arial"/>
                <a:buNone/>
              </a:pPr>
              <a:r>
                <a:rPr lang="en-US" sz="1200" b="0" i="0" u="none" strike="noStrike" cap="none">
                  <a:solidFill>
                    <a:srgbClr val="1D8900"/>
                  </a:solidFill>
                  <a:latin typeface="Arial"/>
                  <a:ea typeface="Arial"/>
                  <a:cs typeface="Arial"/>
                  <a:sym typeface="Arial"/>
                </a:rPr>
                <a:t> VPC</a:t>
              </a:r>
              <a:endParaRPr/>
            </a:p>
          </p:txBody>
        </p:sp>
        <p:sp>
          <p:nvSpPr>
            <p:cNvPr id="1099" name="Google Shape;1099;p30"/>
            <p:cNvSpPr/>
            <p:nvPr/>
          </p:nvSpPr>
          <p:spPr>
            <a:xfrm>
              <a:off x="1789889" y="1605179"/>
              <a:ext cx="10241280" cy="4434840"/>
            </a:xfrm>
            <a:prstGeom prst="rect">
              <a:avLst/>
            </a:prstGeom>
            <a:noFill/>
            <a:ln w="12700" cap="flat" cmpd="sng">
              <a:solidFill>
                <a:srgbClr val="232F3D"/>
              </a:solidFill>
              <a:prstDash val="solid"/>
              <a:miter lim="800000"/>
              <a:headEnd type="none" w="sm" len="sm"/>
              <a:tailEnd type="none" w="sm" len="sm"/>
            </a:ln>
          </p:spPr>
          <p:txBody>
            <a:bodyPr spcFirstLastPara="1" wrap="square" lIns="457200" tIns="91425" rIns="91425" bIns="45700" anchor="t" anchorCtr="0">
              <a:no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 Nuvem AWS </a:t>
              </a:r>
              <a:endParaRPr sz="1200" b="0" i="0" u="none" strike="noStrike" cap="none">
                <a:solidFill>
                  <a:srgbClr val="000000"/>
                </a:solidFill>
                <a:latin typeface="Arial"/>
                <a:ea typeface="Arial"/>
                <a:cs typeface="Arial"/>
                <a:sym typeface="Arial"/>
              </a:endParaRPr>
            </a:p>
          </p:txBody>
        </p:sp>
        <p:pic>
          <p:nvPicPr>
            <p:cNvPr id="1100" name="Google Shape;1100;p30"/>
            <p:cNvPicPr preferRelativeResize="0"/>
            <p:nvPr/>
          </p:nvPicPr>
          <p:blipFill rotWithShape="1">
            <a:blip r:embed="rId3">
              <a:alphaModFix/>
            </a:blip>
            <a:srcRect/>
            <a:stretch/>
          </p:blipFill>
          <p:spPr>
            <a:xfrm>
              <a:off x="1973179" y="2081088"/>
              <a:ext cx="457200" cy="457200"/>
            </a:xfrm>
            <a:prstGeom prst="rect">
              <a:avLst/>
            </a:prstGeom>
            <a:noFill/>
            <a:ln>
              <a:noFill/>
            </a:ln>
          </p:spPr>
        </p:pic>
        <p:pic>
          <p:nvPicPr>
            <p:cNvPr id="1101" name="Google Shape;1101;p30"/>
            <p:cNvPicPr preferRelativeResize="0"/>
            <p:nvPr/>
          </p:nvPicPr>
          <p:blipFill rotWithShape="1">
            <a:blip r:embed="rId4">
              <a:alphaModFix/>
            </a:blip>
            <a:srcRect/>
            <a:stretch/>
          </p:blipFill>
          <p:spPr>
            <a:xfrm>
              <a:off x="123644" y="3160770"/>
              <a:ext cx="548640" cy="548640"/>
            </a:xfrm>
            <a:prstGeom prst="rect">
              <a:avLst/>
            </a:prstGeom>
            <a:noFill/>
            <a:ln>
              <a:noFill/>
            </a:ln>
          </p:spPr>
        </p:pic>
        <p:pic>
          <p:nvPicPr>
            <p:cNvPr id="1102" name="Google Shape;1102;p30"/>
            <p:cNvPicPr preferRelativeResize="0"/>
            <p:nvPr/>
          </p:nvPicPr>
          <p:blipFill rotWithShape="1">
            <a:blip r:embed="rId5">
              <a:alphaModFix/>
            </a:blip>
            <a:srcRect/>
            <a:stretch/>
          </p:blipFill>
          <p:spPr>
            <a:xfrm>
              <a:off x="123644" y="1951541"/>
              <a:ext cx="548640" cy="548640"/>
            </a:xfrm>
            <a:prstGeom prst="rect">
              <a:avLst/>
            </a:prstGeom>
            <a:noFill/>
            <a:ln>
              <a:noFill/>
            </a:ln>
          </p:spPr>
        </p:pic>
        <p:pic>
          <p:nvPicPr>
            <p:cNvPr id="1103" name="Google Shape;1103;p30"/>
            <p:cNvPicPr preferRelativeResize="0"/>
            <p:nvPr/>
          </p:nvPicPr>
          <p:blipFill rotWithShape="1">
            <a:blip r:embed="rId6">
              <a:alphaModFix/>
            </a:blip>
            <a:srcRect/>
            <a:stretch/>
          </p:blipFill>
          <p:spPr>
            <a:xfrm>
              <a:off x="70304" y="5579229"/>
              <a:ext cx="640080" cy="640080"/>
            </a:xfrm>
            <a:prstGeom prst="rect">
              <a:avLst/>
            </a:prstGeom>
            <a:noFill/>
            <a:ln>
              <a:noFill/>
            </a:ln>
          </p:spPr>
        </p:pic>
        <p:pic>
          <p:nvPicPr>
            <p:cNvPr id="1104" name="Google Shape;1104;p30"/>
            <p:cNvPicPr preferRelativeResize="0"/>
            <p:nvPr/>
          </p:nvPicPr>
          <p:blipFill rotWithShape="1">
            <a:blip r:embed="rId7">
              <a:alphaModFix/>
            </a:blip>
            <a:srcRect/>
            <a:stretch/>
          </p:blipFill>
          <p:spPr>
            <a:xfrm>
              <a:off x="123644" y="4369999"/>
              <a:ext cx="548640" cy="548640"/>
            </a:xfrm>
            <a:prstGeom prst="rect">
              <a:avLst/>
            </a:prstGeom>
            <a:noFill/>
            <a:ln>
              <a:noFill/>
            </a:ln>
          </p:spPr>
        </p:pic>
        <p:sp>
          <p:nvSpPr>
            <p:cNvPr id="1105" name="Google Shape;1105;p30"/>
            <p:cNvSpPr txBox="1"/>
            <p:nvPr/>
          </p:nvSpPr>
          <p:spPr>
            <a:xfrm>
              <a:off x="601572" y="1933474"/>
              <a:ext cx="941283"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Máquina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captura </a:t>
              </a:r>
              <a:endParaRPr sz="1200" b="0" i="0" u="none" strike="noStrike" cap="none">
                <a:solidFill>
                  <a:srgbClr val="000000"/>
                </a:solidFill>
                <a:latin typeface="Arial"/>
                <a:ea typeface="Arial"/>
                <a:cs typeface="Arial"/>
                <a:sym typeface="Arial"/>
              </a:endParaRPr>
            </a:p>
          </p:txBody>
        </p:sp>
        <p:sp>
          <p:nvSpPr>
            <p:cNvPr id="1106" name="Google Shape;1106;p30"/>
            <p:cNvSpPr txBox="1"/>
            <p:nvPr/>
          </p:nvSpPr>
          <p:spPr>
            <a:xfrm>
              <a:off x="601572" y="3107597"/>
              <a:ext cx="1334020"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Matriz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armazenamento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removível </a:t>
              </a:r>
              <a:endParaRPr sz="1200" b="0" i="0" u="none" strike="noStrike" cap="none">
                <a:solidFill>
                  <a:srgbClr val="000000"/>
                </a:solidFill>
                <a:latin typeface="Arial"/>
                <a:ea typeface="Arial"/>
                <a:cs typeface="Arial"/>
                <a:sym typeface="Arial"/>
              </a:endParaRPr>
            </a:p>
          </p:txBody>
        </p:sp>
        <p:sp>
          <p:nvSpPr>
            <p:cNvPr id="1107" name="Google Shape;1107;p30"/>
            <p:cNvSpPr txBox="1"/>
            <p:nvPr/>
          </p:nvSpPr>
          <p:spPr>
            <a:xfrm>
              <a:off x="670900" y="4407586"/>
              <a:ext cx="1008609"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Máquina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ingestão </a:t>
              </a:r>
              <a:endParaRPr sz="1200" b="0" i="0" u="none" strike="noStrike" cap="none">
                <a:solidFill>
                  <a:srgbClr val="000000"/>
                </a:solidFill>
                <a:latin typeface="Arial"/>
                <a:ea typeface="Arial"/>
                <a:cs typeface="Arial"/>
                <a:sym typeface="Arial"/>
              </a:endParaRPr>
            </a:p>
          </p:txBody>
        </p:sp>
        <p:sp>
          <p:nvSpPr>
            <p:cNvPr id="1108" name="Google Shape;1108;p30"/>
            <p:cNvSpPr txBox="1"/>
            <p:nvPr/>
          </p:nvSpPr>
          <p:spPr>
            <a:xfrm>
              <a:off x="547049" y="5387027"/>
              <a:ext cx="1351652"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Armazenamento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em fitas </a:t>
              </a:r>
              <a:endParaRPr sz="1200" b="0" i="0" u="none" strike="noStrike" cap="none">
                <a:solidFill>
                  <a:srgbClr val="000000"/>
                </a:solidFill>
                <a:latin typeface="Arial"/>
                <a:ea typeface="Arial"/>
                <a:cs typeface="Arial"/>
                <a:sym typeface="Arial"/>
              </a:endParaRPr>
            </a:p>
          </p:txBody>
        </p:sp>
        <p:cxnSp>
          <p:nvCxnSpPr>
            <p:cNvPr id="1109" name="Google Shape;1109;p30"/>
            <p:cNvCxnSpPr>
              <a:stCxn id="1102" idx="2"/>
              <a:endCxn id="1101" idx="0"/>
            </p:cNvCxnSpPr>
            <p:nvPr/>
          </p:nvCxnSpPr>
          <p:spPr>
            <a:xfrm>
              <a:off x="397964" y="2500181"/>
              <a:ext cx="0" cy="6606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110" name="Google Shape;1110;p30"/>
            <p:cNvCxnSpPr>
              <a:stCxn id="1104" idx="0"/>
              <a:endCxn id="1101" idx="2"/>
            </p:cNvCxnSpPr>
            <p:nvPr/>
          </p:nvCxnSpPr>
          <p:spPr>
            <a:xfrm rot="10800000">
              <a:off x="397964" y="3709399"/>
              <a:ext cx="0" cy="660600"/>
            </a:xfrm>
            <a:prstGeom prst="straightConnector1">
              <a:avLst/>
            </a:prstGeom>
            <a:noFill/>
            <a:ln w="9525" cap="flat" cmpd="sng">
              <a:solidFill>
                <a:schemeClr val="accent1"/>
              </a:solidFill>
              <a:prstDash val="lgDash"/>
              <a:miter lim="800000"/>
              <a:headEnd type="none" w="sm" len="sm"/>
              <a:tailEnd type="triangle" w="med" len="med"/>
            </a:ln>
          </p:spPr>
        </p:cxnSp>
        <p:cxnSp>
          <p:nvCxnSpPr>
            <p:cNvPr id="1111" name="Google Shape;1111;p30"/>
            <p:cNvCxnSpPr/>
            <p:nvPr/>
          </p:nvCxnSpPr>
          <p:spPr>
            <a:xfrm>
              <a:off x="390344" y="4976459"/>
              <a:ext cx="0" cy="640080"/>
            </a:xfrm>
            <a:prstGeom prst="straightConnector1">
              <a:avLst/>
            </a:prstGeom>
            <a:noFill/>
            <a:ln w="9525" cap="flat" cmpd="sng">
              <a:solidFill>
                <a:schemeClr val="accent1"/>
              </a:solidFill>
              <a:prstDash val="lgDash"/>
              <a:miter lim="800000"/>
              <a:headEnd type="none" w="sm" len="sm"/>
              <a:tailEnd type="triangle" w="med" len="med"/>
            </a:ln>
          </p:spPr>
        </p:cxnSp>
        <p:sp>
          <p:nvSpPr>
            <p:cNvPr id="1112" name="Google Shape;1112;p30"/>
            <p:cNvSpPr txBox="1"/>
            <p:nvPr/>
          </p:nvSpPr>
          <p:spPr>
            <a:xfrm>
              <a:off x="434728" y="5085346"/>
              <a:ext cx="670376"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Arial"/>
                  <a:ea typeface="Arial"/>
                  <a:cs typeface="Arial"/>
                  <a:sym typeface="Arial"/>
                </a:rPr>
                <a:t>Backup</a:t>
              </a:r>
              <a:endParaRPr sz="1200" b="0" i="0" u="none" strike="noStrike" cap="none">
                <a:solidFill>
                  <a:srgbClr val="000000"/>
                </a:solidFill>
                <a:latin typeface="Arial"/>
                <a:ea typeface="Arial"/>
                <a:cs typeface="Arial"/>
                <a:sym typeface="Arial"/>
              </a:endParaRPr>
            </a:p>
          </p:txBody>
        </p:sp>
        <p:grpSp>
          <p:nvGrpSpPr>
            <p:cNvPr id="1113" name="Google Shape;1113;p30"/>
            <p:cNvGrpSpPr/>
            <p:nvPr/>
          </p:nvGrpSpPr>
          <p:grpSpPr>
            <a:xfrm>
              <a:off x="2391755" y="2413149"/>
              <a:ext cx="998991" cy="761670"/>
              <a:chOff x="2614644" y="2527449"/>
              <a:chExt cx="998991" cy="761670"/>
            </a:xfrm>
          </p:grpSpPr>
          <p:pic>
            <p:nvPicPr>
              <p:cNvPr id="1114" name="Google Shape;1114;p30"/>
              <p:cNvPicPr preferRelativeResize="0"/>
              <p:nvPr/>
            </p:nvPicPr>
            <p:blipFill rotWithShape="1">
              <a:blip r:embed="rId8">
                <a:alphaModFix/>
              </a:blip>
              <a:srcRect/>
              <a:stretch/>
            </p:blipFill>
            <p:spPr>
              <a:xfrm>
                <a:off x="2931260" y="2527449"/>
                <a:ext cx="365760" cy="365760"/>
              </a:xfrm>
              <a:prstGeom prst="rect">
                <a:avLst/>
              </a:prstGeom>
              <a:noFill/>
              <a:ln>
                <a:noFill/>
              </a:ln>
            </p:spPr>
          </p:pic>
          <p:sp>
            <p:nvSpPr>
              <p:cNvPr id="1115" name="Google Shape;1115;p30"/>
              <p:cNvSpPr txBox="1"/>
              <p:nvPr/>
            </p:nvSpPr>
            <p:spPr>
              <a:xfrm>
                <a:off x="2614644" y="2827454"/>
                <a:ext cx="99899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Ativos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imagens </a:t>
                </a:r>
                <a:endParaRPr sz="1200" b="0" i="0" u="none" strike="noStrike" cap="none">
                  <a:solidFill>
                    <a:srgbClr val="000000"/>
                  </a:solidFill>
                  <a:latin typeface="Arial"/>
                  <a:ea typeface="Arial"/>
                  <a:cs typeface="Arial"/>
                  <a:sym typeface="Arial"/>
                </a:endParaRPr>
              </a:p>
            </p:txBody>
          </p:sp>
        </p:grpSp>
        <p:grpSp>
          <p:nvGrpSpPr>
            <p:cNvPr id="1116" name="Google Shape;1116;p30"/>
            <p:cNvGrpSpPr/>
            <p:nvPr/>
          </p:nvGrpSpPr>
          <p:grpSpPr>
            <a:xfrm>
              <a:off x="2114011" y="3669228"/>
              <a:ext cx="1554480" cy="918644"/>
              <a:chOff x="2336900" y="3669228"/>
              <a:chExt cx="1554480" cy="918644"/>
            </a:xfrm>
          </p:grpSpPr>
          <p:pic>
            <p:nvPicPr>
              <p:cNvPr id="1117" name="Google Shape;1117;p30"/>
              <p:cNvPicPr preferRelativeResize="0"/>
              <p:nvPr/>
            </p:nvPicPr>
            <p:blipFill rotWithShape="1">
              <a:blip r:embed="rId9">
                <a:alphaModFix/>
              </a:blip>
              <a:srcRect/>
              <a:stretch/>
            </p:blipFill>
            <p:spPr>
              <a:xfrm>
                <a:off x="2931260" y="4029178"/>
                <a:ext cx="365760" cy="365760"/>
              </a:xfrm>
              <a:prstGeom prst="rect">
                <a:avLst/>
              </a:prstGeom>
              <a:noFill/>
              <a:ln>
                <a:noFill/>
              </a:ln>
            </p:spPr>
          </p:pic>
          <p:sp>
            <p:nvSpPr>
              <p:cNvPr id="1118" name="Google Shape;1118;p30"/>
              <p:cNvSpPr txBox="1"/>
              <p:nvPr/>
            </p:nvSpPr>
            <p:spPr>
              <a:xfrm>
                <a:off x="2454343" y="4310873"/>
                <a:ext cx="1319593"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Pré-processador </a:t>
                </a:r>
                <a:endParaRPr sz="1200" b="0" i="0" u="none" strike="noStrike" cap="none">
                  <a:solidFill>
                    <a:srgbClr val="000000"/>
                  </a:solidFill>
                  <a:latin typeface="Arial"/>
                  <a:ea typeface="Arial"/>
                  <a:cs typeface="Arial"/>
                  <a:sym typeface="Arial"/>
                </a:endParaRPr>
              </a:p>
            </p:txBody>
          </p:sp>
          <p:sp>
            <p:nvSpPr>
              <p:cNvPr id="1119" name="Google Shape;1119;p30"/>
              <p:cNvSpPr/>
              <p:nvPr/>
            </p:nvSpPr>
            <p:spPr>
              <a:xfrm>
                <a:off x="2336900" y="3669228"/>
                <a:ext cx="1554480" cy="914400"/>
              </a:xfrm>
              <a:prstGeom prst="rect">
                <a:avLst/>
              </a:prstGeom>
              <a:noFill/>
              <a:ln w="12700" cap="flat" cmpd="sng">
                <a:solidFill>
                  <a:srgbClr val="DF3312"/>
                </a:solidFill>
                <a:prstDash val="solid"/>
                <a:miter lim="800000"/>
                <a:headEnd type="none" w="sm" len="sm"/>
                <a:tailEnd type="none" w="sm" len="sm"/>
              </a:ln>
            </p:spPr>
            <p:txBody>
              <a:bodyPr spcFirstLastPara="1" wrap="square" lIns="91425" tIns="91425" rIns="91425" bIns="45700" anchor="t" anchorCtr="1">
                <a:noAutofit/>
              </a:bodyPr>
              <a:lstStyle/>
              <a:p>
                <a:pPr marL="0" marR="0" lvl="0" indent="0" algn="l" rtl="0">
                  <a:spcBef>
                    <a:spcPts val="0"/>
                  </a:spcBef>
                  <a:spcAft>
                    <a:spcPts val="0"/>
                  </a:spcAft>
                  <a:buNone/>
                </a:pPr>
                <a:r>
                  <a:rPr lang="en-US" sz="1200" b="0" i="0" u="none" strike="noStrike" cap="none">
                    <a:solidFill>
                      <a:srgbClr val="DF3312"/>
                    </a:solidFill>
                    <a:latin typeface="Arial"/>
                    <a:ea typeface="Arial"/>
                    <a:cs typeface="Arial"/>
                    <a:sym typeface="Arial"/>
                  </a:rPr>
                  <a:t>Grupo de segurança </a:t>
                </a:r>
                <a:endParaRPr/>
              </a:p>
            </p:txBody>
          </p:sp>
        </p:grpSp>
        <p:sp>
          <p:nvSpPr>
            <p:cNvPr id="1120" name="Google Shape;1120;p30"/>
            <p:cNvSpPr txBox="1"/>
            <p:nvPr/>
          </p:nvSpPr>
          <p:spPr>
            <a:xfrm>
              <a:off x="1782010" y="1150237"/>
              <a:ext cx="1529586"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Arial"/>
                  <a:ea typeface="Arial"/>
                  <a:cs typeface="Arial"/>
                  <a:sym typeface="Arial"/>
                </a:rPr>
                <a:t>Fly and Snap</a:t>
              </a:r>
              <a:endParaRPr/>
            </a:p>
          </p:txBody>
        </p:sp>
        <p:sp>
          <p:nvSpPr>
            <p:cNvPr id="1121" name="Google Shape;1121;p30"/>
            <p:cNvSpPr txBox="1"/>
            <p:nvPr/>
          </p:nvSpPr>
          <p:spPr>
            <a:xfrm>
              <a:off x="6065836" y="1150237"/>
              <a:ext cx="166584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Arial"/>
                  <a:ea typeface="Arial"/>
                  <a:cs typeface="Arial"/>
                  <a:sym typeface="Arial"/>
                </a:rPr>
                <a:t>Show and Sell</a:t>
              </a:r>
              <a:endParaRPr/>
            </a:p>
          </p:txBody>
        </p:sp>
        <p:sp>
          <p:nvSpPr>
            <p:cNvPr id="1122" name="Google Shape;1122;p30"/>
            <p:cNvSpPr txBox="1"/>
            <p:nvPr/>
          </p:nvSpPr>
          <p:spPr>
            <a:xfrm>
              <a:off x="9543227" y="1150237"/>
              <a:ext cx="1723549"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Arial"/>
                  <a:ea typeface="Arial"/>
                  <a:cs typeface="Arial"/>
                  <a:sym typeface="Arial"/>
                </a:rPr>
                <a:t>Make and Ship</a:t>
              </a:r>
              <a:endParaRPr/>
            </a:p>
          </p:txBody>
        </p:sp>
        <p:grpSp>
          <p:nvGrpSpPr>
            <p:cNvPr id="1123" name="Google Shape;1123;p30"/>
            <p:cNvGrpSpPr/>
            <p:nvPr/>
          </p:nvGrpSpPr>
          <p:grpSpPr>
            <a:xfrm>
              <a:off x="3663628" y="2728898"/>
              <a:ext cx="769762" cy="739799"/>
              <a:chOff x="4029388" y="2728898"/>
              <a:chExt cx="769762" cy="739799"/>
            </a:xfrm>
          </p:grpSpPr>
          <p:pic>
            <p:nvPicPr>
              <p:cNvPr id="1124" name="Google Shape;1124;p30"/>
              <p:cNvPicPr preferRelativeResize="0"/>
              <p:nvPr/>
            </p:nvPicPr>
            <p:blipFill rotWithShape="1">
              <a:blip r:embed="rId9">
                <a:alphaModFix/>
              </a:blip>
              <a:srcRect/>
              <a:stretch/>
            </p:blipFill>
            <p:spPr>
              <a:xfrm>
                <a:off x="4231388" y="2728898"/>
                <a:ext cx="365760" cy="365760"/>
              </a:xfrm>
              <a:prstGeom prst="rect">
                <a:avLst/>
              </a:prstGeom>
              <a:noFill/>
              <a:ln>
                <a:noFill/>
              </a:ln>
            </p:spPr>
          </p:pic>
          <p:sp>
            <p:nvSpPr>
              <p:cNvPr id="1125" name="Google Shape;1125;p30"/>
              <p:cNvSpPr txBox="1"/>
              <p:nvPr/>
            </p:nvSpPr>
            <p:spPr>
              <a:xfrm>
                <a:off x="4029388" y="3007032"/>
                <a:ext cx="76976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Imagery </a:t>
                </a:r>
                <a:endParaRPr sz="1200" b="0" i="0" u="none" strike="noStrike" cap="none">
                  <a:solidFill>
                    <a:srgbClr val="000000"/>
                  </a:solidFill>
                  <a:latin typeface="Arial"/>
                  <a:ea typeface="Arial"/>
                  <a:cs typeface="Arial"/>
                  <a:sym typeface="Arial"/>
                </a:endParaRPr>
              </a:p>
            </p:txBody>
          </p:sp>
        </p:grpSp>
        <p:grpSp>
          <p:nvGrpSpPr>
            <p:cNvPr id="1126" name="Google Shape;1126;p30"/>
            <p:cNvGrpSpPr/>
            <p:nvPr/>
          </p:nvGrpSpPr>
          <p:grpSpPr>
            <a:xfrm>
              <a:off x="2984266" y="4830387"/>
              <a:ext cx="1295547" cy="858385"/>
              <a:chOff x="3259571" y="5024256"/>
              <a:chExt cx="1295547" cy="858385"/>
            </a:xfrm>
          </p:grpSpPr>
          <p:sp>
            <p:nvSpPr>
              <p:cNvPr id="1127" name="Google Shape;1127;p30"/>
              <p:cNvSpPr txBox="1"/>
              <p:nvPr/>
            </p:nvSpPr>
            <p:spPr>
              <a:xfrm>
                <a:off x="3259571" y="5420976"/>
                <a:ext cx="1295547"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Banco de dados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imagens </a:t>
                </a:r>
                <a:endParaRPr sz="1200" b="0" i="0" u="none" strike="noStrike" cap="none">
                  <a:solidFill>
                    <a:srgbClr val="000000"/>
                  </a:solidFill>
                  <a:latin typeface="Arial"/>
                  <a:ea typeface="Arial"/>
                  <a:cs typeface="Arial"/>
                  <a:sym typeface="Arial"/>
                </a:endParaRPr>
              </a:p>
            </p:txBody>
          </p:sp>
          <p:grpSp>
            <p:nvGrpSpPr>
              <p:cNvPr id="1128" name="Google Shape;1128;p30"/>
              <p:cNvGrpSpPr/>
              <p:nvPr/>
            </p:nvGrpSpPr>
            <p:grpSpPr>
              <a:xfrm>
                <a:off x="3724465" y="5024256"/>
                <a:ext cx="365760" cy="365760"/>
                <a:chOff x="3695254" y="4989966"/>
                <a:chExt cx="365760" cy="365760"/>
              </a:xfrm>
            </p:grpSpPr>
            <p:pic>
              <p:nvPicPr>
                <p:cNvPr id="1129" name="Google Shape;1129;p30"/>
                <p:cNvPicPr preferRelativeResize="0"/>
                <p:nvPr/>
              </p:nvPicPr>
              <p:blipFill rotWithShape="1">
                <a:blip r:embed="rId10">
                  <a:alphaModFix/>
                </a:blip>
                <a:srcRect/>
                <a:stretch/>
              </p:blipFill>
              <p:spPr>
                <a:xfrm>
                  <a:off x="3695254" y="4989966"/>
                  <a:ext cx="365760" cy="365760"/>
                </a:xfrm>
                <a:prstGeom prst="rect">
                  <a:avLst/>
                </a:prstGeom>
                <a:noFill/>
                <a:ln>
                  <a:noFill/>
                </a:ln>
              </p:spPr>
            </p:pic>
            <p:sp>
              <p:nvSpPr>
                <p:cNvPr id="1130" name="Google Shape;1130;p30"/>
                <p:cNvSpPr/>
                <p:nvPr/>
              </p:nvSpPr>
              <p:spPr>
                <a:xfrm>
                  <a:off x="3719438" y="5043347"/>
                  <a:ext cx="320040" cy="9144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grpSp>
        <p:grpSp>
          <p:nvGrpSpPr>
            <p:cNvPr id="1131" name="Google Shape;1131;p30"/>
            <p:cNvGrpSpPr/>
            <p:nvPr/>
          </p:nvGrpSpPr>
          <p:grpSpPr>
            <a:xfrm>
              <a:off x="4691544" y="3108527"/>
              <a:ext cx="1132041" cy="741189"/>
              <a:chOff x="5092582" y="3651934"/>
              <a:chExt cx="1132041" cy="741189"/>
            </a:xfrm>
          </p:grpSpPr>
          <p:pic>
            <p:nvPicPr>
              <p:cNvPr id="1132" name="Google Shape;1132;p30"/>
              <p:cNvPicPr preferRelativeResize="0"/>
              <p:nvPr/>
            </p:nvPicPr>
            <p:blipFill rotWithShape="1">
              <a:blip r:embed="rId9">
                <a:alphaModFix/>
              </a:blip>
              <a:srcRect/>
              <a:stretch/>
            </p:blipFill>
            <p:spPr>
              <a:xfrm>
                <a:off x="5423652" y="3651934"/>
                <a:ext cx="365760" cy="365760"/>
              </a:xfrm>
              <a:prstGeom prst="rect">
                <a:avLst/>
              </a:prstGeom>
              <a:noFill/>
              <a:ln>
                <a:noFill/>
              </a:ln>
            </p:spPr>
          </p:pic>
          <p:sp>
            <p:nvSpPr>
              <p:cNvPr id="1133" name="Google Shape;1133;p30"/>
              <p:cNvSpPr txBox="1"/>
              <p:nvPr/>
            </p:nvSpPr>
            <p:spPr>
              <a:xfrm>
                <a:off x="5092582" y="3931458"/>
                <a:ext cx="113204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mapeamento </a:t>
                </a:r>
                <a:endParaRPr sz="1200" b="0" i="0" u="none" strike="noStrike" cap="none">
                  <a:solidFill>
                    <a:srgbClr val="000000"/>
                  </a:solidFill>
                  <a:latin typeface="Arial"/>
                  <a:ea typeface="Arial"/>
                  <a:cs typeface="Arial"/>
                  <a:sym typeface="Arial"/>
                </a:endParaRPr>
              </a:p>
            </p:txBody>
          </p:sp>
        </p:grpSp>
        <p:grpSp>
          <p:nvGrpSpPr>
            <p:cNvPr id="1134" name="Google Shape;1134;p30"/>
            <p:cNvGrpSpPr/>
            <p:nvPr/>
          </p:nvGrpSpPr>
          <p:grpSpPr>
            <a:xfrm>
              <a:off x="5677793" y="2789955"/>
              <a:ext cx="806631" cy="772121"/>
              <a:chOff x="5708610" y="2722988"/>
              <a:chExt cx="806631" cy="772121"/>
            </a:xfrm>
          </p:grpSpPr>
          <p:pic>
            <p:nvPicPr>
              <p:cNvPr id="1135" name="Google Shape;1135;p30"/>
              <p:cNvPicPr preferRelativeResize="0"/>
              <p:nvPr/>
            </p:nvPicPr>
            <p:blipFill rotWithShape="1">
              <a:blip r:embed="rId9">
                <a:alphaModFix/>
              </a:blip>
              <a:srcRect/>
              <a:stretch/>
            </p:blipFill>
            <p:spPr>
              <a:xfrm>
                <a:off x="5882043" y="2722988"/>
                <a:ext cx="365760" cy="365760"/>
              </a:xfrm>
              <a:prstGeom prst="rect">
                <a:avLst/>
              </a:prstGeom>
              <a:noFill/>
              <a:ln>
                <a:noFill/>
              </a:ln>
            </p:spPr>
          </p:pic>
          <p:sp>
            <p:nvSpPr>
              <p:cNvPr id="1136" name="Google Shape;1136;p30"/>
              <p:cNvSpPr txBox="1"/>
              <p:nvPr/>
            </p:nvSpPr>
            <p:spPr>
              <a:xfrm>
                <a:off x="5708610" y="3033444"/>
                <a:ext cx="80663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a:t>
                </a:r>
                <a:endParaRPr sz="1200" b="0" i="0" u="none" strike="noStrike" cap="none">
                  <a:solidFill>
                    <a:srgbClr val="000000"/>
                  </a:solidFill>
                  <a:latin typeface="Arial"/>
                  <a:ea typeface="Arial"/>
                  <a:cs typeface="Arial"/>
                  <a:sym typeface="Arial"/>
                </a:endParaRPr>
              </a:p>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Dispatch </a:t>
                </a:r>
                <a:endParaRPr sz="1200" b="0" i="0" u="none" strike="noStrike" cap="none">
                  <a:solidFill>
                    <a:srgbClr val="000000"/>
                  </a:solidFill>
                  <a:latin typeface="Arial"/>
                  <a:ea typeface="Arial"/>
                  <a:cs typeface="Arial"/>
                  <a:sym typeface="Arial"/>
                </a:endParaRPr>
              </a:p>
            </p:txBody>
          </p:sp>
        </p:grpSp>
        <p:grpSp>
          <p:nvGrpSpPr>
            <p:cNvPr id="1137" name="Google Shape;1137;p30"/>
            <p:cNvGrpSpPr/>
            <p:nvPr/>
          </p:nvGrpSpPr>
          <p:grpSpPr>
            <a:xfrm>
              <a:off x="5990868" y="4481569"/>
              <a:ext cx="1554480" cy="924536"/>
              <a:chOff x="5913572" y="4840979"/>
              <a:chExt cx="1765300" cy="924536"/>
            </a:xfrm>
          </p:grpSpPr>
          <p:sp>
            <p:nvSpPr>
              <p:cNvPr id="1138" name="Google Shape;1138;p30"/>
              <p:cNvSpPr txBox="1"/>
              <p:nvPr/>
            </p:nvSpPr>
            <p:spPr>
              <a:xfrm>
                <a:off x="6523890" y="5488516"/>
                <a:ext cx="544664"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Site </a:t>
                </a:r>
                <a:endParaRPr sz="1200" b="0" i="0" u="none" strike="noStrike" cap="none">
                  <a:solidFill>
                    <a:srgbClr val="000000"/>
                  </a:solidFill>
                  <a:latin typeface="Arial"/>
                  <a:ea typeface="Arial"/>
                  <a:cs typeface="Arial"/>
                  <a:sym typeface="Arial"/>
                </a:endParaRPr>
              </a:p>
            </p:txBody>
          </p:sp>
          <p:sp>
            <p:nvSpPr>
              <p:cNvPr id="1139" name="Google Shape;1139;p30"/>
              <p:cNvSpPr/>
              <p:nvPr/>
            </p:nvSpPr>
            <p:spPr>
              <a:xfrm>
                <a:off x="5913572" y="4840979"/>
                <a:ext cx="1765300" cy="914400"/>
              </a:xfrm>
              <a:prstGeom prst="rect">
                <a:avLst/>
              </a:prstGeom>
              <a:noFill/>
              <a:ln w="12700" cap="flat" cmpd="sng">
                <a:solidFill>
                  <a:srgbClr val="DF3312"/>
                </a:solidFill>
                <a:prstDash val="solid"/>
                <a:miter lim="800000"/>
                <a:headEnd type="none" w="sm" len="sm"/>
                <a:tailEnd type="none" w="sm" len="sm"/>
              </a:ln>
            </p:spPr>
            <p:txBody>
              <a:bodyPr spcFirstLastPara="1" wrap="square" lIns="91425" tIns="91425" rIns="91425" bIns="45700" anchor="t" anchorCtr="1">
                <a:noAutofit/>
              </a:bodyPr>
              <a:lstStyle/>
              <a:p>
                <a:pPr marL="0" marR="0" lvl="0" indent="0" algn="l" rtl="0">
                  <a:spcBef>
                    <a:spcPts val="0"/>
                  </a:spcBef>
                  <a:spcAft>
                    <a:spcPts val="0"/>
                  </a:spcAft>
                  <a:buNone/>
                </a:pPr>
                <a:r>
                  <a:rPr lang="en-US" sz="1200" b="0" i="0" u="none" strike="noStrike" cap="none">
                    <a:solidFill>
                      <a:srgbClr val="DF3312"/>
                    </a:solidFill>
                    <a:latin typeface="Arial"/>
                    <a:ea typeface="Arial"/>
                    <a:cs typeface="Arial"/>
                    <a:sym typeface="Arial"/>
                  </a:rPr>
                  <a:t>Grupo de segurança </a:t>
                </a:r>
                <a:endParaRPr/>
              </a:p>
            </p:txBody>
          </p:sp>
        </p:grpSp>
        <p:grpSp>
          <p:nvGrpSpPr>
            <p:cNvPr id="1140" name="Google Shape;1140;p30"/>
            <p:cNvGrpSpPr/>
            <p:nvPr/>
          </p:nvGrpSpPr>
          <p:grpSpPr>
            <a:xfrm>
              <a:off x="4678627" y="4250546"/>
              <a:ext cx="1128835" cy="679874"/>
              <a:chOff x="4894366" y="4774206"/>
              <a:chExt cx="1128835" cy="679874"/>
            </a:xfrm>
          </p:grpSpPr>
          <p:pic>
            <p:nvPicPr>
              <p:cNvPr id="1141" name="Google Shape;1141;p30"/>
              <p:cNvPicPr preferRelativeResize="0"/>
              <p:nvPr/>
            </p:nvPicPr>
            <p:blipFill rotWithShape="1">
              <a:blip r:embed="rId8">
                <a:alphaModFix/>
              </a:blip>
              <a:srcRect/>
              <a:stretch/>
            </p:blipFill>
            <p:spPr>
              <a:xfrm>
                <a:off x="5223834" y="4774206"/>
                <a:ext cx="469900" cy="469900"/>
              </a:xfrm>
              <a:prstGeom prst="rect">
                <a:avLst/>
              </a:prstGeom>
              <a:noFill/>
              <a:ln>
                <a:noFill/>
              </a:ln>
            </p:spPr>
          </p:pic>
          <p:sp>
            <p:nvSpPr>
              <p:cNvPr id="1142" name="Google Shape;1142;p30"/>
              <p:cNvSpPr txBox="1"/>
              <p:nvPr/>
            </p:nvSpPr>
            <p:spPr>
              <a:xfrm>
                <a:off x="4894366" y="5177081"/>
                <a:ext cx="1128835"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Ativos do site </a:t>
                </a:r>
                <a:endParaRPr sz="1200" b="0" i="0" u="none" strike="noStrike" cap="none">
                  <a:solidFill>
                    <a:srgbClr val="000000"/>
                  </a:solidFill>
                  <a:latin typeface="Arial"/>
                  <a:ea typeface="Arial"/>
                  <a:cs typeface="Arial"/>
                  <a:sym typeface="Arial"/>
                </a:endParaRPr>
              </a:p>
            </p:txBody>
          </p:sp>
        </p:grpSp>
        <p:sp>
          <p:nvSpPr>
            <p:cNvPr id="1143" name="Google Shape;1143;p30"/>
            <p:cNvSpPr/>
            <p:nvPr/>
          </p:nvSpPr>
          <p:spPr>
            <a:xfrm>
              <a:off x="1876451" y="1688658"/>
              <a:ext cx="10058400" cy="4286242"/>
            </a:xfrm>
            <a:prstGeom prst="rect">
              <a:avLst/>
            </a:prstGeom>
            <a:noFill/>
            <a:ln w="12700" cap="flat" cmpd="sng">
              <a:solidFill>
                <a:srgbClr val="007CBC"/>
              </a:solidFill>
              <a:prstDash val="dash"/>
              <a:miter lim="800000"/>
              <a:headEnd type="none" w="sm" len="sm"/>
              <a:tailEnd type="none" w="sm" len="sm"/>
            </a:ln>
          </p:spPr>
          <p:txBody>
            <a:bodyPr spcFirstLastPara="1" wrap="square" lIns="91425" tIns="91425" rIns="91425" bIns="45700" anchor="t" anchorCtr="0">
              <a:noAutofit/>
            </a:bodyPr>
            <a:lstStyle/>
            <a:p>
              <a:pPr marL="0" marR="0" lvl="0" indent="0" algn="ctr" rtl="0">
                <a:spcBef>
                  <a:spcPts val="0"/>
                </a:spcBef>
                <a:spcAft>
                  <a:spcPts val="0"/>
                </a:spcAft>
                <a:buNone/>
              </a:pPr>
              <a:r>
                <a:rPr lang="en-US" sz="1200" b="0" i="0" u="none" strike="noStrike" cap="none">
                  <a:solidFill>
                    <a:srgbClr val="007CBC"/>
                  </a:solidFill>
                  <a:latin typeface="Arial"/>
                  <a:ea typeface="Arial"/>
                  <a:cs typeface="Arial"/>
                  <a:sym typeface="Arial"/>
                </a:rPr>
                <a:t>Zona de disponibilidade </a:t>
              </a:r>
              <a:endParaRPr/>
            </a:p>
          </p:txBody>
        </p:sp>
        <p:pic>
          <p:nvPicPr>
            <p:cNvPr id="1144" name="Google Shape;1144;p30"/>
            <p:cNvPicPr preferRelativeResize="0"/>
            <p:nvPr/>
          </p:nvPicPr>
          <p:blipFill rotWithShape="1">
            <a:blip r:embed="rId11">
              <a:alphaModFix/>
            </a:blip>
            <a:srcRect/>
            <a:stretch/>
          </p:blipFill>
          <p:spPr>
            <a:xfrm>
              <a:off x="1789889" y="1605179"/>
              <a:ext cx="457200" cy="457200"/>
            </a:xfrm>
            <a:prstGeom prst="rect">
              <a:avLst/>
            </a:prstGeom>
            <a:noFill/>
            <a:ln>
              <a:noFill/>
            </a:ln>
          </p:spPr>
        </p:pic>
        <p:grpSp>
          <p:nvGrpSpPr>
            <p:cNvPr id="1145" name="Google Shape;1145;p30"/>
            <p:cNvGrpSpPr/>
            <p:nvPr/>
          </p:nvGrpSpPr>
          <p:grpSpPr>
            <a:xfrm>
              <a:off x="7829475" y="3587917"/>
              <a:ext cx="845103" cy="936005"/>
              <a:chOff x="7909485" y="3702217"/>
              <a:chExt cx="845103" cy="936005"/>
            </a:xfrm>
          </p:grpSpPr>
          <p:pic>
            <p:nvPicPr>
              <p:cNvPr id="1146" name="Google Shape;1146;p30"/>
              <p:cNvPicPr preferRelativeResize="0"/>
              <p:nvPr/>
            </p:nvPicPr>
            <p:blipFill rotWithShape="1">
              <a:blip r:embed="rId12">
                <a:alphaModFix/>
              </a:blip>
              <a:srcRect/>
              <a:stretch/>
            </p:blipFill>
            <p:spPr>
              <a:xfrm>
                <a:off x="8149157" y="3702217"/>
                <a:ext cx="365760" cy="365760"/>
              </a:xfrm>
              <a:prstGeom prst="rect">
                <a:avLst/>
              </a:prstGeom>
              <a:noFill/>
              <a:ln>
                <a:noFill/>
              </a:ln>
            </p:spPr>
          </p:pic>
          <p:sp>
            <p:nvSpPr>
              <p:cNvPr id="1147" name="Google Shape;1147;p30"/>
              <p:cNvSpPr txBox="1"/>
              <p:nvPr/>
            </p:nvSpPr>
            <p:spPr>
              <a:xfrm>
                <a:off x="7909485" y="3991891"/>
                <a:ext cx="845103"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Fila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status do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pedido </a:t>
                </a:r>
                <a:endParaRPr sz="1200" b="0" i="0" u="none" strike="noStrike" cap="none">
                  <a:solidFill>
                    <a:srgbClr val="000000"/>
                  </a:solidFill>
                  <a:latin typeface="Arial"/>
                  <a:ea typeface="Arial"/>
                  <a:cs typeface="Arial"/>
                  <a:sym typeface="Arial"/>
                </a:endParaRPr>
              </a:p>
            </p:txBody>
          </p:sp>
        </p:grpSp>
        <p:grpSp>
          <p:nvGrpSpPr>
            <p:cNvPr id="1148" name="Google Shape;1148;p30"/>
            <p:cNvGrpSpPr/>
            <p:nvPr/>
          </p:nvGrpSpPr>
          <p:grpSpPr>
            <a:xfrm>
              <a:off x="8879095" y="2536180"/>
              <a:ext cx="862736" cy="750362"/>
              <a:chOff x="8958740" y="2536623"/>
              <a:chExt cx="862736" cy="750362"/>
            </a:xfrm>
          </p:grpSpPr>
          <p:pic>
            <p:nvPicPr>
              <p:cNvPr id="1149" name="Google Shape;1149;p30"/>
              <p:cNvPicPr preferRelativeResize="0"/>
              <p:nvPr/>
            </p:nvPicPr>
            <p:blipFill rotWithShape="1">
              <a:blip r:embed="rId12">
                <a:alphaModFix/>
              </a:blip>
              <a:srcRect/>
              <a:stretch/>
            </p:blipFill>
            <p:spPr>
              <a:xfrm>
                <a:off x="9207228" y="2536623"/>
                <a:ext cx="365760" cy="365760"/>
              </a:xfrm>
              <a:prstGeom prst="rect">
                <a:avLst/>
              </a:prstGeom>
              <a:noFill/>
              <a:ln>
                <a:noFill/>
              </a:ln>
            </p:spPr>
          </p:pic>
          <p:sp>
            <p:nvSpPr>
              <p:cNvPr id="1150" name="Google Shape;1150;p30"/>
              <p:cNvSpPr txBox="1"/>
              <p:nvPr/>
            </p:nvSpPr>
            <p:spPr>
              <a:xfrm>
                <a:off x="8958740" y="2825320"/>
                <a:ext cx="862736"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Fila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produção </a:t>
                </a:r>
                <a:endParaRPr sz="1200" b="0" i="0" u="none" strike="noStrike" cap="none">
                  <a:solidFill>
                    <a:srgbClr val="000000"/>
                  </a:solidFill>
                  <a:latin typeface="Arial"/>
                  <a:ea typeface="Arial"/>
                  <a:cs typeface="Arial"/>
                  <a:sym typeface="Arial"/>
                </a:endParaRPr>
              </a:p>
            </p:txBody>
          </p:sp>
        </p:grpSp>
        <p:grpSp>
          <p:nvGrpSpPr>
            <p:cNvPr id="1151" name="Google Shape;1151;p30"/>
            <p:cNvGrpSpPr/>
            <p:nvPr/>
          </p:nvGrpSpPr>
          <p:grpSpPr>
            <a:xfrm>
              <a:off x="9999239" y="2141136"/>
              <a:ext cx="1085554" cy="812607"/>
              <a:chOff x="9978398" y="2141136"/>
              <a:chExt cx="1085554" cy="812607"/>
            </a:xfrm>
          </p:grpSpPr>
          <p:pic>
            <p:nvPicPr>
              <p:cNvPr id="1152" name="Google Shape;1152;p30"/>
              <p:cNvPicPr preferRelativeResize="0"/>
              <p:nvPr/>
            </p:nvPicPr>
            <p:blipFill rotWithShape="1">
              <a:blip r:embed="rId9">
                <a:alphaModFix/>
              </a:blip>
              <a:srcRect/>
              <a:stretch/>
            </p:blipFill>
            <p:spPr>
              <a:xfrm>
                <a:off x="10338294" y="2141136"/>
                <a:ext cx="365760" cy="365760"/>
              </a:xfrm>
              <a:prstGeom prst="rect">
                <a:avLst/>
              </a:prstGeom>
              <a:noFill/>
              <a:ln>
                <a:noFill/>
              </a:ln>
            </p:spPr>
          </p:pic>
          <p:sp>
            <p:nvSpPr>
              <p:cNvPr id="1153" name="Google Shape;1153;p30"/>
              <p:cNvSpPr txBox="1"/>
              <p:nvPr/>
            </p:nvSpPr>
            <p:spPr>
              <a:xfrm>
                <a:off x="9978398" y="2492078"/>
                <a:ext cx="1085554"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renderização </a:t>
                </a:r>
                <a:endParaRPr sz="1200" b="0" i="0" u="none" strike="noStrike" cap="none">
                  <a:solidFill>
                    <a:srgbClr val="000000"/>
                  </a:solidFill>
                  <a:latin typeface="Arial"/>
                  <a:ea typeface="Arial"/>
                  <a:cs typeface="Arial"/>
                  <a:sym typeface="Arial"/>
                </a:endParaRPr>
              </a:p>
            </p:txBody>
          </p:sp>
        </p:grpSp>
        <p:grpSp>
          <p:nvGrpSpPr>
            <p:cNvPr id="1154" name="Google Shape;1154;p30"/>
            <p:cNvGrpSpPr/>
            <p:nvPr/>
          </p:nvGrpSpPr>
          <p:grpSpPr>
            <a:xfrm>
              <a:off x="11076259" y="2379400"/>
              <a:ext cx="798617" cy="773100"/>
              <a:chOff x="11167699" y="2379400"/>
              <a:chExt cx="798617" cy="773100"/>
            </a:xfrm>
          </p:grpSpPr>
          <p:pic>
            <p:nvPicPr>
              <p:cNvPr id="1155" name="Google Shape;1155;p30"/>
              <p:cNvPicPr preferRelativeResize="0"/>
              <p:nvPr/>
            </p:nvPicPr>
            <p:blipFill rotWithShape="1">
              <a:blip r:embed="rId8">
                <a:alphaModFix/>
              </a:blip>
              <a:srcRect/>
              <a:stretch/>
            </p:blipFill>
            <p:spPr>
              <a:xfrm>
                <a:off x="11384128" y="2379400"/>
                <a:ext cx="365760" cy="365760"/>
              </a:xfrm>
              <a:prstGeom prst="rect">
                <a:avLst/>
              </a:prstGeom>
              <a:noFill/>
              <a:ln>
                <a:noFill/>
              </a:ln>
            </p:spPr>
          </p:pic>
          <p:sp>
            <p:nvSpPr>
              <p:cNvPr id="1156" name="Google Shape;1156;p30"/>
              <p:cNvSpPr txBox="1"/>
              <p:nvPr/>
            </p:nvSpPr>
            <p:spPr>
              <a:xfrm>
                <a:off x="11167699" y="2690835"/>
                <a:ext cx="798617"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Modelos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3D </a:t>
                </a:r>
                <a:endParaRPr sz="1200" b="0" i="0" u="none" strike="noStrike" cap="none">
                  <a:solidFill>
                    <a:srgbClr val="000000"/>
                  </a:solidFill>
                  <a:latin typeface="Arial"/>
                  <a:ea typeface="Arial"/>
                  <a:cs typeface="Arial"/>
                  <a:sym typeface="Arial"/>
                </a:endParaRPr>
              </a:p>
            </p:txBody>
          </p:sp>
        </p:grpSp>
        <p:grpSp>
          <p:nvGrpSpPr>
            <p:cNvPr id="1157" name="Google Shape;1157;p30"/>
            <p:cNvGrpSpPr/>
            <p:nvPr/>
          </p:nvGrpSpPr>
          <p:grpSpPr>
            <a:xfrm>
              <a:off x="10145913" y="3480153"/>
              <a:ext cx="792204" cy="728505"/>
              <a:chOff x="10207631" y="3480153"/>
              <a:chExt cx="792204" cy="728505"/>
            </a:xfrm>
          </p:grpSpPr>
          <p:pic>
            <p:nvPicPr>
              <p:cNvPr id="1158" name="Google Shape;1158;p30"/>
              <p:cNvPicPr preferRelativeResize="0"/>
              <p:nvPr/>
            </p:nvPicPr>
            <p:blipFill rotWithShape="1">
              <a:blip r:embed="rId12">
                <a:alphaModFix/>
              </a:blip>
              <a:srcRect/>
              <a:stretch/>
            </p:blipFill>
            <p:spPr>
              <a:xfrm>
                <a:off x="10420853" y="3480153"/>
                <a:ext cx="365760" cy="365760"/>
              </a:xfrm>
              <a:prstGeom prst="rect">
                <a:avLst/>
              </a:prstGeom>
              <a:noFill/>
              <a:ln>
                <a:noFill/>
              </a:ln>
            </p:spPr>
          </p:pic>
          <p:sp>
            <p:nvSpPr>
              <p:cNvPr id="1159" name="Google Shape;1159;p30"/>
              <p:cNvSpPr txBox="1"/>
              <p:nvPr/>
            </p:nvSpPr>
            <p:spPr>
              <a:xfrm>
                <a:off x="10207631" y="3746993"/>
                <a:ext cx="792204"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Imprimir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fila </a:t>
                </a:r>
                <a:endParaRPr sz="1200" b="0" i="0" u="none" strike="noStrike" cap="none">
                  <a:solidFill>
                    <a:srgbClr val="000000"/>
                  </a:solidFill>
                  <a:latin typeface="Arial"/>
                  <a:ea typeface="Arial"/>
                  <a:cs typeface="Arial"/>
                  <a:sym typeface="Arial"/>
                </a:endParaRPr>
              </a:p>
            </p:txBody>
          </p:sp>
        </p:grpSp>
        <p:grpSp>
          <p:nvGrpSpPr>
            <p:cNvPr id="1160" name="Google Shape;1160;p30"/>
            <p:cNvGrpSpPr/>
            <p:nvPr/>
          </p:nvGrpSpPr>
          <p:grpSpPr>
            <a:xfrm>
              <a:off x="9293172" y="4374507"/>
              <a:ext cx="1191352" cy="771229"/>
              <a:chOff x="9293172" y="4374507"/>
              <a:chExt cx="1191352" cy="771229"/>
            </a:xfrm>
          </p:grpSpPr>
          <p:pic>
            <p:nvPicPr>
              <p:cNvPr id="1161" name="Google Shape;1161;p30"/>
              <p:cNvPicPr preferRelativeResize="0"/>
              <p:nvPr/>
            </p:nvPicPr>
            <p:blipFill rotWithShape="1">
              <a:blip r:embed="rId8">
                <a:alphaModFix/>
              </a:blip>
              <a:srcRect/>
              <a:stretch/>
            </p:blipFill>
            <p:spPr>
              <a:xfrm>
                <a:off x="9705968" y="4374507"/>
                <a:ext cx="365760" cy="365760"/>
              </a:xfrm>
              <a:prstGeom prst="rect">
                <a:avLst/>
              </a:prstGeom>
              <a:noFill/>
              <a:ln>
                <a:noFill/>
              </a:ln>
            </p:spPr>
          </p:pic>
          <p:sp>
            <p:nvSpPr>
              <p:cNvPr id="1162" name="Google Shape;1162;p30"/>
              <p:cNvSpPr txBox="1"/>
              <p:nvPr/>
            </p:nvSpPr>
            <p:spPr>
              <a:xfrm>
                <a:off x="9293172" y="4684071"/>
                <a:ext cx="119135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Vídeos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demonstração </a:t>
                </a:r>
                <a:endParaRPr sz="1200" b="0" i="0" u="none" strike="noStrike" cap="none">
                  <a:solidFill>
                    <a:srgbClr val="000000"/>
                  </a:solidFill>
                  <a:latin typeface="Arial"/>
                  <a:ea typeface="Arial"/>
                  <a:cs typeface="Arial"/>
                  <a:sym typeface="Arial"/>
                </a:endParaRPr>
              </a:p>
            </p:txBody>
          </p:sp>
        </p:grpSp>
        <p:grpSp>
          <p:nvGrpSpPr>
            <p:cNvPr id="1163" name="Google Shape;1163;p30"/>
            <p:cNvGrpSpPr/>
            <p:nvPr/>
          </p:nvGrpSpPr>
          <p:grpSpPr>
            <a:xfrm>
              <a:off x="9237609" y="6172453"/>
              <a:ext cx="1530654" cy="532104"/>
              <a:chOff x="9135591" y="6184460"/>
              <a:chExt cx="1530654" cy="532104"/>
            </a:xfrm>
          </p:grpSpPr>
          <p:pic>
            <p:nvPicPr>
              <p:cNvPr id="1164" name="Google Shape;1164;p30"/>
              <p:cNvPicPr preferRelativeResize="0"/>
              <p:nvPr/>
            </p:nvPicPr>
            <p:blipFill rotWithShape="1">
              <a:blip r:embed="rId7">
                <a:alphaModFix/>
              </a:blip>
              <a:srcRect/>
              <a:stretch/>
            </p:blipFill>
            <p:spPr>
              <a:xfrm>
                <a:off x="10227814" y="6259364"/>
                <a:ext cx="438431" cy="457200"/>
              </a:xfrm>
              <a:prstGeom prst="rect">
                <a:avLst/>
              </a:prstGeom>
              <a:noFill/>
              <a:ln>
                <a:noFill/>
              </a:ln>
            </p:spPr>
          </p:pic>
          <p:sp>
            <p:nvSpPr>
              <p:cNvPr id="1165" name="Google Shape;1165;p30"/>
              <p:cNvSpPr txBox="1"/>
              <p:nvPr/>
            </p:nvSpPr>
            <p:spPr>
              <a:xfrm>
                <a:off x="9135591" y="6184460"/>
                <a:ext cx="1117614" cy="46166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200" b="0" i="0" u="none" strike="noStrike" cap="none">
                    <a:solidFill>
                      <a:srgbClr val="000000"/>
                    </a:solidFill>
                    <a:latin typeface="Arial"/>
                    <a:ea typeface="Arial"/>
                    <a:cs typeface="Arial"/>
                    <a:sym typeface="Arial"/>
                  </a:rPr>
                  <a:t>Condutor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impressão </a:t>
                </a:r>
                <a:endParaRPr sz="1200" b="0" i="0" u="none" strike="noStrike" cap="none">
                  <a:solidFill>
                    <a:srgbClr val="000000"/>
                  </a:solidFill>
                  <a:latin typeface="Arial"/>
                  <a:ea typeface="Arial"/>
                  <a:cs typeface="Arial"/>
                  <a:sym typeface="Arial"/>
                </a:endParaRPr>
              </a:p>
            </p:txBody>
          </p:sp>
        </p:grpSp>
        <p:cxnSp>
          <p:nvCxnSpPr>
            <p:cNvPr id="1166" name="Google Shape;1166;p30"/>
            <p:cNvCxnSpPr>
              <a:stCxn id="1107" idx="3"/>
              <a:endCxn id="1119" idx="1"/>
            </p:cNvCxnSpPr>
            <p:nvPr/>
          </p:nvCxnSpPr>
          <p:spPr>
            <a:xfrm rot="10800000" flipH="1">
              <a:off x="1679509" y="4126318"/>
              <a:ext cx="434400" cy="5121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167" name="Google Shape;1167;p30"/>
            <p:cNvCxnSpPr>
              <a:stCxn id="1119" idx="0"/>
              <a:endCxn id="1115" idx="2"/>
            </p:cNvCxnSpPr>
            <p:nvPr/>
          </p:nvCxnSpPr>
          <p:spPr>
            <a:xfrm rot="10800000">
              <a:off x="2891251" y="3174828"/>
              <a:ext cx="0" cy="4944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168" name="Google Shape;1168;p30"/>
            <p:cNvCxnSpPr/>
            <p:nvPr/>
          </p:nvCxnSpPr>
          <p:spPr>
            <a:xfrm rot="10800000">
              <a:off x="3141152" y="2704851"/>
              <a:ext cx="608141" cy="165160"/>
            </a:xfrm>
            <a:prstGeom prst="straightConnector1">
              <a:avLst/>
            </a:prstGeom>
            <a:noFill/>
            <a:ln w="9525" cap="flat" cmpd="sng">
              <a:solidFill>
                <a:schemeClr val="accent1"/>
              </a:solidFill>
              <a:prstDash val="solid"/>
              <a:miter lim="800000"/>
              <a:headEnd type="none" w="sm" len="sm"/>
              <a:tailEnd type="triangle" w="med" len="med"/>
            </a:ln>
          </p:spPr>
        </p:cxnSp>
        <p:cxnSp>
          <p:nvCxnSpPr>
            <p:cNvPr id="1169" name="Google Shape;1169;p30"/>
            <p:cNvCxnSpPr>
              <a:stCxn id="1119" idx="0"/>
              <a:endCxn id="1125" idx="1"/>
            </p:cNvCxnSpPr>
            <p:nvPr/>
          </p:nvCxnSpPr>
          <p:spPr>
            <a:xfrm rot="10800000" flipH="1">
              <a:off x="2891251" y="3237828"/>
              <a:ext cx="772500" cy="4314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170" name="Google Shape;1170;p30"/>
            <p:cNvCxnSpPr>
              <a:stCxn id="1125" idx="2"/>
              <a:endCxn id="1129" idx="0"/>
            </p:cNvCxnSpPr>
            <p:nvPr/>
          </p:nvCxnSpPr>
          <p:spPr>
            <a:xfrm flipH="1">
              <a:off x="3632109" y="3468697"/>
              <a:ext cx="416400" cy="13617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171" name="Google Shape;1171;p30"/>
            <p:cNvCxnSpPr/>
            <p:nvPr/>
          </p:nvCxnSpPr>
          <p:spPr>
            <a:xfrm flipH="1">
              <a:off x="3170858" y="2159742"/>
              <a:ext cx="7087004" cy="308866"/>
            </a:xfrm>
            <a:prstGeom prst="straightConnector1">
              <a:avLst/>
            </a:prstGeom>
            <a:noFill/>
            <a:ln w="9525" cap="flat" cmpd="sng">
              <a:solidFill>
                <a:schemeClr val="accent1"/>
              </a:solidFill>
              <a:prstDash val="solid"/>
              <a:miter lim="800000"/>
              <a:headEnd type="none" w="sm" len="sm"/>
              <a:tailEnd type="triangle" w="med" len="med"/>
            </a:ln>
          </p:spPr>
        </p:cxnSp>
        <p:cxnSp>
          <p:nvCxnSpPr>
            <p:cNvPr id="1172" name="Google Shape;1172;p30"/>
            <p:cNvCxnSpPr/>
            <p:nvPr/>
          </p:nvCxnSpPr>
          <p:spPr>
            <a:xfrm flipH="1">
              <a:off x="4231388" y="2168612"/>
              <a:ext cx="6026474" cy="720306"/>
            </a:xfrm>
            <a:prstGeom prst="straightConnector1">
              <a:avLst/>
            </a:prstGeom>
            <a:noFill/>
            <a:ln w="9525" cap="flat" cmpd="sng">
              <a:solidFill>
                <a:schemeClr val="accent1"/>
              </a:solidFill>
              <a:prstDash val="solid"/>
              <a:miter lim="800000"/>
              <a:headEnd type="none" w="sm" len="sm"/>
              <a:tailEnd type="triangle" w="med" len="med"/>
            </a:ln>
          </p:spPr>
        </p:cxnSp>
        <p:cxnSp>
          <p:nvCxnSpPr>
            <p:cNvPr id="1173" name="Google Shape;1173;p30"/>
            <p:cNvCxnSpPr/>
            <p:nvPr/>
          </p:nvCxnSpPr>
          <p:spPr>
            <a:xfrm rot="10800000">
              <a:off x="6298666" y="3075612"/>
              <a:ext cx="549314" cy="222924"/>
            </a:xfrm>
            <a:prstGeom prst="straightConnector1">
              <a:avLst/>
            </a:prstGeom>
            <a:noFill/>
            <a:ln w="9525" cap="flat" cmpd="sng">
              <a:solidFill>
                <a:schemeClr val="accent1"/>
              </a:solidFill>
              <a:prstDash val="solid"/>
              <a:miter lim="800000"/>
              <a:headEnd type="none" w="sm" len="sm"/>
              <a:tailEnd type="triangle" w="med" len="med"/>
            </a:ln>
          </p:spPr>
        </p:cxnSp>
        <p:cxnSp>
          <p:nvCxnSpPr>
            <p:cNvPr id="1174" name="Google Shape;1174;p30"/>
            <p:cNvCxnSpPr/>
            <p:nvPr/>
          </p:nvCxnSpPr>
          <p:spPr>
            <a:xfrm rot="10800000">
              <a:off x="4239936" y="3006051"/>
              <a:ext cx="754887" cy="244550"/>
            </a:xfrm>
            <a:prstGeom prst="straightConnector1">
              <a:avLst/>
            </a:prstGeom>
            <a:noFill/>
            <a:ln w="9525" cap="flat" cmpd="sng">
              <a:solidFill>
                <a:schemeClr val="accent1"/>
              </a:solidFill>
              <a:prstDash val="solid"/>
              <a:miter lim="800000"/>
              <a:headEnd type="none" w="sm" len="sm"/>
              <a:tailEnd type="triangle" w="med" len="med"/>
            </a:ln>
          </p:spPr>
        </p:cxnSp>
        <p:cxnSp>
          <p:nvCxnSpPr>
            <p:cNvPr id="1175" name="Google Shape;1175;p30"/>
            <p:cNvCxnSpPr/>
            <p:nvPr/>
          </p:nvCxnSpPr>
          <p:spPr>
            <a:xfrm rot="10800000">
              <a:off x="7148465" y="3939902"/>
              <a:ext cx="0" cy="529687"/>
            </a:xfrm>
            <a:prstGeom prst="straightConnector1">
              <a:avLst/>
            </a:prstGeom>
            <a:noFill/>
            <a:ln w="9525" cap="flat" cmpd="sng">
              <a:solidFill>
                <a:schemeClr val="accent1"/>
              </a:solidFill>
              <a:prstDash val="solid"/>
              <a:miter lim="800000"/>
              <a:headEnd type="none" w="sm" len="sm"/>
              <a:tailEnd type="triangle" w="med" len="med"/>
            </a:ln>
          </p:spPr>
        </p:cxnSp>
        <p:cxnSp>
          <p:nvCxnSpPr>
            <p:cNvPr id="1176" name="Google Shape;1176;p30"/>
            <p:cNvCxnSpPr/>
            <p:nvPr/>
          </p:nvCxnSpPr>
          <p:spPr>
            <a:xfrm rot="10800000">
              <a:off x="5684585" y="3785057"/>
              <a:ext cx="684204" cy="661026"/>
            </a:xfrm>
            <a:prstGeom prst="straightConnector1">
              <a:avLst/>
            </a:prstGeom>
            <a:noFill/>
            <a:ln w="9525" cap="flat" cmpd="sng">
              <a:solidFill>
                <a:schemeClr val="accent1"/>
              </a:solidFill>
              <a:prstDash val="solid"/>
              <a:miter lim="800000"/>
              <a:headEnd type="none" w="sm" len="sm"/>
              <a:tailEnd type="triangle" w="med" len="med"/>
            </a:ln>
          </p:spPr>
        </p:cxnSp>
        <p:cxnSp>
          <p:nvCxnSpPr>
            <p:cNvPr id="1177" name="Google Shape;1177;p30"/>
            <p:cNvCxnSpPr>
              <a:stCxn id="1139" idx="1"/>
              <a:endCxn id="1141" idx="3"/>
            </p:cNvCxnSpPr>
            <p:nvPr/>
          </p:nvCxnSpPr>
          <p:spPr>
            <a:xfrm rot="10800000">
              <a:off x="5477868" y="4485469"/>
              <a:ext cx="513000" cy="4533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178" name="Google Shape;1178;p30"/>
            <p:cNvCxnSpPr>
              <a:stCxn id="1139" idx="3"/>
              <a:endCxn id="1161" idx="1"/>
            </p:cNvCxnSpPr>
            <p:nvPr/>
          </p:nvCxnSpPr>
          <p:spPr>
            <a:xfrm rot="10800000" flipH="1">
              <a:off x="7545348" y="4557469"/>
              <a:ext cx="2160600" cy="3813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179" name="Google Shape;1179;p30"/>
            <p:cNvCxnSpPr/>
            <p:nvPr/>
          </p:nvCxnSpPr>
          <p:spPr>
            <a:xfrm>
              <a:off x="7315035" y="3569421"/>
              <a:ext cx="704464" cy="176283"/>
            </a:xfrm>
            <a:prstGeom prst="straightConnector1">
              <a:avLst/>
            </a:prstGeom>
            <a:noFill/>
            <a:ln w="9525" cap="flat" cmpd="sng">
              <a:solidFill>
                <a:schemeClr val="accent1"/>
              </a:solidFill>
              <a:prstDash val="solid"/>
              <a:miter lim="800000"/>
              <a:headEnd type="none" w="sm" len="sm"/>
              <a:tailEnd type="triangle" w="med" len="med"/>
            </a:ln>
          </p:spPr>
        </p:cxnSp>
        <p:cxnSp>
          <p:nvCxnSpPr>
            <p:cNvPr id="1180" name="Google Shape;1180;p30"/>
            <p:cNvCxnSpPr/>
            <p:nvPr/>
          </p:nvCxnSpPr>
          <p:spPr>
            <a:xfrm flipH="1">
              <a:off x="9635797" y="2228867"/>
              <a:ext cx="650428" cy="448834"/>
            </a:xfrm>
            <a:prstGeom prst="straightConnector1">
              <a:avLst/>
            </a:prstGeom>
            <a:noFill/>
            <a:ln w="9525" cap="flat" cmpd="sng">
              <a:solidFill>
                <a:schemeClr val="accent1"/>
              </a:solidFill>
              <a:prstDash val="solid"/>
              <a:miter lim="800000"/>
              <a:headEnd type="none" w="sm" len="sm"/>
              <a:tailEnd type="triangle" w="med" len="med"/>
            </a:ln>
          </p:spPr>
        </p:cxnSp>
        <p:cxnSp>
          <p:nvCxnSpPr>
            <p:cNvPr id="1181" name="Google Shape;1181;p30"/>
            <p:cNvCxnSpPr/>
            <p:nvPr/>
          </p:nvCxnSpPr>
          <p:spPr>
            <a:xfrm flipH="1">
              <a:off x="8544763" y="3020018"/>
              <a:ext cx="1525526" cy="1001429"/>
            </a:xfrm>
            <a:prstGeom prst="straightConnector1">
              <a:avLst/>
            </a:prstGeom>
            <a:noFill/>
            <a:ln w="9525" cap="flat" cmpd="sng">
              <a:solidFill>
                <a:schemeClr val="accent1"/>
              </a:solidFill>
              <a:prstDash val="solid"/>
              <a:miter lim="800000"/>
              <a:headEnd type="none" w="sm" len="sm"/>
              <a:tailEnd type="triangle" w="med" len="med"/>
            </a:ln>
          </p:spPr>
        </p:cxnSp>
        <p:cxnSp>
          <p:nvCxnSpPr>
            <p:cNvPr id="1182" name="Google Shape;1182;p30"/>
            <p:cNvCxnSpPr>
              <a:endCxn id="1161" idx="0"/>
            </p:cNvCxnSpPr>
            <p:nvPr/>
          </p:nvCxnSpPr>
          <p:spPr>
            <a:xfrm flipH="1">
              <a:off x="9888848" y="2972907"/>
              <a:ext cx="411900" cy="14016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183" name="Google Shape;1183;p30"/>
            <p:cNvCxnSpPr>
              <a:stCxn id="1153" idx="2"/>
              <a:endCxn id="1158" idx="0"/>
            </p:cNvCxnSpPr>
            <p:nvPr/>
          </p:nvCxnSpPr>
          <p:spPr>
            <a:xfrm>
              <a:off x="10542016" y="2953743"/>
              <a:ext cx="0" cy="5265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184" name="Google Shape;1184;p30"/>
            <p:cNvCxnSpPr>
              <a:stCxn id="1152" idx="3"/>
              <a:endCxn id="1155" idx="1"/>
            </p:cNvCxnSpPr>
            <p:nvPr/>
          </p:nvCxnSpPr>
          <p:spPr>
            <a:xfrm>
              <a:off x="10724895" y="2324016"/>
              <a:ext cx="567900" cy="2382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185" name="Google Shape;1185;p30"/>
            <p:cNvCxnSpPr>
              <a:stCxn id="1164" idx="0"/>
              <a:endCxn id="1156" idx="2"/>
            </p:cNvCxnSpPr>
            <p:nvPr/>
          </p:nvCxnSpPr>
          <p:spPr>
            <a:xfrm rot="10800000" flipH="1">
              <a:off x="10549048" y="3152557"/>
              <a:ext cx="926400" cy="30948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186" name="Google Shape;1186;p30"/>
            <p:cNvCxnSpPr>
              <a:stCxn id="1164" idx="0"/>
              <a:endCxn id="1159" idx="2"/>
            </p:cNvCxnSpPr>
            <p:nvPr/>
          </p:nvCxnSpPr>
          <p:spPr>
            <a:xfrm rot="10800000">
              <a:off x="10542148" y="4208557"/>
              <a:ext cx="6900" cy="20388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187" name="Google Shape;1187;p30"/>
            <p:cNvCxnSpPr>
              <a:stCxn id="1164" idx="0"/>
              <a:endCxn id="1147" idx="2"/>
            </p:cNvCxnSpPr>
            <p:nvPr/>
          </p:nvCxnSpPr>
          <p:spPr>
            <a:xfrm rot="10800000">
              <a:off x="8251948" y="4523857"/>
              <a:ext cx="2297100" cy="1723500"/>
            </a:xfrm>
            <a:prstGeom prst="straightConnector1">
              <a:avLst/>
            </a:prstGeom>
            <a:noFill/>
            <a:ln w="9525" cap="flat" cmpd="sng">
              <a:solidFill>
                <a:schemeClr val="accent1"/>
              </a:solidFill>
              <a:prstDash val="solid"/>
              <a:miter lim="800000"/>
              <a:headEnd type="none" w="sm" len="sm"/>
              <a:tailEnd type="triangle" w="med" len="med"/>
            </a:ln>
          </p:spPr>
        </p:cxnSp>
        <p:grpSp>
          <p:nvGrpSpPr>
            <p:cNvPr id="1188" name="Google Shape;1188;p30"/>
            <p:cNvGrpSpPr/>
            <p:nvPr/>
          </p:nvGrpSpPr>
          <p:grpSpPr>
            <a:xfrm>
              <a:off x="6588645" y="5502189"/>
              <a:ext cx="1393311" cy="503762"/>
              <a:chOff x="6674241" y="5898728"/>
              <a:chExt cx="1393311" cy="503762"/>
            </a:xfrm>
          </p:grpSpPr>
          <p:pic>
            <p:nvPicPr>
              <p:cNvPr id="1189" name="Google Shape;1189;p30"/>
              <p:cNvPicPr preferRelativeResize="0"/>
              <p:nvPr/>
            </p:nvPicPr>
            <p:blipFill rotWithShape="1">
              <a:blip r:embed="rId13">
                <a:alphaModFix/>
              </a:blip>
              <a:srcRect/>
              <a:stretch/>
            </p:blipFill>
            <p:spPr>
              <a:xfrm>
                <a:off x="6674241" y="6036730"/>
                <a:ext cx="365760" cy="365760"/>
              </a:xfrm>
              <a:prstGeom prst="rect">
                <a:avLst/>
              </a:prstGeom>
              <a:noFill/>
              <a:ln>
                <a:noFill/>
              </a:ln>
            </p:spPr>
          </p:pic>
          <p:sp>
            <p:nvSpPr>
              <p:cNvPr id="1190" name="Google Shape;1190;p30"/>
              <p:cNvSpPr txBox="1"/>
              <p:nvPr/>
            </p:nvSpPr>
            <p:spPr>
              <a:xfrm>
                <a:off x="7044515" y="5898728"/>
                <a:ext cx="1023037" cy="461665"/>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Arial"/>
                    <a:ea typeface="Arial"/>
                    <a:cs typeface="Arial"/>
                    <a:sym typeface="Arial"/>
                  </a:rPr>
                  <a:t>Elastic Load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Balancing</a:t>
                </a:r>
                <a:endParaRPr/>
              </a:p>
            </p:txBody>
          </p:sp>
        </p:grpSp>
        <p:sp>
          <p:nvSpPr>
            <p:cNvPr id="1191" name="Google Shape;1191;p30"/>
            <p:cNvSpPr txBox="1"/>
            <p:nvPr/>
          </p:nvSpPr>
          <p:spPr>
            <a:xfrm>
              <a:off x="4780635" y="6230180"/>
              <a:ext cx="1212191"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Provedor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pagamento </a:t>
              </a:r>
              <a:endParaRPr sz="1200" b="0" i="0" u="none" strike="noStrike" cap="none">
                <a:solidFill>
                  <a:srgbClr val="000000"/>
                </a:solidFill>
                <a:latin typeface="Arial"/>
                <a:ea typeface="Arial"/>
                <a:cs typeface="Arial"/>
                <a:sym typeface="Arial"/>
              </a:endParaRPr>
            </a:p>
          </p:txBody>
        </p:sp>
        <p:cxnSp>
          <p:nvCxnSpPr>
            <p:cNvPr id="1192" name="Google Shape;1192;p30"/>
            <p:cNvCxnSpPr>
              <a:stCxn id="1189" idx="0"/>
              <a:endCxn id="1138" idx="2"/>
            </p:cNvCxnSpPr>
            <p:nvPr/>
          </p:nvCxnSpPr>
          <p:spPr>
            <a:xfrm rot="10800000">
              <a:off x="6768225" y="5406191"/>
              <a:ext cx="3300" cy="234000"/>
            </a:xfrm>
            <a:prstGeom prst="straightConnector1">
              <a:avLst/>
            </a:prstGeom>
            <a:noFill/>
            <a:ln w="9525" cap="flat" cmpd="sng">
              <a:solidFill>
                <a:schemeClr val="accent1"/>
              </a:solidFill>
              <a:prstDash val="solid"/>
              <a:miter lim="800000"/>
              <a:headEnd type="none" w="sm" len="sm"/>
              <a:tailEnd type="triangle" w="med" len="med"/>
            </a:ln>
          </p:spPr>
        </p:cxnSp>
        <p:grpSp>
          <p:nvGrpSpPr>
            <p:cNvPr id="1193" name="Google Shape;1193;p30"/>
            <p:cNvGrpSpPr/>
            <p:nvPr/>
          </p:nvGrpSpPr>
          <p:grpSpPr>
            <a:xfrm>
              <a:off x="6524077" y="6320244"/>
              <a:ext cx="1252010" cy="469900"/>
              <a:chOff x="6651181" y="6483628"/>
              <a:chExt cx="1252010" cy="469900"/>
            </a:xfrm>
          </p:grpSpPr>
          <p:pic>
            <p:nvPicPr>
              <p:cNvPr id="1194" name="Google Shape;1194;p30"/>
              <p:cNvPicPr preferRelativeResize="0"/>
              <p:nvPr/>
            </p:nvPicPr>
            <p:blipFill rotWithShape="1">
              <a:blip r:embed="rId14">
                <a:alphaModFix/>
              </a:blip>
              <a:srcRect/>
              <a:stretch/>
            </p:blipFill>
            <p:spPr>
              <a:xfrm flipH="1">
                <a:off x="6651181" y="6483628"/>
                <a:ext cx="483586" cy="469900"/>
              </a:xfrm>
              <a:prstGeom prst="rect">
                <a:avLst/>
              </a:prstGeom>
              <a:noFill/>
              <a:ln>
                <a:noFill/>
              </a:ln>
            </p:spPr>
          </p:pic>
          <p:sp>
            <p:nvSpPr>
              <p:cNvPr id="1195" name="Google Shape;1195;p30"/>
              <p:cNvSpPr txBox="1"/>
              <p:nvPr/>
            </p:nvSpPr>
            <p:spPr>
              <a:xfrm>
                <a:off x="7146253" y="6522420"/>
                <a:ext cx="756938"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Clientes </a:t>
                </a:r>
                <a:endParaRPr sz="1200" b="0" i="0" u="none" strike="noStrike" cap="none">
                  <a:solidFill>
                    <a:srgbClr val="000000"/>
                  </a:solidFill>
                  <a:latin typeface="Arial"/>
                  <a:ea typeface="Arial"/>
                  <a:cs typeface="Arial"/>
                  <a:sym typeface="Arial"/>
                </a:endParaRPr>
              </a:p>
            </p:txBody>
          </p:sp>
        </p:grpSp>
        <p:cxnSp>
          <p:nvCxnSpPr>
            <p:cNvPr id="1196" name="Google Shape;1196;p30"/>
            <p:cNvCxnSpPr/>
            <p:nvPr/>
          </p:nvCxnSpPr>
          <p:spPr>
            <a:xfrm rot="10800000">
              <a:off x="5982374" y="6505932"/>
              <a:ext cx="457200" cy="0"/>
            </a:xfrm>
            <a:prstGeom prst="straightConnector1">
              <a:avLst/>
            </a:prstGeom>
            <a:noFill/>
            <a:ln w="9525" cap="flat" cmpd="sng">
              <a:solidFill>
                <a:schemeClr val="accent1"/>
              </a:solidFill>
              <a:prstDash val="solid"/>
              <a:miter lim="800000"/>
              <a:headEnd type="none" w="sm" len="sm"/>
              <a:tailEnd type="triangle" w="med" len="med"/>
            </a:ln>
          </p:spPr>
        </p:cxnSp>
        <p:cxnSp>
          <p:nvCxnSpPr>
            <p:cNvPr id="1197" name="Google Shape;1197;p30"/>
            <p:cNvCxnSpPr>
              <a:stCxn id="1194" idx="0"/>
              <a:endCxn id="1189" idx="2"/>
            </p:cNvCxnSpPr>
            <p:nvPr/>
          </p:nvCxnSpPr>
          <p:spPr>
            <a:xfrm rot="10800000" flipH="1">
              <a:off x="6765870" y="6005844"/>
              <a:ext cx="5700" cy="314400"/>
            </a:xfrm>
            <a:prstGeom prst="straightConnector1">
              <a:avLst/>
            </a:prstGeom>
            <a:noFill/>
            <a:ln w="9525" cap="flat" cmpd="sng">
              <a:solidFill>
                <a:schemeClr val="accent1"/>
              </a:solidFill>
              <a:prstDash val="solid"/>
              <a:miter lim="800000"/>
              <a:headEnd type="none" w="sm" len="sm"/>
              <a:tailEnd type="triangle" w="med" len="med"/>
            </a:ln>
          </p:spPr>
        </p:cxnSp>
        <p:grpSp>
          <p:nvGrpSpPr>
            <p:cNvPr id="1198" name="Google Shape;1198;p30"/>
            <p:cNvGrpSpPr/>
            <p:nvPr/>
          </p:nvGrpSpPr>
          <p:grpSpPr>
            <a:xfrm>
              <a:off x="5921225" y="4105378"/>
              <a:ext cx="1737360" cy="1371600"/>
              <a:chOff x="6252695" y="4105378"/>
              <a:chExt cx="1737360" cy="1371600"/>
            </a:xfrm>
          </p:grpSpPr>
          <p:sp>
            <p:nvSpPr>
              <p:cNvPr id="1199" name="Google Shape;1199;p30"/>
              <p:cNvSpPr/>
              <p:nvPr/>
            </p:nvSpPr>
            <p:spPr>
              <a:xfrm>
                <a:off x="6252695" y="4105378"/>
                <a:ext cx="1737360" cy="1371600"/>
              </a:xfrm>
              <a:prstGeom prst="rect">
                <a:avLst/>
              </a:prstGeom>
              <a:noFill/>
              <a:ln w="12700" cap="flat" cmpd="sng">
                <a:solidFill>
                  <a:srgbClr val="D86613"/>
                </a:solidFill>
                <a:prstDash val="dash"/>
                <a:miter lim="800000"/>
                <a:headEnd type="none" w="sm" len="sm"/>
                <a:tailEnd type="none" w="sm" len="sm"/>
              </a:ln>
            </p:spPr>
            <p:txBody>
              <a:bodyPr spcFirstLastPara="1" wrap="square" lIns="91425" tIns="91425" rIns="91425" bIns="45700" anchor="t" anchorCtr="0">
                <a:noAutofit/>
              </a:bodyPr>
              <a:lstStyle/>
              <a:p>
                <a:pPr marL="0" marR="0" lvl="0" indent="0" algn="ctr" rtl="0">
                  <a:lnSpc>
                    <a:spcPct val="100000"/>
                  </a:lnSpc>
                  <a:spcBef>
                    <a:spcPts val="0"/>
                  </a:spcBef>
                  <a:spcAft>
                    <a:spcPts val="0"/>
                  </a:spcAft>
                  <a:buClr>
                    <a:schemeClr val="dk1"/>
                  </a:buClr>
                  <a:buSzPts val="1200"/>
                  <a:buFont typeface="Arial"/>
                  <a:buNone/>
                </a:pPr>
                <a:endParaRPr sz="1200" b="0" i="0" u="none" strike="noStrike" cap="none">
                  <a:solidFill>
                    <a:srgbClr val="D86613"/>
                  </a:solidFill>
                  <a:latin typeface="Arial"/>
                  <a:ea typeface="Arial"/>
                  <a:cs typeface="Arial"/>
                  <a:sym typeface="Arial"/>
                </a:endParaRPr>
              </a:p>
            </p:txBody>
          </p:sp>
          <p:pic>
            <p:nvPicPr>
              <p:cNvPr id="1200" name="Google Shape;1200;p30"/>
              <p:cNvPicPr preferRelativeResize="0"/>
              <p:nvPr/>
            </p:nvPicPr>
            <p:blipFill rotWithShape="1">
              <a:blip r:embed="rId15">
                <a:alphaModFix/>
              </a:blip>
              <a:srcRect/>
              <a:stretch/>
            </p:blipFill>
            <p:spPr>
              <a:xfrm>
                <a:off x="6970245" y="4105378"/>
                <a:ext cx="330200" cy="330200"/>
              </a:xfrm>
              <a:prstGeom prst="rect">
                <a:avLst/>
              </a:prstGeom>
              <a:noFill/>
              <a:ln>
                <a:noFill/>
              </a:ln>
            </p:spPr>
          </p:pic>
        </p:grpSp>
        <p:grpSp>
          <p:nvGrpSpPr>
            <p:cNvPr id="1201" name="Google Shape;1201;p30"/>
            <p:cNvGrpSpPr/>
            <p:nvPr/>
          </p:nvGrpSpPr>
          <p:grpSpPr>
            <a:xfrm>
              <a:off x="6482115" y="3365412"/>
              <a:ext cx="1141659" cy="542937"/>
              <a:chOff x="6333525" y="3308262"/>
              <a:chExt cx="1141659" cy="542937"/>
            </a:xfrm>
          </p:grpSpPr>
          <p:pic>
            <p:nvPicPr>
              <p:cNvPr id="1202" name="Google Shape;1202;p30"/>
              <p:cNvPicPr preferRelativeResize="0"/>
              <p:nvPr/>
            </p:nvPicPr>
            <p:blipFill rotWithShape="1">
              <a:blip r:embed="rId9">
                <a:alphaModFix/>
              </a:blip>
              <a:srcRect/>
              <a:stretch/>
            </p:blipFill>
            <p:spPr>
              <a:xfrm>
                <a:off x="6721474" y="3308262"/>
                <a:ext cx="365760" cy="365760"/>
              </a:xfrm>
              <a:prstGeom prst="rect">
                <a:avLst/>
              </a:prstGeom>
              <a:noFill/>
              <a:ln>
                <a:noFill/>
              </a:ln>
            </p:spPr>
          </p:pic>
          <p:sp>
            <p:nvSpPr>
              <p:cNvPr id="1203" name="Google Shape;1203;p30"/>
              <p:cNvSpPr txBox="1"/>
              <p:nvPr/>
            </p:nvSpPr>
            <p:spPr>
              <a:xfrm>
                <a:off x="6333525" y="3574200"/>
                <a:ext cx="1141659"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Order </a:t>
                </a:r>
                <a:endParaRPr sz="1200" b="0" i="0" u="none" strike="noStrike" cap="none">
                  <a:solidFill>
                    <a:srgbClr val="000000"/>
                  </a:solidFill>
                  <a:latin typeface="Arial"/>
                  <a:ea typeface="Arial"/>
                  <a:cs typeface="Arial"/>
                  <a:sym typeface="Arial"/>
                </a:endParaRPr>
              </a:p>
            </p:txBody>
          </p:sp>
        </p:grpSp>
        <p:pic>
          <p:nvPicPr>
            <p:cNvPr id="1204" name="Google Shape;1204;p30"/>
            <p:cNvPicPr preferRelativeResize="0"/>
            <p:nvPr/>
          </p:nvPicPr>
          <p:blipFill rotWithShape="1">
            <a:blip r:embed="rId9">
              <a:alphaModFix/>
            </a:blip>
            <a:srcRect/>
            <a:stretch/>
          </p:blipFill>
          <p:spPr>
            <a:xfrm>
              <a:off x="6585228" y="4821844"/>
              <a:ext cx="365760" cy="365760"/>
            </a:xfrm>
            <a:prstGeom prst="rect">
              <a:avLst/>
            </a:prstGeom>
            <a:noFill/>
            <a:ln>
              <a:noFill/>
            </a:ln>
          </p:spPr>
        </p:pic>
        <p:grpSp>
          <p:nvGrpSpPr>
            <p:cNvPr id="1205" name="Google Shape;1205;p30"/>
            <p:cNvGrpSpPr/>
            <p:nvPr/>
          </p:nvGrpSpPr>
          <p:grpSpPr>
            <a:xfrm>
              <a:off x="7187131" y="2502155"/>
              <a:ext cx="1385316" cy="762623"/>
              <a:chOff x="7255711" y="2673605"/>
              <a:chExt cx="1385316" cy="762623"/>
            </a:xfrm>
          </p:grpSpPr>
          <p:sp>
            <p:nvSpPr>
              <p:cNvPr id="1206" name="Google Shape;1206;p30"/>
              <p:cNvSpPr txBox="1"/>
              <p:nvPr/>
            </p:nvSpPr>
            <p:spPr>
              <a:xfrm>
                <a:off x="7255711" y="2974563"/>
                <a:ext cx="1385316" cy="461665"/>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Banco de dados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Show and Sell </a:t>
                </a:r>
                <a:endParaRPr sz="1200" b="0" i="0" u="none" strike="noStrike" cap="none">
                  <a:solidFill>
                    <a:srgbClr val="000000"/>
                  </a:solidFill>
                  <a:latin typeface="Arial"/>
                  <a:ea typeface="Arial"/>
                  <a:cs typeface="Arial"/>
                  <a:sym typeface="Arial"/>
                </a:endParaRPr>
              </a:p>
            </p:txBody>
          </p:sp>
          <p:grpSp>
            <p:nvGrpSpPr>
              <p:cNvPr id="1207" name="Google Shape;1207;p30"/>
              <p:cNvGrpSpPr/>
              <p:nvPr/>
            </p:nvGrpSpPr>
            <p:grpSpPr>
              <a:xfrm>
                <a:off x="7765487" y="2673605"/>
                <a:ext cx="365760" cy="365760"/>
                <a:chOff x="3695254" y="4989966"/>
                <a:chExt cx="365760" cy="365760"/>
              </a:xfrm>
            </p:grpSpPr>
            <p:pic>
              <p:nvPicPr>
                <p:cNvPr id="1208" name="Google Shape;1208;p30"/>
                <p:cNvPicPr preferRelativeResize="0"/>
                <p:nvPr/>
              </p:nvPicPr>
              <p:blipFill rotWithShape="1">
                <a:blip r:embed="rId10">
                  <a:alphaModFix/>
                </a:blip>
                <a:srcRect/>
                <a:stretch/>
              </p:blipFill>
              <p:spPr>
                <a:xfrm>
                  <a:off x="3695254" y="4989966"/>
                  <a:ext cx="365760" cy="365760"/>
                </a:xfrm>
                <a:prstGeom prst="rect">
                  <a:avLst/>
                </a:prstGeom>
                <a:noFill/>
                <a:ln>
                  <a:noFill/>
                </a:ln>
              </p:spPr>
            </p:pic>
            <p:sp>
              <p:nvSpPr>
                <p:cNvPr id="1209" name="Google Shape;1209;p30"/>
                <p:cNvSpPr/>
                <p:nvPr/>
              </p:nvSpPr>
              <p:spPr>
                <a:xfrm>
                  <a:off x="3719438" y="5043347"/>
                  <a:ext cx="320040" cy="9144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grpSp>
        <p:cxnSp>
          <p:nvCxnSpPr>
            <p:cNvPr id="1210" name="Google Shape;1210;p30"/>
            <p:cNvCxnSpPr>
              <a:endCxn id="1208" idx="1"/>
            </p:cNvCxnSpPr>
            <p:nvPr/>
          </p:nvCxnSpPr>
          <p:spPr>
            <a:xfrm rot="10800000" flipH="1">
              <a:off x="6969107" y="2685035"/>
              <a:ext cx="727800" cy="483900"/>
            </a:xfrm>
            <a:prstGeom prst="bentConnector3">
              <a:avLst>
                <a:gd name="adj1" fmla="val 1323"/>
              </a:avLst>
            </a:prstGeom>
            <a:noFill/>
            <a:ln w="9525" cap="flat" cmpd="sng">
              <a:solidFill>
                <a:schemeClr val="accent1"/>
              </a:solidFill>
              <a:prstDash val="solid"/>
              <a:miter lim="800000"/>
              <a:headEnd type="none" w="sm" len="sm"/>
              <a:tailEnd type="triangle" w="med" len="med"/>
            </a:ln>
          </p:spPr>
        </p:cxnSp>
        <p:cxnSp>
          <p:nvCxnSpPr>
            <p:cNvPr id="1211" name="Google Shape;1211;p30"/>
            <p:cNvCxnSpPr/>
            <p:nvPr/>
          </p:nvCxnSpPr>
          <p:spPr>
            <a:xfrm rot="10800000" flipH="1">
              <a:off x="7307825" y="3152446"/>
              <a:ext cx="1625390" cy="376366"/>
            </a:xfrm>
            <a:prstGeom prst="straightConnector1">
              <a:avLst/>
            </a:prstGeom>
            <a:noFill/>
            <a:ln w="9525" cap="flat" cmpd="sng">
              <a:solidFill>
                <a:schemeClr val="accent1"/>
              </a:solidFill>
              <a:prstDash val="solid"/>
              <a:miter lim="800000"/>
              <a:headEnd type="none" w="sm" len="sm"/>
              <a:tailEnd type="triangle" w="med" len="med"/>
            </a:ln>
          </p:spPr>
        </p:cxnSp>
        <p:sp>
          <p:nvSpPr>
            <p:cNvPr id="1212" name="Google Shape;1212;p30"/>
            <p:cNvSpPr/>
            <p:nvPr/>
          </p:nvSpPr>
          <p:spPr>
            <a:xfrm>
              <a:off x="32203" y="1542429"/>
              <a:ext cx="4445375" cy="4572000"/>
            </a:xfrm>
            <a:prstGeom prst="rect">
              <a:avLst/>
            </a:prstGeom>
            <a:noFill/>
            <a:ln w="381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213" name="Google Shape;1213;p30"/>
            <p:cNvSpPr/>
            <p:nvPr/>
          </p:nvSpPr>
          <p:spPr>
            <a:xfrm>
              <a:off x="4562343" y="1542429"/>
              <a:ext cx="4096825" cy="4572752"/>
            </a:xfrm>
            <a:prstGeom prst="rect">
              <a:avLst/>
            </a:prstGeom>
            <a:noFill/>
            <a:ln w="381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214" name="Google Shape;1214;p30"/>
            <p:cNvSpPr/>
            <p:nvPr/>
          </p:nvSpPr>
          <p:spPr>
            <a:xfrm>
              <a:off x="8731169" y="1542429"/>
              <a:ext cx="3386562" cy="4572000"/>
            </a:xfrm>
            <a:prstGeom prst="rect">
              <a:avLst/>
            </a:prstGeom>
            <a:noFill/>
            <a:ln w="381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218"/>
        <p:cNvGrpSpPr/>
        <p:nvPr/>
      </p:nvGrpSpPr>
      <p:grpSpPr>
        <a:xfrm>
          <a:off x="0" y="0"/>
          <a:ext cx="0" cy="0"/>
          <a:chOff x="0" y="0"/>
          <a:chExt cx="0" cy="0"/>
        </a:xfrm>
      </p:grpSpPr>
      <p:sp>
        <p:nvSpPr>
          <p:cNvPr id="1219" name="Google Shape;1219;p31"/>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000"/>
              <a:buFont typeface="Arial"/>
              <a:buNone/>
            </a:pPr>
            <a:r>
              <a:rPr lang="en-US" sz="4000"/>
              <a:t>Pilar Eficiência de desempenho</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223"/>
        <p:cNvGrpSpPr/>
        <p:nvPr/>
      </p:nvGrpSpPr>
      <p:grpSpPr>
        <a:xfrm>
          <a:off x="0" y="0"/>
          <a:ext cx="0" cy="0"/>
          <a:chOff x="0" y="0"/>
          <a:chExt cx="0" cy="0"/>
        </a:xfrm>
      </p:grpSpPr>
      <p:sp>
        <p:nvSpPr>
          <p:cNvPr id="1224" name="Google Shape;1224;p3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Pilar Eficiência de desempenho</a:t>
            </a:r>
            <a:endParaRPr/>
          </a:p>
        </p:txBody>
      </p:sp>
      <p:grpSp>
        <p:nvGrpSpPr>
          <p:cNvPr id="1225" name="Google Shape;1225;p32"/>
          <p:cNvGrpSpPr/>
          <p:nvPr/>
        </p:nvGrpSpPr>
        <p:grpSpPr>
          <a:xfrm>
            <a:off x="392864" y="1492366"/>
            <a:ext cx="2229853" cy="4539914"/>
            <a:chOff x="392864" y="1492366"/>
            <a:chExt cx="2229853" cy="4539914"/>
          </a:xfrm>
        </p:grpSpPr>
        <p:sp>
          <p:nvSpPr>
            <p:cNvPr id="1226" name="Google Shape;1226;p32"/>
            <p:cNvSpPr/>
            <p:nvPr/>
          </p:nvSpPr>
          <p:spPr>
            <a:xfrm>
              <a:off x="392864" y="1492366"/>
              <a:ext cx="2229853" cy="4539914"/>
            </a:xfrm>
            <a:prstGeom prst="rect">
              <a:avLst/>
            </a:prstGeom>
            <a:solidFill>
              <a:schemeClr val="lt1"/>
            </a:solidFill>
            <a:ln w="19050" cap="flat" cmpd="sng">
              <a:solidFill>
                <a:srgbClr val="0070C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endParaRPr sz="2400" b="1" i="0" u="none" strike="noStrike" cap="none">
                <a:solidFill>
                  <a:schemeClr val="dk1"/>
                </a:solidFill>
                <a:latin typeface="Arial"/>
                <a:ea typeface="Arial"/>
                <a:cs typeface="Arial"/>
                <a:sym typeface="Arial"/>
              </a:endParaRPr>
            </a:p>
            <a:p>
              <a:pPr marL="0" marR="0" lvl="0" indent="0" algn="ctr" rtl="0">
                <a:spcBef>
                  <a:spcPts val="0"/>
                </a:spcBef>
                <a:spcAft>
                  <a:spcPts val="0"/>
                </a:spcAft>
                <a:buNone/>
              </a:pPr>
              <a:r>
                <a:rPr lang="en-US" sz="2400" b="1" i="0" u="none" strike="noStrike" cap="none">
                  <a:solidFill>
                    <a:schemeClr val="dk1"/>
                  </a:solidFill>
                  <a:latin typeface="Arial"/>
                  <a:ea typeface="Arial"/>
                  <a:cs typeface="Arial"/>
                  <a:sym typeface="Arial"/>
                </a:rPr>
                <a:t>Eficiência de desempenho</a:t>
              </a:r>
              <a:endParaRPr/>
            </a:p>
            <a:p>
              <a:pPr marL="0" marR="0" lvl="0" indent="0" algn="ctr" rtl="0">
                <a:spcBef>
                  <a:spcPts val="0"/>
                </a:spcBef>
                <a:spcAft>
                  <a:spcPts val="0"/>
                </a:spcAft>
                <a:buNone/>
              </a:pPr>
              <a:r>
                <a:rPr lang="en-US" sz="2400" b="1" i="0" u="none" strike="noStrike" cap="none">
                  <a:solidFill>
                    <a:schemeClr val="dk1"/>
                  </a:solidFill>
                  <a:latin typeface="Arial"/>
                  <a:ea typeface="Arial"/>
                  <a:cs typeface="Arial"/>
                  <a:sym typeface="Arial"/>
                </a:rPr>
                <a:t>pilar</a:t>
              </a:r>
              <a:endParaRPr/>
            </a:p>
          </p:txBody>
        </p:sp>
        <p:sp>
          <p:nvSpPr>
            <p:cNvPr id="1227" name="Google Shape;1227;p32"/>
            <p:cNvSpPr txBox="1"/>
            <p:nvPr/>
          </p:nvSpPr>
          <p:spPr>
            <a:xfrm>
              <a:off x="450904" y="4851797"/>
              <a:ext cx="2035122" cy="70788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0" i="0" u="none" strike="noStrike" cap="none">
                  <a:solidFill>
                    <a:schemeClr val="dk1"/>
                  </a:solidFill>
                  <a:latin typeface="Arial"/>
                  <a:ea typeface="Arial"/>
                  <a:cs typeface="Arial"/>
                  <a:sym typeface="Arial"/>
                </a:rPr>
                <a:t>Use os recursos com moderação.</a:t>
              </a:r>
              <a:endParaRPr/>
            </a:p>
          </p:txBody>
        </p:sp>
        <p:pic>
          <p:nvPicPr>
            <p:cNvPr id="1228" name="Google Shape;1228;p32" descr="100x100_benefit_performance"/>
            <p:cNvPicPr preferRelativeResize="0"/>
            <p:nvPr/>
          </p:nvPicPr>
          <p:blipFill rotWithShape="1">
            <a:blip r:embed="rId3">
              <a:alphaModFix/>
            </a:blip>
            <a:srcRect/>
            <a:stretch/>
          </p:blipFill>
          <p:spPr>
            <a:xfrm>
              <a:off x="736944" y="3030803"/>
              <a:ext cx="1463040" cy="1463040"/>
            </a:xfrm>
            <a:prstGeom prst="rect">
              <a:avLst/>
            </a:prstGeom>
            <a:noFill/>
            <a:ln>
              <a:noFill/>
            </a:ln>
          </p:spPr>
        </p:pic>
      </p:grpSp>
      <p:sp>
        <p:nvSpPr>
          <p:cNvPr id="1229" name="Google Shape;1229;p32"/>
          <p:cNvSpPr txBox="1">
            <a:spLocks noGrp="1"/>
          </p:cNvSpPr>
          <p:nvPr>
            <p:ph type="body" idx="1"/>
          </p:nvPr>
        </p:nvSpPr>
        <p:spPr>
          <a:xfrm>
            <a:off x="2884458" y="1528175"/>
            <a:ext cx="8888441"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800"/>
              <a:buChar char="•"/>
            </a:pPr>
            <a:r>
              <a:rPr lang="en-US">
                <a:solidFill>
                  <a:schemeClr val="accent5"/>
                </a:solidFill>
              </a:rPr>
              <a:t>Foco</a:t>
            </a:r>
            <a:endParaRPr/>
          </a:p>
          <a:p>
            <a:pPr marL="685800" lvl="1" indent="-228600" algn="l" rtl="0">
              <a:lnSpc>
                <a:spcPct val="90000"/>
              </a:lnSpc>
              <a:spcBef>
                <a:spcPts val="500"/>
              </a:spcBef>
              <a:spcAft>
                <a:spcPts val="0"/>
              </a:spcAft>
              <a:buClr>
                <a:schemeClr val="dk1"/>
              </a:buClr>
              <a:buSzPts val="2400"/>
              <a:buChar char="•"/>
            </a:pPr>
            <a:r>
              <a:rPr lang="en-US"/>
              <a:t>Use os recursos de computação e TI de forma eficiente para atender aos requisitos do sistema e manter essa eficiência à medida que as mudanças na demanda e as tecnologias evoluem.</a:t>
            </a:r>
            <a:endParaRPr/>
          </a:p>
          <a:p>
            <a:pPr marL="228600" lvl="0" indent="-50800" algn="l" rtl="0">
              <a:lnSpc>
                <a:spcPct val="90000"/>
              </a:lnSpc>
              <a:spcBef>
                <a:spcPts val="1000"/>
              </a:spcBef>
              <a:spcAft>
                <a:spcPts val="0"/>
              </a:spcAft>
              <a:buClr>
                <a:schemeClr val="dk1"/>
              </a:buClr>
              <a:buSzPts val="2800"/>
              <a:buNone/>
            </a:pPr>
            <a:endParaRPr/>
          </a:p>
          <a:p>
            <a:pPr marL="228600" lvl="0" indent="-228600" algn="l" rtl="0">
              <a:lnSpc>
                <a:spcPct val="90000"/>
              </a:lnSpc>
              <a:spcBef>
                <a:spcPts val="1000"/>
              </a:spcBef>
              <a:spcAft>
                <a:spcPts val="0"/>
              </a:spcAft>
              <a:buClr>
                <a:schemeClr val="dk1"/>
              </a:buClr>
              <a:buSzPts val="2800"/>
              <a:buChar char="•"/>
            </a:pPr>
            <a:r>
              <a:rPr lang="en-US">
                <a:solidFill>
                  <a:schemeClr val="accent5"/>
                </a:solidFill>
              </a:rPr>
              <a:t>Principais tópicos</a:t>
            </a:r>
            <a:endParaRPr/>
          </a:p>
          <a:p>
            <a:pPr marL="685800" lvl="1" indent="-228600" algn="l" rtl="0">
              <a:lnSpc>
                <a:spcPct val="90000"/>
              </a:lnSpc>
              <a:spcBef>
                <a:spcPts val="500"/>
              </a:spcBef>
              <a:spcAft>
                <a:spcPts val="0"/>
              </a:spcAft>
              <a:buClr>
                <a:schemeClr val="dk1"/>
              </a:buClr>
              <a:buSzPts val="2400"/>
              <a:buChar char="•"/>
            </a:pPr>
            <a:r>
              <a:rPr lang="en-US"/>
              <a:t>Seleção dos tipos e tamanhos certos de recursos com base nos requisitos de carga de trabalho</a:t>
            </a:r>
            <a:endParaRPr/>
          </a:p>
          <a:p>
            <a:pPr marL="685800" lvl="1" indent="-228600" algn="l" rtl="0">
              <a:lnSpc>
                <a:spcPct val="90000"/>
              </a:lnSpc>
              <a:spcBef>
                <a:spcPts val="500"/>
              </a:spcBef>
              <a:spcAft>
                <a:spcPts val="0"/>
              </a:spcAft>
              <a:buClr>
                <a:schemeClr val="dk1"/>
              </a:buClr>
              <a:buSzPts val="2400"/>
              <a:buChar char="•"/>
            </a:pPr>
            <a:r>
              <a:rPr lang="en-US"/>
              <a:t>Monitoramento e desempenho</a:t>
            </a:r>
            <a:endParaRPr/>
          </a:p>
          <a:p>
            <a:pPr marL="685800" lvl="1" indent="-228600" algn="l" rtl="0">
              <a:lnSpc>
                <a:spcPct val="90000"/>
              </a:lnSpc>
              <a:spcBef>
                <a:spcPts val="500"/>
              </a:spcBef>
              <a:spcAft>
                <a:spcPts val="0"/>
              </a:spcAft>
              <a:buClr>
                <a:schemeClr val="dk1"/>
              </a:buClr>
              <a:buSzPts val="2400"/>
              <a:buChar char="•"/>
            </a:pPr>
            <a:r>
              <a:rPr lang="en-US"/>
              <a:t>Tomar decisões embasadas para manter a eficiência à medida que as necessidades empresariais evoluem</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33"/>
        <p:cNvGrpSpPr/>
        <p:nvPr/>
      </p:nvGrpSpPr>
      <p:grpSpPr>
        <a:xfrm>
          <a:off x="0" y="0"/>
          <a:ext cx="0" cy="0"/>
          <a:chOff x="0" y="0"/>
          <a:chExt cx="0" cy="0"/>
        </a:xfrm>
      </p:grpSpPr>
      <p:sp>
        <p:nvSpPr>
          <p:cNvPr id="1234" name="Google Shape;1234;p33"/>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800"/>
              <a:buFont typeface="Arial"/>
              <a:buNone/>
            </a:pPr>
            <a:r>
              <a:rPr lang="en-US" sz="3800"/>
              <a:t>Princípios de projeto da eficiência de desempenho</a:t>
            </a:r>
            <a:endParaRPr/>
          </a:p>
        </p:txBody>
      </p:sp>
      <p:grpSp>
        <p:nvGrpSpPr>
          <p:cNvPr id="1235" name="Google Shape;1235;p33"/>
          <p:cNvGrpSpPr/>
          <p:nvPr/>
        </p:nvGrpSpPr>
        <p:grpSpPr>
          <a:xfrm>
            <a:off x="392864" y="1492366"/>
            <a:ext cx="2229853" cy="4539914"/>
            <a:chOff x="392864" y="1492366"/>
            <a:chExt cx="2229853" cy="4539914"/>
          </a:xfrm>
        </p:grpSpPr>
        <p:sp>
          <p:nvSpPr>
            <p:cNvPr id="1236" name="Google Shape;1236;p33"/>
            <p:cNvSpPr/>
            <p:nvPr/>
          </p:nvSpPr>
          <p:spPr>
            <a:xfrm>
              <a:off x="392864" y="1492366"/>
              <a:ext cx="2229853" cy="4539914"/>
            </a:xfrm>
            <a:prstGeom prst="rect">
              <a:avLst/>
            </a:prstGeom>
            <a:solidFill>
              <a:schemeClr val="lt1"/>
            </a:solidFill>
            <a:ln w="19050" cap="flat" cmpd="sng">
              <a:solidFill>
                <a:srgbClr val="0070C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endParaRPr sz="2400" b="1" i="0" u="none" strike="noStrike" cap="none">
                <a:solidFill>
                  <a:schemeClr val="dk1"/>
                </a:solidFill>
                <a:latin typeface="Arial"/>
                <a:ea typeface="Arial"/>
                <a:cs typeface="Arial"/>
                <a:sym typeface="Arial"/>
              </a:endParaRPr>
            </a:p>
            <a:p>
              <a:pPr marL="0" marR="0" lvl="0" indent="0" algn="ctr" rtl="0">
                <a:spcBef>
                  <a:spcPts val="0"/>
                </a:spcBef>
                <a:spcAft>
                  <a:spcPts val="0"/>
                </a:spcAft>
                <a:buNone/>
              </a:pPr>
              <a:r>
                <a:rPr lang="en-US" sz="2400" b="1" i="0" u="none" strike="noStrike" cap="none">
                  <a:solidFill>
                    <a:schemeClr val="dk1"/>
                  </a:solidFill>
                  <a:latin typeface="Arial"/>
                  <a:ea typeface="Arial"/>
                  <a:cs typeface="Arial"/>
                  <a:sym typeface="Arial"/>
                </a:rPr>
                <a:t>Eficiência de desempenho</a:t>
              </a:r>
              <a:endParaRPr/>
            </a:p>
            <a:p>
              <a:pPr marL="0" marR="0" lvl="0" indent="0" algn="ctr" rtl="0">
                <a:spcBef>
                  <a:spcPts val="0"/>
                </a:spcBef>
                <a:spcAft>
                  <a:spcPts val="0"/>
                </a:spcAft>
                <a:buNone/>
              </a:pPr>
              <a:r>
                <a:rPr lang="en-US" sz="2400" b="1" i="0" u="none" strike="noStrike" cap="none">
                  <a:solidFill>
                    <a:schemeClr val="dk1"/>
                  </a:solidFill>
                  <a:latin typeface="Arial"/>
                  <a:ea typeface="Arial"/>
                  <a:cs typeface="Arial"/>
                  <a:sym typeface="Arial"/>
                </a:rPr>
                <a:t>pilar</a:t>
              </a:r>
              <a:endParaRPr/>
            </a:p>
          </p:txBody>
        </p:sp>
        <p:sp>
          <p:nvSpPr>
            <p:cNvPr id="1237" name="Google Shape;1237;p33"/>
            <p:cNvSpPr txBox="1"/>
            <p:nvPr/>
          </p:nvSpPr>
          <p:spPr>
            <a:xfrm>
              <a:off x="469954" y="4851797"/>
              <a:ext cx="2082746" cy="70788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0" i="0" u="none" strike="noStrike" cap="none">
                  <a:solidFill>
                    <a:schemeClr val="dk1"/>
                  </a:solidFill>
                  <a:latin typeface="Arial"/>
                  <a:ea typeface="Arial"/>
                  <a:cs typeface="Arial"/>
                  <a:sym typeface="Arial"/>
                </a:rPr>
                <a:t>Use os recursos com moderação.</a:t>
              </a:r>
              <a:endParaRPr/>
            </a:p>
          </p:txBody>
        </p:sp>
        <p:pic>
          <p:nvPicPr>
            <p:cNvPr id="1238" name="Google Shape;1238;p33" descr="100x100_benefit_performance"/>
            <p:cNvPicPr preferRelativeResize="0"/>
            <p:nvPr/>
          </p:nvPicPr>
          <p:blipFill rotWithShape="1">
            <a:blip r:embed="rId3">
              <a:alphaModFix/>
            </a:blip>
            <a:srcRect/>
            <a:stretch/>
          </p:blipFill>
          <p:spPr>
            <a:xfrm>
              <a:off x="736944" y="3030803"/>
              <a:ext cx="1463040" cy="1463040"/>
            </a:xfrm>
            <a:prstGeom prst="rect">
              <a:avLst/>
            </a:prstGeom>
            <a:noFill/>
            <a:ln>
              <a:noFill/>
            </a:ln>
          </p:spPr>
        </p:pic>
      </p:grpSp>
      <p:sp>
        <p:nvSpPr>
          <p:cNvPr id="1239" name="Google Shape;1239;p33"/>
          <p:cNvSpPr txBox="1"/>
          <p:nvPr/>
        </p:nvSpPr>
        <p:spPr>
          <a:xfrm>
            <a:off x="2884458" y="1528175"/>
            <a:ext cx="8888441" cy="4648788"/>
          </a:xfrm>
          <a:prstGeom prst="rect">
            <a:avLst/>
          </a:prstGeom>
          <a:noFill/>
          <a:ln>
            <a:noFill/>
          </a:ln>
        </p:spPr>
        <p:txBody>
          <a:bodyPr spcFirstLastPara="1" wrap="square" lIns="91425" tIns="45700" rIns="91425" bIns="45700" anchor="t" anchorCtr="0">
            <a:noAutofit/>
          </a:bodyPr>
          <a:lstStyle/>
          <a:p>
            <a:pPr marL="228600" marR="0" lvl="0" indent="-228600" algn="l" rtl="0">
              <a:lnSpc>
                <a:spcPct val="90000"/>
              </a:lnSpc>
              <a:spcBef>
                <a:spcPts val="0"/>
              </a:spcBef>
              <a:spcAft>
                <a:spcPts val="0"/>
              </a:spcAft>
              <a:buClr>
                <a:schemeClr val="dk1"/>
              </a:buClr>
              <a:buSzPts val="2800"/>
              <a:buFont typeface="Arial"/>
              <a:buChar char="•"/>
            </a:pPr>
            <a:r>
              <a:rPr lang="en-US" sz="2800" b="0" i="0" u="none" strike="noStrike" cap="none">
                <a:solidFill>
                  <a:schemeClr val="dk1"/>
                </a:solidFill>
                <a:latin typeface="Arial"/>
                <a:ea typeface="Arial"/>
                <a:cs typeface="Arial"/>
                <a:sym typeface="Arial"/>
              </a:rPr>
              <a:t>Democratizar tecnologias avançadas</a:t>
            </a:r>
            <a:endParaRPr/>
          </a:p>
          <a:p>
            <a:pPr marL="228600" marR="0" lvl="0" indent="-228600" algn="l" rtl="0">
              <a:lnSpc>
                <a:spcPct val="90000"/>
              </a:lnSpc>
              <a:spcBef>
                <a:spcPts val="1000"/>
              </a:spcBef>
              <a:spcAft>
                <a:spcPts val="0"/>
              </a:spcAft>
              <a:buClr>
                <a:schemeClr val="dk1"/>
              </a:buClr>
              <a:buSzPts val="2800"/>
              <a:buFont typeface="Arial"/>
              <a:buChar char="•"/>
            </a:pPr>
            <a:r>
              <a:rPr lang="en-US" sz="2800" b="0" i="0" u="none" strike="noStrike" cap="none">
                <a:solidFill>
                  <a:schemeClr val="dk1"/>
                </a:solidFill>
                <a:latin typeface="Arial"/>
                <a:ea typeface="Arial"/>
                <a:cs typeface="Arial"/>
                <a:sym typeface="Arial"/>
              </a:rPr>
              <a:t>Tenha alcance global em minutos</a:t>
            </a:r>
            <a:endParaRPr/>
          </a:p>
          <a:p>
            <a:pPr marL="228600" marR="0" lvl="0" indent="-228600" algn="l" rtl="0">
              <a:lnSpc>
                <a:spcPct val="90000"/>
              </a:lnSpc>
              <a:spcBef>
                <a:spcPts val="1000"/>
              </a:spcBef>
              <a:spcAft>
                <a:spcPts val="0"/>
              </a:spcAft>
              <a:buClr>
                <a:schemeClr val="dk1"/>
              </a:buClr>
              <a:buSzPts val="2800"/>
              <a:buFont typeface="Arial"/>
              <a:buChar char="•"/>
            </a:pPr>
            <a:r>
              <a:rPr lang="en-US" sz="2800" b="0" i="0" u="none" strike="noStrike" cap="none">
                <a:solidFill>
                  <a:schemeClr val="dk1"/>
                </a:solidFill>
                <a:latin typeface="Arial"/>
                <a:ea typeface="Arial"/>
                <a:cs typeface="Arial"/>
                <a:sym typeface="Arial"/>
              </a:rPr>
              <a:t>Usar arquiteturas sem servidor</a:t>
            </a:r>
            <a:endParaRPr/>
          </a:p>
          <a:p>
            <a:pPr marL="228600" marR="0" lvl="0" indent="-228600" algn="l" rtl="0">
              <a:lnSpc>
                <a:spcPct val="90000"/>
              </a:lnSpc>
              <a:spcBef>
                <a:spcPts val="1000"/>
              </a:spcBef>
              <a:spcAft>
                <a:spcPts val="0"/>
              </a:spcAft>
              <a:buClr>
                <a:schemeClr val="dk1"/>
              </a:buClr>
              <a:buSzPts val="2800"/>
              <a:buFont typeface="Arial"/>
              <a:buChar char="•"/>
            </a:pPr>
            <a:r>
              <a:rPr lang="en-US" sz="2800" b="0" i="0" u="none" strike="noStrike" cap="none">
                <a:solidFill>
                  <a:schemeClr val="dk1"/>
                </a:solidFill>
                <a:latin typeface="Arial"/>
                <a:ea typeface="Arial"/>
                <a:cs typeface="Arial"/>
                <a:sym typeface="Arial"/>
              </a:rPr>
              <a:t>Experimentar com mais frequência</a:t>
            </a:r>
            <a:endParaRPr/>
          </a:p>
          <a:p>
            <a:pPr marL="228600" marR="0" lvl="0" indent="-228600" algn="l" rtl="0">
              <a:lnSpc>
                <a:spcPct val="90000"/>
              </a:lnSpc>
              <a:spcBef>
                <a:spcPts val="1000"/>
              </a:spcBef>
              <a:spcAft>
                <a:spcPts val="0"/>
              </a:spcAft>
              <a:buClr>
                <a:schemeClr val="dk1"/>
              </a:buClr>
              <a:buSzPts val="2800"/>
              <a:buFont typeface="Arial"/>
              <a:buChar char="•"/>
            </a:pPr>
            <a:r>
              <a:rPr lang="en-US" sz="2800" b="0" i="0" u="none" strike="noStrike" cap="none">
                <a:solidFill>
                  <a:schemeClr val="dk1"/>
                </a:solidFill>
                <a:latin typeface="Arial"/>
                <a:ea typeface="Arial"/>
                <a:cs typeface="Arial"/>
                <a:sym typeface="Arial"/>
              </a:rPr>
              <a:t>Ter afinidade mecânica</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43"/>
        <p:cNvGrpSpPr/>
        <p:nvPr/>
      </p:nvGrpSpPr>
      <p:grpSpPr>
        <a:xfrm>
          <a:off x="0" y="0"/>
          <a:ext cx="0" cy="0"/>
          <a:chOff x="0" y="0"/>
          <a:chExt cx="0" cy="0"/>
        </a:xfrm>
      </p:grpSpPr>
      <p:sp>
        <p:nvSpPr>
          <p:cNvPr id="1244" name="Google Shape;1244;p34"/>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Perguntas sobre eficiência de desempenho</a:t>
            </a:r>
            <a:endParaRPr/>
          </a:p>
        </p:txBody>
      </p:sp>
      <p:sp>
        <p:nvSpPr>
          <p:cNvPr id="1245" name="Google Shape;1245;p34"/>
          <p:cNvSpPr txBox="1">
            <a:spLocks noGrp="1"/>
          </p:cNvSpPr>
          <p:nvPr>
            <p:ph type="body" idx="1"/>
          </p:nvPr>
        </p:nvSpPr>
        <p:spPr>
          <a:xfrm>
            <a:off x="419100" y="1528175"/>
            <a:ext cx="5504688"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accent5"/>
              </a:buClr>
              <a:buSzPts val="2800"/>
              <a:buNone/>
            </a:pPr>
            <a:r>
              <a:rPr lang="en-US">
                <a:solidFill>
                  <a:schemeClr val="accent5"/>
                </a:solidFill>
              </a:rPr>
              <a:t>Seleção</a:t>
            </a:r>
            <a:endParaRPr/>
          </a:p>
          <a:p>
            <a:pPr marL="228600" lvl="0" indent="-228600" algn="l" rtl="0">
              <a:lnSpc>
                <a:spcPct val="90000"/>
              </a:lnSpc>
              <a:spcBef>
                <a:spcPts val="1000"/>
              </a:spcBef>
              <a:spcAft>
                <a:spcPts val="0"/>
              </a:spcAft>
              <a:buClr>
                <a:schemeClr val="dk1"/>
              </a:buClr>
              <a:buSzPts val="2400"/>
              <a:buChar char="•"/>
            </a:pPr>
            <a:r>
              <a:rPr lang="en-US" sz="2400"/>
              <a:t>Como você seleciona a arquitetura que tem melhor desempenho?</a:t>
            </a:r>
            <a:endParaRPr>
              <a:solidFill>
                <a:schemeClr val="accent6"/>
              </a:solidFill>
            </a:endParaRPr>
          </a:p>
          <a:p>
            <a:pPr marL="228600" lvl="0" indent="-228600" algn="l" rtl="0">
              <a:lnSpc>
                <a:spcPct val="90000"/>
              </a:lnSpc>
              <a:spcBef>
                <a:spcPts val="1000"/>
              </a:spcBef>
              <a:spcAft>
                <a:spcPts val="0"/>
              </a:spcAft>
              <a:buClr>
                <a:schemeClr val="dk1"/>
              </a:buClr>
              <a:buSzPts val="2400"/>
              <a:buChar char="•"/>
            </a:pPr>
            <a:r>
              <a:rPr lang="en-US" sz="2400"/>
              <a:t>Como você seleciona sua solução de computação?</a:t>
            </a:r>
            <a:endParaRPr>
              <a:solidFill>
                <a:schemeClr val="accent6"/>
              </a:solidFill>
            </a:endParaRPr>
          </a:p>
          <a:p>
            <a:pPr marL="228600" lvl="0" indent="-228600" algn="l" rtl="0">
              <a:lnSpc>
                <a:spcPct val="90000"/>
              </a:lnSpc>
              <a:spcBef>
                <a:spcPts val="1000"/>
              </a:spcBef>
              <a:spcAft>
                <a:spcPts val="0"/>
              </a:spcAft>
              <a:buClr>
                <a:schemeClr val="dk1"/>
              </a:buClr>
              <a:buSzPts val="2400"/>
              <a:buChar char="•"/>
            </a:pPr>
            <a:r>
              <a:rPr lang="en-US" sz="2400"/>
              <a:t>Como você seleciona sua solução de armazenamento?</a:t>
            </a:r>
            <a:endParaRPr/>
          </a:p>
          <a:p>
            <a:pPr marL="228600" lvl="0" indent="-228600" algn="l" rtl="0">
              <a:lnSpc>
                <a:spcPct val="90000"/>
              </a:lnSpc>
              <a:spcBef>
                <a:spcPts val="1000"/>
              </a:spcBef>
              <a:spcAft>
                <a:spcPts val="0"/>
              </a:spcAft>
              <a:buClr>
                <a:schemeClr val="dk1"/>
              </a:buClr>
              <a:buSzPts val="2400"/>
              <a:buChar char="•"/>
            </a:pPr>
            <a:r>
              <a:rPr lang="en-US" sz="2400"/>
              <a:t>Como você seleciona sua solução de banco de dados?</a:t>
            </a:r>
            <a:endParaRPr/>
          </a:p>
          <a:p>
            <a:pPr marL="228600" lvl="0" indent="-228600" algn="l" rtl="0">
              <a:lnSpc>
                <a:spcPct val="90000"/>
              </a:lnSpc>
              <a:spcBef>
                <a:spcPts val="1000"/>
              </a:spcBef>
              <a:spcAft>
                <a:spcPts val="0"/>
              </a:spcAft>
              <a:buClr>
                <a:schemeClr val="dk1"/>
              </a:buClr>
              <a:buSzPts val="2400"/>
              <a:buChar char="•"/>
            </a:pPr>
            <a:r>
              <a:rPr lang="en-US" sz="2400"/>
              <a:t>Como você seleciona sua solução de rede?</a:t>
            </a:r>
            <a:endParaRPr/>
          </a:p>
        </p:txBody>
      </p:sp>
      <p:sp>
        <p:nvSpPr>
          <p:cNvPr id="1246" name="Google Shape;1246;p34"/>
          <p:cNvSpPr txBox="1">
            <a:spLocks noGrp="1"/>
          </p:cNvSpPr>
          <p:nvPr>
            <p:ph type="body" idx="2"/>
          </p:nvPr>
        </p:nvSpPr>
        <p:spPr>
          <a:xfrm>
            <a:off x="6246312" y="1524228"/>
            <a:ext cx="5504688"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accent5"/>
              </a:buClr>
              <a:buSzPts val="2800"/>
              <a:buNone/>
            </a:pPr>
            <a:r>
              <a:rPr lang="en-US">
                <a:solidFill>
                  <a:schemeClr val="accent5"/>
                </a:solidFill>
              </a:rPr>
              <a:t>Revisão</a:t>
            </a:r>
            <a:endParaRPr/>
          </a:p>
          <a:p>
            <a:pPr marL="228600" lvl="0" indent="-228600" algn="l" rtl="0">
              <a:lnSpc>
                <a:spcPct val="90000"/>
              </a:lnSpc>
              <a:spcBef>
                <a:spcPts val="1000"/>
              </a:spcBef>
              <a:spcAft>
                <a:spcPts val="0"/>
              </a:spcAft>
              <a:buClr>
                <a:schemeClr val="dk1"/>
              </a:buClr>
              <a:buSzPts val="2400"/>
              <a:buChar char="•"/>
            </a:pPr>
            <a:r>
              <a:rPr lang="en-US" sz="2400"/>
              <a:t>Como você evolui sua carga de trabalho para aproveitar as novas versões?</a:t>
            </a:r>
            <a:br>
              <a:rPr lang="en-US" sz="2400"/>
            </a:br>
            <a:endParaRPr sz="2400"/>
          </a:p>
          <a:p>
            <a:pPr marL="0" lvl="0" indent="0" algn="l" rtl="0">
              <a:lnSpc>
                <a:spcPct val="90000"/>
              </a:lnSpc>
              <a:spcBef>
                <a:spcPts val="1000"/>
              </a:spcBef>
              <a:spcAft>
                <a:spcPts val="0"/>
              </a:spcAft>
              <a:buClr>
                <a:schemeClr val="accent5"/>
              </a:buClr>
              <a:buSzPts val="2800"/>
              <a:buNone/>
            </a:pPr>
            <a:r>
              <a:rPr lang="en-US">
                <a:solidFill>
                  <a:schemeClr val="accent5"/>
                </a:solidFill>
              </a:rPr>
              <a:t>Monitoramento</a:t>
            </a:r>
            <a:endParaRPr/>
          </a:p>
          <a:p>
            <a:pPr marL="228600" lvl="0" indent="-228600" algn="l" rtl="0">
              <a:lnSpc>
                <a:spcPct val="90000"/>
              </a:lnSpc>
              <a:spcBef>
                <a:spcPts val="1000"/>
              </a:spcBef>
              <a:spcAft>
                <a:spcPts val="0"/>
              </a:spcAft>
              <a:buClr>
                <a:schemeClr val="dk1"/>
              </a:buClr>
              <a:buSzPts val="2400"/>
              <a:buChar char="•"/>
            </a:pPr>
            <a:r>
              <a:rPr lang="en-US" sz="2400"/>
              <a:t>Como você monitora seus recursos para garantir que eles estejam funcionando conforme o esperado?</a:t>
            </a:r>
            <a:br>
              <a:rPr lang="en-US" sz="2400"/>
            </a:br>
            <a:endParaRPr sz="2400"/>
          </a:p>
          <a:p>
            <a:pPr marL="0" lvl="0" indent="0" algn="l" rtl="0">
              <a:lnSpc>
                <a:spcPct val="90000"/>
              </a:lnSpc>
              <a:spcBef>
                <a:spcPts val="1000"/>
              </a:spcBef>
              <a:spcAft>
                <a:spcPts val="0"/>
              </a:spcAft>
              <a:buClr>
                <a:schemeClr val="accent5"/>
              </a:buClr>
              <a:buSzPts val="2800"/>
              <a:buNone/>
            </a:pPr>
            <a:r>
              <a:rPr lang="en-US">
                <a:solidFill>
                  <a:schemeClr val="accent5"/>
                </a:solidFill>
              </a:rPr>
              <a:t>Vantagens e desvantagens</a:t>
            </a:r>
            <a:endParaRPr sz="2400">
              <a:solidFill>
                <a:schemeClr val="accent5"/>
              </a:solidFill>
            </a:endParaRPr>
          </a:p>
          <a:p>
            <a:pPr marL="228600" lvl="0" indent="-228600" algn="l" rtl="0">
              <a:lnSpc>
                <a:spcPct val="90000"/>
              </a:lnSpc>
              <a:spcBef>
                <a:spcPts val="1000"/>
              </a:spcBef>
              <a:spcAft>
                <a:spcPts val="0"/>
              </a:spcAft>
              <a:buClr>
                <a:schemeClr val="dk1"/>
              </a:buClr>
              <a:buSzPts val="2400"/>
              <a:buChar char="•"/>
            </a:pPr>
            <a:r>
              <a:rPr lang="en-US" sz="2400"/>
              <a:t>Como usar compensações para melhorar o desempenho?</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p35"/>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Detalhamento de atividade</a:t>
            </a:r>
            <a:endParaRPr/>
          </a:p>
        </p:txBody>
      </p:sp>
      <p:grpSp>
        <p:nvGrpSpPr>
          <p:cNvPr id="1252" name="Google Shape;1252;p35"/>
          <p:cNvGrpSpPr/>
          <p:nvPr/>
        </p:nvGrpSpPr>
        <p:grpSpPr>
          <a:xfrm>
            <a:off x="32203" y="1150237"/>
            <a:ext cx="12085528" cy="5639907"/>
            <a:chOff x="32203" y="1150237"/>
            <a:chExt cx="12085528" cy="5639907"/>
          </a:xfrm>
        </p:grpSpPr>
        <p:sp>
          <p:nvSpPr>
            <p:cNvPr id="1253" name="Google Shape;1253;p35"/>
            <p:cNvSpPr/>
            <p:nvPr/>
          </p:nvSpPr>
          <p:spPr>
            <a:xfrm>
              <a:off x="1973178" y="2081088"/>
              <a:ext cx="9875520" cy="3840480"/>
            </a:xfrm>
            <a:prstGeom prst="rect">
              <a:avLst/>
            </a:prstGeom>
            <a:noFill/>
            <a:ln w="12700" cap="flat" cmpd="sng">
              <a:solidFill>
                <a:srgbClr val="1D8900"/>
              </a:solidFill>
              <a:prstDash val="solid"/>
              <a:miter lim="800000"/>
              <a:headEnd type="none" w="sm" len="sm"/>
              <a:tailEnd type="none" w="sm" len="sm"/>
            </a:ln>
          </p:spPr>
          <p:txBody>
            <a:bodyPr spcFirstLastPara="1" wrap="square" lIns="457200" tIns="91425" rIns="91425" bIns="45700" anchor="t" anchorCtr="0">
              <a:noAutofit/>
            </a:bodyPr>
            <a:lstStyle/>
            <a:p>
              <a:pPr marL="0" marR="0" lvl="0" indent="0" algn="l" rtl="0">
                <a:lnSpc>
                  <a:spcPct val="100000"/>
                </a:lnSpc>
                <a:spcBef>
                  <a:spcPts val="0"/>
                </a:spcBef>
                <a:spcAft>
                  <a:spcPts val="0"/>
                </a:spcAft>
                <a:buClr>
                  <a:srgbClr val="1D8900"/>
                </a:buClr>
                <a:buSzPts val="1200"/>
                <a:buFont typeface="Arial"/>
                <a:buNone/>
              </a:pPr>
              <a:r>
                <a:rPr lang="en-US" sz="1200" b="0" i="0" u="none" strike="noStrike" cap="none">
                  <a:solidFill>
                    <a:srgbClr val="1D8900"/>
                  </a:solidFill>
                  <a:latin typeface="Arial"/>
                  <a:ea typeface="Arial"/>
                  <a:cs typeface="Arial"/>
                  <a:sym typeface="Arial"/>
                </a:rPr>
                <a:t> VPC</a:t>
              </a:r>
              <a:endParaRPr/>
            </a:p>
          </p:txBody>
        </p:sp>
        <p:sp>
          <p:nvSpPr>
            <p:cNvPr id="1254" name="Google Shape;1254;p35"/>
            <p:cNvSpPr/>
            <p:nvPr/>
          </p:nvSpPr>
          <p:spPr>
            <a:xfrm>
              <a:off x="1789889" y="1605179"/>
              <a:ext cx="10241280" cy="4434840"/>
            </a:xfrm>
            <a:prstGeom prst="rect">
              <a:avLst/>
            </a:prstGeom>
            <a:noFill/>
            <a:ln w="12700" cap="flat" cmpd="sng">
              <a:solidFill>
                <a:srgbClr val="232F3D"/>
              </a:solidFill>
              <a:prstDash val="solid"/>
              <a:miter lim="800000"/>
              <a:headEnd type="none" w="sm" len="sm"/>
              <a:tailEnd type="none" w="sm" len="sm"/>
            </a:ln>
          </p:spPr>
          <p:txBody>
            <a:bodyPr spcFirstLastPara="1" wrap="square" lIns="457200" tIns="91425" rIns="91425" bIns="45700" anchor="t" anchorCtr="0">
              <a:no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 Nuvem AWS </a:t>
              </a:r>
              <a:endParaRPr sz="1200" b="0" i="0" u="none" strike="noStrike" cap="none">
                <a:solidFill>
                  <a:srgbClr val="000000"/>
                </a:solidFill>
                <a:latin typeface="Arial"/>
                <a:ea typeface="Arial"/>
                <a:cs typeface="Arial"/>
                <a:sym typeface="Arial"/>
              </a:endParaRPr>
            </a:p>
          </p:txBody>
        </p:sp>
        <p:pic>
          <p:nvPicPr>
            <p:cNvPr id="1255" name="Google Shape;1255;p35"/>
            <p:cNvPicPr preferRelativeResize="0"/>
            <p:nvPr/>
          </p:nvPicPr>
          <p:blipFill rotWithShape="1">
            <a:blip r:embed="rId3">
              <a:alphaModFix/>
            </a:blip>
            <a:srcRect/>
            <a:stretch/>
          </p:blipFill>
          <p:spPr>
            <a:xfrm>
              <a:off x="1973179" y="2081088"/>
              <a:ext cx="457200" cy="457200"/>
            </a:xfrm>
            <a:prstGeom prst="rect">
              <a:avLst/>
            </a:prstGeom>
            <a:noFill/>
            <a:ln>
              <a:noFill/>
            </a:ln>
          </p:spPr>
        </p:pic>
        <p:pic>
          <p:nvPicPr>
            <p:cNvPr id="1256" name="Google Shape;1256;p35"/>
            <p:cNvPicPr preferRelativeResize="0"/>
            <p:nvPr/>
          </p:nvPicPr>
          <p:blipFill rotWithShape="1">
            <a:blip r:embed="rId4">
              <a:alphaModFix/>
            </a:blip>
            <a:srcRect/>
            <a:stretch/>
          </p:blipFill>
          <p:spPr>
            <a:xfrm>
              <a:off x="123644" y="3160770"/>
              <a:ext cx="548640" cy="548640"/>
            </a:xfrm>
            <a:prstGeom prst="rect">
              <a:avLst/>
            </a:prstGeom>
            <a:noFill/>
            <a:ln>
              <a:noFill/>
            </a:ln>
          </p:spPr>
        </p:pic>
        <p:pic>
          <p:nvPicPr>
            <p:cNvPr id="1257" name="Google Shape;1257;p35"/>
            <p:cNvPicPr preferRelativeResize="0"/>
            <p:nvPr/>
          </p:nvPicPr>
          <p:blipFill rotWithShape="1">
            <a:blip r:embed="rId5">
              <a:alphaModFix/>
            </a:blip>
            <a:srcRect/>
            <a:stretch/>
          </p:blipFill>
          <p:spPr>
            <a:xfrm>
              <a:off x="123644" y="1951541"/>
              <a:ext cx="548640" cy="548640"/>
            </a:xfrm>
            <a:prstGeom prst="rect">
              <a:avLst/>
            </a:prstGeom>
            <a:noFill/>
            <a:ln>
              <a:noFill/>
            </a:ln>
          </p:spPr>
        </p:pic>
        <p:pic>
          <p:nvPicPr>
            <p:cNvPr id="1258" name="Google Shape;1258;p35"/>
            <p:cNvPicPr preferRelativeResize="0"/>
            <p:nvPr/>
          </p:nvPicPr>
          <p:blipFill rotWithShape="1">
            <a:blip r:embed="rId6">
              <a:alphaModFix/>
            </a:blip>
            <a:srcRect/>
            <a:stretch/>
          </p:blipFill>
          <p:spPr>
            <a:xfrm>
              <a:off x="70304" y="5579229"/>
              <a:ext cx="640080" cy="640080"/>
            </a:xfrm>
            <a:prstGeom prst="rect">
              <a:avLst/>
            </a:prstGeom>
            <a:noFill/>
            <a:ln>
              <a:noFill/>
            </a:ln>
          </p:spPr>
        </p:pic>
        <p:pic>
          <p:nvPicPr>
            <p:cNvPr id="1259" name="Google Shape;1259;p35"/>
            <p:cNvPicPr preferRelativeResize="0"/>
            <p:nvPr/>
          </p:nvPicPr>
          <p:blipFill rotWithShape="1">
            <a:blip r:embed="rId7">
              <a:alphaModFix/>
            </a:blip>
            <a:srcRect/>
            <a:stretch/>
          </p:blipFill>
          <p:spPr>
            <a:xfrm>
              <a:off x="123644" y="4369999"/>
              <a:ext cx="548640" cy="548640"/>
            </a:xfrm>
            <a:prstGeom prst="rect">
              <a:avLst/>
            </a:prstGeom>
            <a:noFill/>
            <a:ln>
              <a:noFill/>
            </a:ln>
          </p:spPr>
        </p:pic>
        <p:sp>
          <p:nvSpPr>
            <p:cNvPr id="1260" name="Google Shape;1260;p35"/>
            <p:cNvSpPr txBox="1"/>
            <p:nvPr/>
          </p:nvSpPr>
          <p:spPr>
            <a:xfrm>
              <a:off x="601572" y="1933474"/>
              <a:ext cx="941283"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Máquina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captura </a:t>
              </a:r>
              <a:endParaRPr sz="1200" b="0" i="0" u="none" strike="noStrike" cap="none">
                <a:solidFill>
                  <a:srgbClr val="000000"/>
                </a:solidFill>
                <a:latin typeface="Arial"/>
                <a:ea typeface="Arial"/>
                <a:cs typeface="Arial"/>
                <a:sym typeface="Arial"/>
              </a:endParaRPr>
            </a:p>
          </p:txBody>
        </p:sp>
        <p:sp>
          <p:nvSpPr>
            <p:cNvPr id="1261" name="Google Shape;1261;p35"/>
            <p:cNvSpPr txBox="1"/>
            <p:nvPr/>
          </p:nvSpPr>
          <p:spPr>
            <a:xfrm>
              <a:off x="601572" y="3107597"/>
              <a:ext cx="1334020"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Matriz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armazenamento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removível </a:t>
              </a:r>
              <a:endParaRPr sz="1200" b="0" i="0" u="none" strike="noStrike" cap="none">
                <a:solidFill>
                  <a:srgbClr val="000000"/>
                </a:solidFill>
                <a:latin typeface="Arial"/>
                <a:ea typeface="Arial"/>
                <a:cs typeface="Arial"/>
                <a:sym typeface="Arial"/>
              </a:endParaRPr>
            </a:p>
          </p:txBody>
        </p:sp>
        <p:sp>
          <p:nvSpPr>
            <p:cNvPr id="1262" name="Google Shape;1262;p35"/>
            <p:cNvSpPr txBox="1"/>
            <p:nvPr/>
          </p:nvSpPr>
          <p:spPr>
            <a:xfrm>
              <a:off x="670900" y="4407586"/>
              <a:ext cx="1008609"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Máquina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ingestão </a:t>
              </a:r>
              <a:endParaRPr sz="1200" b="0" i="0" u="none" strike="noStrike" cap="none">
                <a:solidFill>
                  <a:srgbClr val="000000"/>
                </a:solidFill>
                <a:latin typeface="Arial"/>
                <a:ea typeface="Arial"/>
                <a:cs typeface="Arial"/>
                <a:sym typeface="Arial"/>
              </a:endParaRPr>
            </a:p>
          </p:txBody>
        </p:sp>
        <p:sp>
          <p:nvSpPr>
            <p:cNvPr id="1263" name="Google Shape;1263;p35"/>
            <p:cNvSpPr txBox="1"/>
            <p:nvPr/>
          </p:nvSpPr>
          <p:spPr>
            <a:xfrm>
              <a:off x="547049" y="5387027"/>
              <a:ext cx="1351652"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Armazenamento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em fitas </a:t>
              </a:r>
              <a:endParaRPr sz="1200" b="0" i="0" u="none" strike="noStrike" cap="none">
                <a:solidFill>
                  <a:srgbClr val="000000"/>
                </a:solidFill>
                <a:latin typeface="Arial"/>
                <a:ea typeface="Arial"/>
                <a:cs typeface="Arial"/>
                <a:sym typeface="Arial"/>
              </a:endParaRPr>
            </a:p>
          </p:txBody>
        </p:sp>
        <p:cxnSp>
          <p:nvCxnSpPr>
            <p:cNvPr id="1264" name="Google Shape;1264;p35"/>
            <p:cNvCxnSpPr>
              <a:stCxn id="1257" idx="2"/>
              <a:endCxn id="1256" idx="0"/>
            </p:cNvCxnSpPr>
            <p:nvPr/>
          </p:nvCxnSpPr>
          <p:spPr>
            <a:xfrm>
              <a:off x="397964" y="2500181"/>
              <a:ext cx="0" cy="6606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265" name="Google Shape;1265;p35"/>
            <p:cNvCxnSpPr>
              <a:stCxn id="1259" idx="0"/>
              <a:endCxn id="1256" idx="2"/>
            </p:cNvCxnSpPr>
            <p:nvPr/>
          </p:nvCxnSpPr>
          <p:spPr>
            <a:xfrm rot="10800000">
              <a:off x="397964" y="3709399"/>
              <a:ext cx="0" cy="660600"/>
            </a:xfrm>
            <a:prstGeom prst="straightConnector1">
              <a:avLst/>
            </a:prstGeom>
            <a:noFill/>
            <a:ln w="9525" cap="flat" cmpd="sng">
              <a:solidFill>
                <a:schemeClr val="accent1"/>
              </a:solidFill>
              <a:prstDash val="lgDash"/>
              <a:miter lim="800000"/>
              <a:headEnd type="none" w="sm" len="sm"/>
              <a:tailEnd type="triangle" w="med" len="med"/>
            </a:ln>
          </p:spPr>
        </p:cxnSp>
        <p:cxnSp>
          <p:nvCxnSpPr>
            <p:cNvPr id="1266" name="Google Shape;1266;p35"/>
            <p:cNvCxnSpPr/>
            <p:nvPr/>
          </p:nvCxnSpPr>
          <p:spPr>
            <a:xfrm>
              <a:off x="390344" y="4976459"/>
              <a:ext cx="0" cy="640080"/>
            </a:xfrm>
            <a:prstGeom prst="straightConnector1">
              <a:avLst/>
            </a:prstGeom>
            <a:noFill/>
            <a:ln w="9525" cap="flat" cmpd="sng">
              <a:solidFill>
                <a:schemeClr val="accent1"/>
              </a:solidFill>
              <a:prstDash val="lgDash"/>
              <a:miter lim="800000"/>
              <a:headEnd type="none" w="sm" len="sm"/>
              <a:tailEnd type="triangle" w="med" len="med"/>
            </a:ln>
          </p:spPr>
        </p:cxnSp>
        <p:sp>
          <p:nvSpPr>
            <p:cNvPr id="1267" name="Google Shape;1267;p35"/>
            <p:cNvSpPr txBox="1"/>
            <p:nvPr/>
          </p:nvSpPr>
          <p:spPr>
            <a:xfrm>
              <a:off x="434728" y="5085346"/>
              <a:ext cx="670376"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Arial"/>
                  <a:ea typeface="Arial"/>
                  <a:cs typeface="Arial"/>
                  <a:sym typeface="Arial"/>
                </a:rPr>
                <a:t>Backup</a:t>
              </a:r>
              <a:endParaRPr sz="1200" b="0" i="0" u="none" strike="noStrike" cap="none">
                <a:solidFill>
                  <a:srgbClr val="000000"/>
                </a:solidFill>
                <a:latin typeface="Arial"/>
                <a:ea typeface="Arial"/>
                <a:cs typeface="Arial"/>
                <a:sym typeface="Arial"/>
              </a:endParaRPr>
            </a:p>
          </p:txBody>
        </p:sp>
        <p:grpSp>
          <p:nvGrpSpPr>
            <p:cNvPr id="1268" name="Google Shape;1268;p35"/>
            <p:cNvGrpSpPr/>
            <p:nvPr/>
          </p:nvGrpSpPr>
          <p:grpSpPr>
            <a:xfrm>
              <a:off x="2391755" y="2413149"/>
              <a:ext cx="998991" cy="761670"/>
              <a:chOff x="2614644" y="2527449"/>
              <a:chExt cx="998991" cy="761670"/>
            </a:xfrm>
          </p:grpSpPr>
          <p:pic>
            <p:nvPicPr>
              <p:cNvPr id="1269" name="Google Shape;1269;p35"/>
              <p:cNvPicPr preferRelativeResize="0"/>
              <p:nvPr/>
            </p:nvPicPr>
            <p:blipFill rotWithShape="1">
              <a:blip r:embed="rId8">
                <a:alphaModFix/>
              </a:blip>
              <a:srcRect/>
              <a:stretch/>
            </p:blipFill>
            <p:spPr>
              <a:xfrm>
                <a:off x="2931260" y="2527449"/>
                <a:ext cx="365760" cy="365760"/>
              </a:xfrm>
              <a:prstGeom prst="rect">
                <a:avLst/>
              </a:prstGeom>
              <a:noFill/>
              <a:ln>
                <a:noFill/>
              </a:ln>
            </p:spPr>
          </p:pic>
          <p:sp>
            <p:nvSpPr>
              <p:cNvPr id="1270" name="Google Shape;1270;p35"/>
              <p:cNvSpPr txBox="1"/>
              <p:nvPr/>
            </p:nvSpPr>
            <p:spPr>
              <a:xfrm>
                <a:off x="2614644" y="2827454"/>
                <a:ext cx="99899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Ativos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imagens </a:t>
                </a:r>
                <a:endParaRPr sz="1200" b="0" i="0" u="none" strike="noStrike" cap="none">
                  <a:solidFill>
                    <a:srgbClr val="000000"/>
                  </a:solidFill>
                  <a:latin typeface="Arial"/>
                  <a:ea typeface="Arial"/>
                  <a:cs typeface="Arial"/>
                  <a:sym typeface="Arial"/>
                </a:endParaRPr>
              </a:p>
            </p:txBody>
          </p:sp>
        </p:grpSp>
        <p:grpSp>
          <p:nvGrpSpPr>
            <p:cNvPr id="1271" name="Google Shape;1271;p35"/>
            <p:cNvGrpSpPr/>
            <p:nvPr/>
          </p:nvGrpSpPr>
          <p:grpSpPr>
            <a:xfrm>
              <a:off x="2114011" y="3669228"/>
              <a:ext cx="1554480" cy="918644"/>
              <a:chOff x="2336900" y="3669228"/>
              <a:chExt cx="1554480" cy="918644"/>
            </a:xfrm>
          </p:grpSpPr>
          <p:pic>
            <p:nvPicPr>
              <p:cNvPr id="1272" name="Google Shape;1272;p35"/>
              <p:cNvPicPr preferRelativeResize="0"/>
              <p:nvPr/>
            </p:nvPicPr>
            <p:blipFill rotWithShape="1">
              <a:blip r:embed="rId9">
                <a:alphaModFix/>
              </a:blip>
              <a:srcRect/>
              <a:stretch/>
            </p:blipFill>
            <p:spPr>
              <a:xfrm>
                <a:off x="2931260" y="4029178"/>
                <a:ext cx="365760" cy="365760"/>
              </a:xfrm>
              <a:prstGeom prst="rect">
                <a:avLst/>
              </a:prstGeom>
              <a:noFill/>
              <a:ln>
                <a:noFill/>
              </a:ln>
            </p:spPr>
          </p:pic>
          <p:sp>
            <p:nvSpPr>
              <p:cNvPr id="1273" name="Google Shape;1273;p35"/>
              <p:cNvSpPr txBox="1"/>
              <p:nvPr/>
            </p:nvSpPr>
            <p:spPr>
              <a:xfrm>
                <a:off x="2454343" y="4310873"/>
                <a:ext cx="1319593"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Pré-processador </a:t>
                </a:r>
                <a:endParaRPr sz="1200" b="0" i="0" u="none" strike="noStrike" cap="none">
                  <a:solidFill>
                    <a:srgbClr val="000000"/>
                  </a:solidFill>
                  <a:latin typeface="Arial"/>
                  <a:ea typeface="Arial"/>
                  <a:cs typeface="Arial"/>
                  <a:sym typeface="Arial"/>
                </a:endParaRPr>
              </a:p>
            </p:txBody>
          </p:sp>
          <p:sp>
            <p:nvSpPr>
              <p:cNvPr id="1274" name="Google Shape;1274;p35"/>
              <p:cNvSpPr/>
              <p:nvPr/>
            </p:nvSpPr>
            <p:spPr>
              <a:xfrm>
                <a:off x="2336900" y="3669228"/>
                <a:ext cx="1554480" cy="914400"/>
              </a:xfrm>
              <a:prstGeom prst="rect">
                <a:avLst/>
              </a:prstGeom>
              <a:noFill/>
              <a:ln w="12700" cap="flat" cmpd="sng">
                <a:solidFill>
                  <a:srgbClr val="DF3312"/>
                </a:solidFill>
                <a:prstDash val="solid"/>
                <a:miter lim="800000"/>
                <a:headEnd type="none" w="sm" len="sm"/>
                <a:tailEnd type="none" w="sm" len="sm"/>
              </a:ln>
            </p:spPr>
            <p:txBody>
              <a:bodyPr spcFirstLastPara="1" wrap="square" lIns="91425" tIns="91425" rIns="91425" bIns="45700" anchor="t" anchorCtr="1">
                <a:noAutofit/>
              </a:bodyPr>
              <a:lstStyle/>
              <a:p>
                <a:pPr marL="0" marR="0" lvl="0" indent="0" algn="l" rtl="0">
                  <a:spcBef>
                    <a:spcPts val="0"/>
                  </a:spcBef>
                  <a:spcAft>
                    <a:spcPts val="0"/>
                  </a:spcAft>
                  <a:buNone/>
                </a:pPr>
                <a:r>
                  <a:rPr lang="en-US" sz="1200" b="0" i="0" u="none" strike="noStrike" cap="none">
                    <a:solidFill>
                      <a:srgbClr val="DF3312"/>
                    </a:solidFill>
                    <a:latin typeface="Arial"/>
                    <a:ea typeface="Arial"/>
                    <a:cs typeface="Arial"/>
                    <a:sym typeface="Arial"/>
                  </a:rPr>
                  <a:t>Grupo de segurança </a:t>
                </a:r>
                <a:endParaRPr/>
              </a:p>
            </p:txBody>
          </p:sp>
        </p:grpSp>
        <p:sp>
          <p:nvSpPr>
            <p:cNvPr id="1275" name="Google Shape;1275;p35"/>
            <p:cNvSpPr txBox="1"/>
            <p:nvPr/>
          </p:nvSpPr>
          <p:spPr>
            <a:xfrm>
              <a:off x="1782010" y="1150237"/>
              <a:ext cx="1529586"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Arial"/>
                  <a:ea typeface="Arial"/>
                  <a:cs typeface="Arial"/>
                  <a:sym typeface="Arial"/>
                </a:rPr>
                <a:t>Fly and Snap</a:t>
              </a:r>
              <a:endParaRPr/>
            </a:p>
          </p:txBody>
        </p:sp>
        <p:sp>
          <p:nvSpPr>
            <p:cNvPr id="1276" name="Google Shape;1276;p35"/>
            <p:cNvSpPr txBox="1"/>
            <p:nvPr/>
          </p:nvSpPr>
          <p:spPr>
            <a:xfrm>
              <a:off x="6065836" y="1150237"/>
              <a:ext cx="166584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Arial"/>
                  <a:ea typeface="Arial"/>
                  <a:cs typeface="Arial"/>
                  <a:sym typeface="Arial"/>
                </a:rPr>
                <a:t>Show and Sell</a:t>
              </a:r>
              <a:endParaRPr/>
            </a:p>
          </p:txBody>
        </p:sp>
        <p:sp>
          <p:nvSpPr>
            <p:cNvPr id="1277" name="Google Shape;1277;p35"/>
            <p:cNvSpPr txBox="1"/>
            <p:nvPr/>
          </p:nvSpPr>
          <p:spPr>
            <a:xfrm>
              <a:off x="9543227" y="1150237"/>
              <a:ext cx="1723549"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Arial"/>
                  <a:ea typeface="Arial"/>
                  <a:cs typeface="Arial"/>
                  <a:sym typeface="Arial"/>
                </a:rPr>
                <a:t>Make and Ship</a:t>
              </a:r>
              <a:endParaRPr/>
            </a:p>
          </p:txBody>
        </p:sp>
        <p:grpSp>
          <p:nvGrpSpPr>
            <p:cNvPr id="1278" name="Google Shape;1278;p35"/>
            <p:cNvGrpSpPr/>
            <p:nvPr/>
          </p:nvGrpSpPr>
          <p:grpSpPr>
            <a:xfrm>
              <a:off x="3663628" y="2728898"/>
              <a:ext cx="769762" cy="739799"/>
              <a:chOff x="4029388" y="2728898"/>
              <a:chExt cx="769762" cy="739799"/>
            </a:xfrm>
          </p:grpSpPr>
          <p:pic>
            <p:nvPicPr>
              <p:cNvPr id="1279" name="Google Shape;1279;p35"/>
              <p:cNvPicPr preferRelativeResize="0"/>
              <p:nvPr/>
            </p:nvPicPr>
            <p:blipFill rotWithShape="1">
              <a:blip r:embed="rId9">
                <a:alphaModFix/>
              </a:blip>
              <a:srcRect/>
              <a:stretch/>
            </p:blipFill>
            <p:spPr>
              <a:xfrm>
                <a:off x="4231388" y="2728898"/>
                <a:ext cx="365760" cy="365760"/>
              </a:xfrm>
              <a:prstGeom prst="rect">
                <a:avLst/>
              </a:prstGeom>
              <a:noFill/>
              <a:ln>
                <a:noFill/>
              </a:ln>
            </p:spPr>
          </p:pic>
          <p:sp>
            <p:nvSpPr>
              <p:cNvPr id="1280" name="Google Shape;1280;p35"/>
              <p:cNvSpPr txBox="1"/>
              <p:nvPr/>
            </p:nvSpPr>
            <p:spPr>
              <a:xfrm>
                <a:off x="4029388" y="3007032"/>
                <a:ext cx="76976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Imagery </a:t>
                </a:r>
                <a:endParaRPr sz="1200" b="0" i="0" u="none" strike="noStrike" cap="none">
                  <a:solidFill>
                    <a:srgbClr val="000000"/>
                  </a:solidFill>
                  <a:latin typeface="Arial"/>
                  <a:ea typeface="Arial"/>
                  <a:cs typeface="Arial"/>
                  <a:sym typeface="Arial"/>
                </a:endParaRPr>
              </a:p>
            </p:txBody>
          </p:sp>
        </p:grpSp>
        <p:grpSp>
          <p:nvGrpSpPr>
            <p:cNvPr id="1281" name="Google Shape;1281;p35"/>
            <p:cNvGrpSpPr/>
            <p:nvPr/>
          </p:nvGrpSpPr>
          <p:grpSpPr>
            <a:xfrm>
              <a:off x="2984266" y="4830387"/>
              <a:ext cx="1295547" cy="858385"/>
              <a:chOff x="3259571" y="5024256"/>
              <a:chExt cx="1295547" cy="858385"/>
            </a:xfrm>
          </p:grpSpPr>
          <p:sp>
            <p:nvSpPr>
              <p:cNvPr id="1282" name="Google Shape;1282;p35"/>
              <p:cNvSpPr txBox="1"/>
              <p:nvPr/>
            </p:nvSpPr>
            <p:spPr>
              <a:xfrm>
                <a:off x="3259571" y="5420976"/>
                <a:ext cx="1295547"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Banco de dados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imagens </a:t>
                </a:r>
                <a:endParaRPr sz="1200" b="0" i="0" u="none" strike="noStrike" cap="none">
                  <a:solidFill>
                    <a:srgbClr val="000000"/>
                  </a:solidFill>
                  <a:latin typeface="Arial"/>
                  <a:ea typeface="Arial"/>
                  <a:cs typeface="Arial"/>
                  <a:sym typeface="Arial"/>
                </a:endParaRPr>
              </a:p>
            </p:txBody>
          </p:sp>
          <p:grpSp>
            <p:nvGrpSpPr>
              <p:cNvPr id="1283" name="Google Shape;1283;p35"/>
              <p:cNvGrpSpPr/>
              <p:nvPr/>
            </p:nvGrpSpPr>
            <p:grpSpPr>
              <a:xfrm>
                <a:off x="3724465" y="5024256"/>
                <a:ext cx="365760" cy="365760"/>
                <a:chOff x="3695254" y="4989966"/>
                <a:chExt cx="365760" cy="365760"/>
              </a:xfrm>
            </p:grpSpPr>
            <p:pic>
              <p:nvPicPr>
                <p:cNvPr id="1284" name="Google Shape;1284;p35"/>
                <p:cNvPicPr preferRelativeResize="0"/>
                <p:nvPr/>
              </p:nvPicPr>
              <p:blipFill rotWithShape="1">
                <a:blip r:embed="rId10">
                  <a:alphaModFix/>
                </a:blip>
                <a:srcRect/>
                <a:stretch/>
              </p:blipFill>
              <p:spPr>
                <a:xfrm>
                  <a:off x="3695254" y="4989966"/>
                  <a:ext cx="365760" cy="365760"/>
                </a:xfrm>
                <a:prstGeom prst="rect">
                  <a:avLst/>
                </a:prstGeom>
                <a:noFill/>
                <a:ln>
                  <a:noFill/>
                </a:ln>
              </p:spPr>
            </p:pic>
            <p:sp>
              <p:nvSpPr>
                <p:cNvPr id="1285" name="Google Shape;1285;p35"/>
                <p:cNvSpPr/>
                <p:nvPr/>
              </p:nvSpPr>
              <p:spPr>
                <a:xfrm>
                  <a:off x="3719438" y="5043347"/>
                  <a:ext cx="320040" cy="9144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grpSp>
        <p:grpSp>
          <p:nvGrpSpPr>
            <p:cNvPr id="1286" name="Google Shape;1286;p35"/>
            <p:cNvGrpSpPr/>
            <p:nvPr/>
          </p:nvGrpSpPr>
          <p:grpSpPr>
            <a:xfrm>
              <a:off x="4691544" y="3108527"/>
              <a:ext cx="1132041" cy="741189"/>
              <a:chOff x="5092582" y="3651934"/>
              <a:chExt cx="1132041" cy="741189"/>
            </a:xfrm>
          </p:grpSpPr>
          <p:pic>
            <p:nvPicPr>
              <p:cNvPr id="1287" name="Google Shape;1287;p35"/>
              <p:cNvPicPr preferRelativeResize="0"/>
              <p:nvPr/>
            </p:nvPicPr>
            <p:blipFill rotWithShape="1">
              <a:blip r:embed="rId9">
                <a:alphaModFix/>
              </a:blip>
              <a:srcRect/>
              <a:stretch/>
            </p:blipFill>
            <p:spPr>
              <a:xfrm>
                <a:off x="5423652" y="3651934"/>
                <a:ext cx="365760" cy="365760"/>
              </a:xfrm>
              <a:prstGeom prst="rect">
                <a:avLst/>
              </a:prstGeom>
              <a:noFill/>
              <a:ln>
                <a:noFill/>
              </a:ln>
            </p:spPr>
          </p:pic>
          <p:sp>
            <p:nvSpPr>
              <p:cNvPr id="1288" name="Google Shape;1288;p35"/>
              <p:cNvSpPr txBox="1"/>
              <p:nvPr/>
            </p:nvSpPr>
            <p:spPr>
              <a:xfrm>
                <a:off x="5092582" y="3931458"/>
                <a:ext cx="113204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mapeamento </a:t>
                </a:r>
                <a:endParaRPr sz="1200" b="0" i="0" u="none" strike="noStrike" cap="none">
                  <a:solidFill>
                    <a:srgbClr val="000000"/>
                  </a:solidFill>
                  <a:latin typeface="Arial"/>
                  <a:ea typeface="Arial"/>
                  <a:cs typeface="Arial"/>
                  <a:sym typeface="Arial"/>
                </a:endParaRPr>
              </a:p>
            </p:txBody>
          </p:sp>
        </p:grpSp>
        <p:grpSp>
          <p:nvGrpSpPr>
            <p:cNvPr id="1289" name="Google Shape;1289;p35"/>
            <p:cNvGrpSpPr/>
            <p:nvPr/>
          </p:nvGrpSpPr>
          <p:grpSpPr>
            <a:xfrm>
              <a:off x="5677793" y="2789955"/>
              <a:ext cx="806631" cy="772121"/>
              <a:chOff x="5708610" y="2722988"/>
              <a:chExt cx="806631" cy="772121"/>
            </a:xfrm>
          </p:grpSpPr>
          <p:pic>
            <p:nvPicPr>
              <p:cNvPr id="1290" name="Google Shape;1290;p35"/>
              <p:cNvPicPr preferRelativeResize="0"/>
              <p:nvPr/>
            </p:nvPicPr>
            <p:blipFill rotWithShape="1">
              <a:blip r:embed="rId9">
                <a:alphaModFix/>
              </a:blip>
              <a:srcRect/>
              <a:stretch/>
            </p:blipFill>
            <p:spPr>
              <a:xfrm>
                <a:off x="5882043" y="2722988"/>
                <a:ext cx="365760" cy="365760"/>
              </a:xfrm>
              <a:prstGeom prst="rect">
                <a:avLst/>
              </a:prstGeom>
              <a:noFill/>
              <a:ln>
                <a:noFill/>
              </a:ln>
            </p:spPr>
          </p:pic>
          <p:sp>
            <p:nvSpPr>
              <p:cNvPr id="1291" name="Google Shape;1291;p35"/>
              <p:cNvSpPr txBox="1"/>
              <p:nvPr/>
            </p:nvSpPr>
            <p:spPr>
              <a:xfrm>
                <a:off x="5708610" y="3033444"/>
                <a:ext cx="80663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a:t>
                </a:r>
                <a:endParaRPr sz="1200" b="0" i="0" u="none" strike="noStrike" cap="none">
                  <a:solidFill>
                    <a:srgbClr val="000000"/>
                  </a:solidFill>
                  <a:latin typeface="Arial"/>
                  <a:ea typeface="Arial"/>
                  <a:cs typeface="Arial"/>
                  <a:sym typeface="Arial"/>
                </a:endParaRPr>
              </a:p>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Dispatch </a:t>
                </a:r>
                <a:endParaRPr sz="1200" b="0" i="0" u="none" strike="noStrike" cap="none">
                  <a:solidFill>
                    <a:srgbClr val="000000"/>
                  </a:solidFill>
                  <a:latin typeface="Arial"/>
                  <a:ea typeface="Arial"/>
                  <a:cs typeface="Arial"/>
                  <a:sym typeface="Arial"/>
                </a:endParaRPr>
              </a:p>
            </p:txBody>
          </p:sp>
        </p:grpSp>
        <p:grpSp>
          <p:nvGrpSpPr>
            <p:cNvPr id="1292" name="Google Shape;1292;p35"/>
            <p:cNvGrpSpPr/>
            <p:nvPr/>
          </p:nvGrpSpPr>
          <p:grpSpPr>
            <a:xfrm>
              <a:off x="5990868" y="4481569"/>
              <a:ext cx="1554480" cy="924536"/>
              <a:chOff x="5913572" y="4840979"/>
              <a:chExt cx="1765300" cy="924536"/>
            </a:xfrm>
          </p:grpSpPr>
          <p:sp>
            <p:nvSpPr>
              <p:cNvPr id="1293" name="Google Shape;1293;p35"/>
              <p:cNvSpPr txBox="1"/>
              <p:nvPr/>
            </p:nvSpPr>
            <p:spPr>
              <a:xfrm>
                <a:off x="6523890" y="5488516"/>
                <a:ext cx="544664"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Site </a:t>
                </a:r>
                <a:endParaRPr sz="1200" b="0" i="0" u="none" strike="noStrike" cap="none">
                  <a:solidFill>
                    <a:srgbClr val="000000"/>
                  </a:solidFill>
                  <a:latin typeface="Arial"/>
                  <a:ea typeface="Arial"/>
                  <a:cs typeface="Arial"/>
                  <a:sym typeface="Arial"/>
                </a:endParaRPr>
              </a:p>
            </p:txBody>
          </p:sp>
          <p:sp>
            <p:nvSpPr>
              <p:cNvPr id="1294" name="Google Shape;1294;p35"/>
              <p:cNvSpPr/>
              <p:nvPr/>
            </p:nvSpPr>
            <p:spPr>
              <a:xfrm>
                <a:off x="5913572" y="4840979"/>
                <a:ext cx="1765300" cy="914400"/>
              </a:xfrm>
              <a:prstGeom prst="rect">
                <a:avLst/>
              </a:prstGeom>
              <a:noFill/>
              <a:ln w="12700" cap="flat" cmpd="sng">
                <a:solidFill>
                  <a:srgbClr val="DF3312"/>
                </a:solidFill>
                <a:prstDash val="solid"/>
                <a:miter lim="800000"/>
                <a:headEnd type="none" w="sm" len="sm"/>
                <a:tailEnd type="none" w="sm" len="sm"/>
              </a:ln>
            </p:spPr>
            <p:txBody>
              <a:bodyPr spcFirstLastPara="1" wrap="square" lIns="91425" tIns="91425" rIns="91425" bIns="45700" anchor="t" anchorCtr="1">
                <a:noAutofit/>
              </a:bodyPr>
              <a:lstStyle/>
              <a:p>
                <a:pPr marL="0" marR="0" lvl="0" indent="0" algn="l" rtl="0">
                  <a:spcBef>
                    <a:spcPts val="0"/>
                  </a:spcBef>
                  <a:spcAft>
                    <a:spcPts val="0"/>
                  </a:spcAft>
                  <a:buNone/>
                </a:pPr>
                <a:r>
                  <a:rPr lang="en-US" sz="1200" b="0" i="0" u="none" strike="noStrike" cap="none">
                    <a:solidFill>
                      <a:srgbClr val="DF3312"/>
                    </a:solidFill>
                    <a:latin typeface="Arial"/>
                    <a:ea typeface="Arial"/>
                    <a:cs typeface="Arial"/>
                    <a:sym typeface="Arial"/>
                  </a:rPr>
                  <a:t>Grupo de segurança </a:t>
                </a:r>
                <a:endParaRPr/>
              </a:p>
            </p:txBody>
          </p:sp>
        </p:grpSp>
        <p:grpSp>
          <p:nvGrpSpPr>
            <p:cNvPr id="1295" name="Google Shape;1295;p35"/>
            <p:cNvGrpSpPr/>
            <p:nvPr/>
          </p:nvGrpSpPr>
          <p:grpSpPr>
            <a:xfrm>
              <a:off x="4678627" y="4250546"/>
              <a:ext cx="1128835" cy="679874"/>
              <a:chOff x="4894366" y="4774206"/>
              <a:chExt cx="1128835" cy="679874"/>
            </a:xfrm>
          </p:grpSpPr>
          <p:pic>
            <p:nvPicPr>
              <p:cNvPr id="1296" name="Google Shape;1296;p35"/>
              <p:cNvPicPr preferRelativeResize="0"/>
              <p:nvPr/>
            </p:nvPicPr>
            <p:blipFill rotWithShape="1">
              <a:blip r:embed="rId8">
                <a:alphaModFix/>
              </a:blip>
              <a:srcRect/>
              <a:stretch/>
            </p:blipFill>
            <p:spPr>
              <a:xfrm>
                <a:off x="5223834" y="4774206"/>
                <a:ext cx="469900" cy="469900"/>
              </a:xfrm>
              <a:prstGeom prst="rect">
                <a:avLst/>
              </a:prstGeom>
              <a:noFill/>
              <a:ln>
                <a:noFill/>
              </a:ln>
            </p:spPr>
          </p:pic>
          <p:sp>
            <p:nvSpPr>
              <p:cNvPr id="1297" name="Google Shape;1297;p35"/>
              <p:cNvSpPr txBox="1"/>
              <p:nvPr/>
            </p:nvSpPr>
            <p:spPr>
              <a:xfrm>
                <a:off x="4894366" y="5177081"/>
                <a:ext cx="1128835"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Ativos do site </a:t>
                </a:r>
                <a:endParaRPr sz="1200" b="0" i="0" u="none" strike="noStrike" cap="none">
                  <a:solidFill>
                    <a:srgbClr val="000000"/>
                  </a:solidFill>
                  <a:latin typeface="Arial"/>
                  <a:ea typeface="Arial"/>
                  <a:cs typeface="Arial"/>
                  <a:sym typeface="Arial"/>
                </a:endParaRPr>
              </a:p>
            </p:txBody>
          </p:sp>
        </p:grpSp>
        <p:sp>
          <p:nvSpPr>
            <p:cNvPr id="1298" name="Google Shape;1298;p35"/>
            <p:cNvSpPr/>
            <p:nvPr/>
          </p:nvSpPr>
          <p:spPr>
            <a:xfrm>
              <a:off x="1876451" y="1688658"/>
              <a:ext cx="10058400" cy="4286242"/>
            </a:xfrm>
            <a:prstGeom prst="rect">
              <a:avLst/>
            </a:prstGeom>
            <a:noFill/>
            <a:ln w="12700" cap="flat" cmpd="sng">
              <a:solidFill>
                <a:srgbClr val="007CBC"/>
              </a:solidFill>
              <a:prstDash val="dash"/>
              <a:miter lim="800000"/>
              <a:headEnd type="none" w="sm" len="sm"/>
              <a:tailEnd type="none" w="sm" len="sm"/>
            </a:ln>
          </p:spPr>
          <p:txBody>
            <a:bodyPr spcFirstLastPara="1" wrap="square" lIns="91425" tIns="91425" rIns="91425" bIns="45700" anchor="t" anchorCtr="0">
              <a:noAutofit/>
            </a:bodyPr>
            <a:lstStyle/>
            <a:p>
              <a:pPr marL="0" marR="0" lvl="0" indent="0" algn="ctr" rtl="0">
                <a:spcBef>
                  <a:spcPts val="0"/>
                </a:spcBef>
                <a:spcAft>
                  <a:spcPts val="0"/>
                </a:spcAft>
                <a:buNone/>
              </a:pPr>
              <a:r>
                <a:rPr lang="en-US" sz="1200" b="0" i="0" u="none" strike="noStrike" cap="none">
                  <a:solidFill>
                    <a:srgbClr val="007CBC"/>
                  </a:solidFill>
                  <a:latin typeface="Arial"/>
                  <a:ea typeface="Arial"/>
                  <a:cs typeface="Arial"/>
                  <a:sym typeface="Arial"/>
                </a:rPr>
                <a:t>Zona de disponibilidade </a:t>
              </a:r>
              <a:endParaRPr/>
            </a:p>
          </p:txBody>
        </p:sp>
        <p:pic>
          <p:nvPicPr>
            <p:cNvPr id="1299" name="Google Shape;1299;p35"/>
            <p:cNvPicPr preferRelativeResize="0"/>
            <p:nvPr/>
          </p:nvPicPr>
          <p:blipFill rotWithShape="1">
            <a:blip r:embed="rId11">
              <a:alphaModFix/>
            </a:blip>
            <a:srcRect/>
            <a:stretch/>
          </p:blipFill>
          <p:spPr>
            <a:xfrm>
              <a:off x="1789889" y="1605179"/>
              <a:ext cx="457200" cy="457200"/>
            </a:xfrm>
            <a:prstGeom prst="rect">
              <a:avLst/>
            </a:prstGeom>
            <a:noFill/>
            <a:ln>
              <a:noFill/>
            </a:ln>
          </p:spPr>
        </p:pic>
        <p:grpSp>
          <p:nvGrpSpPr>
            <p:cNvPr id="1300" name="Google Shape;1300;p35"/>
            <p:cNvGrpSpPr/>
            <p:nvPr/>
          </p:nvGrpSpPr>
          <p:grpSpPr>
            <a:xfrm>
              <a:off x="7829475" y="3587917"/>
              <a:ext cx="845103" cy="936005"/>
              <a:chOff x="7909485" y="3702217"/>
              <a:chExt cx="845103" cy="936005"/>
            </a:xfrm>
          </p:grpSpPr>
          <p:pic>
            <p:nvPicPr>
              <p:cNvPr id="1301" name="Google Shape;1301;p35"/>
              <p:cNvPicPr preferRelativeResize="0"/>
              <p:nvPr/>
            </p:nvPicPr>
            <p:blipFill rotWithShape="1">
              <a:blip r:embed="rId12">
                <a:alphaModFix/>
              </a:blip>
              <a:srcRect/>
              <a:stretch/>
            </p:blipFill>
            <p:spPr>
              <a:xfrm>
                <a:off x="8149157" y="3702217"/>
                <a:ext cx="365760" cy="365760"/>
              </a:xfrm>
              <a:prstGeom prst="rect">
                <a:avLst/>
              </a:prstGeom>
              <a:noFill/>
              <a:ln>
                <a:noFill/>
              </a:ln>
            </p:spPr>
          </p:pic>
          <p:sp>
            <p:nvSpPr>
              <p:cNvPr id="1302" name="Google Shape;1302;p35"/>
              <p:cNvSpPr txBox="1"/>
              <p:nvPr/>
            </p:nvSpPr>
            <p:spPr>
              <a:xfrm>
                <a:off x="7909485" y="3991891"/>
                <a:ext cx="845103"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Fila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status do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pedido </a:t>
                </a:r>
                <a:endParaRPr sz="1200" b="0" i="0" u="none" strike="noStrike" cap="none">
                  <a:solidFill>
                    <a:srgbClr val="000000"/>
                  </a:solidFill>
                  <a:latin typeface="Arial"/>
                  <a:ea typeface="Arial"/>
                  <a:cs typeface="Arial"/>
                  <a:sym typeface="Arial"/>
                </a:endParaRPr>
              </a:p>
            </p:txBody>
          </p:sp>
        </p:grpSp>
        <p:grpSp>
          <p:nvGrpSpPr>
            <p:cNvPr id="1303" name="Google Shape;1303;p35"/>
            <p:cNvGrpSpPr/>
            <p:nvPr/>
          </p:nvGrpSpPr>
          <p:grpSpPr>
            <a:xfrm>
              <a:off x="8879095" y="2536180"/>
              <a:ext cx="862736" cy="750362"/>
              <a:chOff x="8958740" y="2536623"/>
              <a:chExt cx="862736" cy="750362"/>
            </a:xfrm>
          </p:grpSpPr>
          <p:pic>
            <p:nvPicPr>
              <p:cNvPr id="1304" name="Google Shape;1304;p35"/>
              <p:cNvPicPr preferRelativeResize="0"/>
              <p:nvPr/>
            </p:nvPicPr>
            <p:blipFill rotWithShape="1">
              <a:blip r:embed="rId12">
                <a:alphaModFix/>
              </a:blip>
              <a:srcRect/>
              <a:stretch/>
            </p:blipFill>
            <p:spPr>
              <a:xfrm>
                <a:off x="9207228" y="2536623"/>
                <a:ext cx="365760" cy="365760"/>
              </a:xfrm>
              <a:prstGeom prst="rect">
                <a:avLst/>
              </a:prstGeom>
              <a:noFill/>
              <a:ln>
                <a:noFill/>
              </a:ln>
            </p:spPr>
          </p:pic>
          <p:sp>
            <p:nvSpPr>
              <p:cNvPr id="1305" name="Google Shape;1305;p35"/>
              <p:cNvSpPr txBox="1"/>
              <p:nvPr/>
            </p:nvSpPr>
            <p:spPr>
              <a:xfrm>
                <a:off x="8958740" y="2825320"/>
                <a:ext cx="862736"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Fila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produção </a:t>
                </a:r>
                <a:endParaRPr sz="1200" b="0" i="0" u="none" strike="noStrike" cap="none">
                  <a:solidFill>
                    <a:srgbClr val="000000"/>
                  </a:solidFill>
                  <a:latin typeface="Arial"/>
                  <a:ea typeface="Arial"/>
                  <a:cs typeface="Arial"/>
                  <a:sym typeface="Arial"/>
                </a:endParaRPr>
              </a:p>
            </p:txBody>
          </p:sp>
        </p:grpSp>
        <p:grpSp>
          <p:nvGrpSpPr>
            <p:cNvPr id="1306" name="Google Shape;1306;p35"/>
            <p:cNvGrpSpPr/>
            <p:nvPr/>
          </p:nvGrpSpPr>
          <p:grpSpPr>
            <a:xfrm>
              <a:off x="9999239" y="2141136"/>
              <a:ext cx="1085554" cy="812607"/>
              <a:chOff x="9978398" y="2141136"/>
              <a:chExt cx="1085554" cy="812607"/>
            </a:xfrm>
          </p:grpSpPr>
          <p:pic>
            <p:nvPicPr>
              <p:cNvPr id="1307" name="Google Shape;1307;p35"/>
              <p:cNvPicPr preferRelativeResize="0"/>
              <p:nvPr/>
            </p:nvPicPr>
            <p:blipFill rotWithShape="1">
              <a:blip r:embed="rId9">
                <a:alphaModFix/>
              </a:blip>
              <a:srcRect/>
              <a:stretch/>
            </p:blipFill>
            <p:spPr>
              <a:xfrm>
                <a:off x="10338294" y="2141136"/>
                <a:ext cx="365760" cy="365760"/>
              </a:xfrm>
              <a:prstGeom prst="rect">
                <a:avLst/>
              </a:prstGeom>
              <a:noFill/>
              <a:ln>
                <a:noFill/>
              </a:ln>
            </p:spPr>
          </p:pic>
          <p:sp>
            <p:nvSpPr>
              <p:cNvPr id="1308" name="Google Shape;1308;p35"/>
              <p:cNvSpPr txBox="1"/>
              <p:nvPr/>
            </p:nvSpPr>
            <p:spPr>
              <a:xfrm>
                <a:off x="9978398" y="2492078"/>
                <a:ext cx="1085554"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renderização </a:t>
                </a:r>
                <a:endParaRPr sz="1200" b="0" i="0" u="none" strike="noStrike" cap="none">
                  <a:solidFill>
                    <a:srgbClr val="000000"/>
                  </a:solidFill>
                  <a:latin typeface="Arial"/>
                  <a:ea typeface="Arial"/>
                  <a:cs typeface="Arial"/>
                  <a:sym typeface="Arial"/>
                </a:endParaRPr>
              </a:p>
            </p:txBody>
          </p:sp>
        </p:grpSp>
        <p:grpSp>
          <p:nvGrpSpPr>
            <p:cNvPr id="1309" name="Google Shape;1309;p35"/>
            <p:cNvGrpSpPr/>
            <p:nvPr/>
          </p:nvGrpSpPr>
          <p:grpSpPr>
            <a:xfrm>
              <a:off x="11076259" y="2379400"/>
              <a:ext cx="798617" cy="773100"/>
              <a:chOff x="11167699" y="2379400"/>
              <a:chExt cx="798617" cy="773100"/>
            </a:xfrm>
          </p:grpSpPr>
          <p:pic>
            <p:nvPicPr>
              <p:cNvPr id="1310" name="Google Shape;1310;p35"/>
              <p:cNvPicPr preferRelativeResize="0"/>
              <p:nvPr/>
            </p:nvPicPr>
            <p:blipFill rotWithShape="1">
              <a:blip r:embed="rId8">
                <a:alphaModFix/>
              </a:blip>
              <a:srcRect/>
              <a:stretch/>
            </p:blipFill>
            <p:spPr>
              <a:xfrm>
                <a:off x="11384128" y="2379400"/>
                <a:ext cx="365760" cy="365760"/>
              </a:xfrm>
              <a:prstGeom prst="rect">
                <a:avLst/>
              </a:prstGeom>
              <a:noFill/>
              <a:ln>
                <a:noFill/>
              </a:ln>
            </p:spPr>
          </p:pic>
          <p:sp>
            <p:nvSpPr>
              <p:cNvPr id="1311" name="Google Shape;1311;p35"/>
              <p:cNvSpPr txBox="1"/>
              <p:nvPr/>
            </p:nvSpPr>
            <p:spPr>
              <a:xfrm>
                <a:off x="11167699" y="2690835"/>
                <a:ext cx="798617"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Modelos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3D </a:t>
                </a:r>
                <a:endParaRPr sz="1200" b="0" i="0" u="none" strike="noStrike" cap="none">
                  <a:solidFill>
                    <a:srgbClr val="000000"/>
                  </a:solidFill>
                  <a:latin typeface="Arial"/>
                  <a:ea typeface="Arial"/>
                  <a:cs typeface="Arial"/>
                  <a:sym typeface="Arial"/>
                </a:endParaRPr>
              </a:p>
            </p:txBody>
          </p:sp>
        </p:grpSp>
        <p:grpSp>
          <p:nvGrpSpPr>
            <p:cNvPr id="1312" name="Google Shape;1312;p35"/>
            <p:cNvGrpSpPr/>
            <p:nvPr/>
          </p:nvGrpSpPr>
          <p:grpSpPr>
            <a:xfrm>
              <a:off x="10145913" y="3480153"/>
              <a:ext cx="792204" cy="728505"/>
              <a:chOff x="10207631" y="3480153"/>
              <a:chExt cx="792204" cy="728505"/>
            </a:xfrm>
          </p:grpSpPr>
          <p:pic>
            <p:nvPicPr>
              <p:cNvPr id="1313" name="Google Shape;1313;p35"/>
              <p:cNvPicPr preferRelativeResize="0"/>
              <p:nvPr/>
            </p:nvPicPr>
            <p:blipFill rotWithShape="1">
              <a:blip r:embed="rId12">
                <a:alphaModFix/>
              </a:blip>
              <a:srcRect/>
              <a:stretch/>
            </p:blipFill>
            <p:spPr>
              <a:xfrm>
                <a:off x="10420853" y="3480153"/>
                <a:ext cx="365760" cy="365760"/>
              </a:xfrm>
              <a:prstGeom prst="rect">
                <a:avLst/>
              </a:prstGeom>
              <a:noFill/>
              <a:ln>
                <a:noFill/>
              </a:ln>
            </p:spPr>
          </p:pic>
          <p:sp>
            <p:nvSpPr>
              <p:cNvPr id="1314" name="Google Shape;1314;p35"/>
              <p:cNvSpPr txBox="1"/>
              <p:nvPr/>
            </p:nvSpPr>
            <p:spPr>
              <a:xfrm>
                <a:off x="10207631" y="3746993"/>
                <a:ext cx="792204"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Imprimir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fila </a:t>
                </a:r>
                <a:endParaRPr sz="1200" b="0" i="0" u="none" strike="noStrike" cap="none">
                  <a:solidFill>
                    <a:srgbClr val="000000"/>
                  </a:solidFill>
                  <a:latin typeface="Arial"/>
                  <a:ea typeface="Arial"/>
                  <a:cs typeface="Arial"/>
                  <a:sym typeface="Arial"/>
                </a:endParaRPr>
              </a:p>
            </p:txBody>
          </p:sp>
        </p:grpSp>
        <p:grpSp>
          <p:nvGrpSpPr>
            <p:cNvPr id="1315" name="Google Shape;1315;p35"/>
            <p:cNvGrpSpPr/>
            <p:nvPr/>
          </p:nvGrpSpPr>
          <p:grpSpPr>
            <a:xfrm>
              <a:off x="9293172" y="4374507"/>
              <a:ext cx="1191352" cy="771229"/>
              <a:chOff x="9293172" y="4374507"/>
              <a:chExt cx="1191352" cy="771229"/>
            </a:xfrm>
          </p:grpSpPr>
          <p:pic>
            <p:nvPicPr>
              <p:cNvPr id="1316" name="Google Shape;1316;p35"/>
              <p:cNvPicPr preferRelativeResize="0"/>
              <p:nvPr/>
            </p:nvPicPr>
            <p:blipFill rotWithShape="1">
              <a:blip r:embed="rId8">
                <a:alphaModFix/>
              </a:blip>
              <a:srcRect/>
              <a:stretch/>
            </p:blipFill>
            <p:spPr>
              <a:xfrm>
                <a:off x="9705968" y="4374507"/>
                <a:ext cx="365760" cy="365760"/>
              </a:xfrm>
              <a:prstGeom prst="rect">
                <a:avLst/>
              </a:prstGeom>
              <a:noFill/>
              <a:ln>
                <a:noFill/>
              </a:ln>
            </p:spPr>
          </p:pic>
          <p:sp>
            <p:nvSpPr>
              <p:cNvPr id="1317" name="Google Shape;1317;p35"/>
              <p:cNvSpPr txBox="1"/>
              <p:nvPr/>
            </p:nvSpPr>
            <p:spPr>
              <a:xfrm>
                <a:off x="9293172" y="4684071"/>
                <a:ext cx="119135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Vídeos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demonstração </a:t>
                </a:r>
                <a:endParaRPr sz="1200" b="0" i="0" u="none" strike="noStrike" cap="none">
                  <a:solidFill>
                    <a:srgbClr val="000000"/>
                  </a:solidFill>
                  <a:latin typeface="Arial"/>
                  <a:ea typeface="Arial"/>
                  <a:cs typeface="Arial"/>
                  <a:sym typeface="Arial"/>
                </a:endParaRPr>
              </a:p>
            </p:txBody>
          </p:sp>
        </p:grpSp>
        <p:grpSp>
          <p:nvGrpSpPr>
            <p:cNvPr id="1318" name="Google Shape;1318;p35"/>
            <p:cNvGrpSpPr/>
            <p:nvPr/>
          </p:nvGrpSpPr>
          <p:grpSpPr>
            <a:xfrm>
              <a:off x="9237609" y="6172453"/>
              <a:ext cx="1530654" cy="532104"/>
              <a:chOff x="9135591" y="6184460"/>
              <a:chExt cx="1530654" cy="532104"/>
            </a:xfrm>
          </p:grpSpPr>
          <p:pic>
            <p:nvPicPr>
              <p:cNvPr id="1319" name="Google Shape;1319;p35"/>
              <p:cNvPicPr preferRelativeResize="0"/>
              <p:nvPr/>
            </p:nvPicPr>
            <p:blipFill rotWithShape="1">
              <a:blip r:embed="rId7">
                <a:alphaModFix/>
              </a:blip>
              <a:srcRect/>
              <a:stretch/>
            </p:blipFill>
            <p:spPr>
              <a:xfrm>
                <a:off x="10227814" y="6259364"/>
                <a:ext cx="438431" cy="457200"/>
              </a:xfrm>
              <a:prstGeom prst="rect">
                <a:avLst/>
              </a:prstGeom>
              <a:noFill/>
              <a:ln>
                <a:noFill/>
              </a:ln>
            </p:spPr>
          </p:pic>
          <p:sp>
            <p:nvSpPr>
              <p:cNvPr id="1320" name="Google Shape;1320;p35"/>
              <p:cNvSpPr txBox="1"/>
              <p:nvPr/>
            </p:nvSpPr>
            <p:spPr>
              <a:xfrm>
                <a:off x="9135591" y="6184460"/>
                <a:ext cx="1117614" cy="46166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200" b="0" i="0" u="none" strike="noStrike" cap="none">
                    <a:solidFill>
                      <a:srgbClr val="000000"/>
                    </a:solidFill>
                    <a:latin typeface="Arial"/>
                    <a:ea typeface="Arial"/>
                    <a:cs typeface="Arial"/>
                    <a:sym typeface="Arial"/>
                  </a:rPr>
                  <a:t>Condutor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impressão </a:t>
                </a:r>
                <a:endParaRPr sz="1200" b="0" i="0" u="none" strike="noStrike" cap="none">
                  <a:solidFill>
                    <a:srgbClr val="000000"/>
                  </a:solidFill>
                  <a:latin typeface="Arial"/>
                  <a:ea typeface="Arial"/>
                  <a:cs typeface="Arial"/>
                  <a:sym typeface="Arial"/>
                </a:endParaRPr>
              </a:p>
            </p:txBody>
          </p:sp>
        </p:grpSp>
        <p:cxnSp>
          <p:nvCxnSpPr>
            <p:cNvPr id="1321" name="Google Shape;1321;p35"/>
            <p:cNvCxnSpPr>
              <a:stCxn id="1262" idx="3"/>
              <a:endCxn id="1274" idx="1"/>
            </p:cNvCxnSpPr>
            <p:nvPr/>
          </p:nvCxnSpPr>
          <p:spPr>
            <a:xfrm rot="10800000" flipH="1">
              <a:off x="1679509" y="4126318"/>
              <a:ext cx="434400" cy="5121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322" name="Google Shape;1322;p35"/>
            <p:cNvCxnSpPr>
              <a:stCxn id="1274" idx="0"/>
              <a:endCxn id="1270" idx="2"/>
            </p:cNvCxnSpPr>
            <p:nvPr/>
          </p:nvCxnSpPr>
          <p:spPr>
            <a:xfrm rot="10800000">
              <a:off x="2891251" y="3174828"/>
              <a:ext cx="0" cy="4944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323" name="Google Shape;1323;p35"/>
            <p:cNvCxnSpPr/>
            <p:nvPr/>
          </p:nvCxnSpPr>
          <p:spPr>
            <a:xfrm rot="10800000">
              <a:off x="3141152" y="2704851"/>
              <a:ext cx="608141" cy="165160"/>
            </a:xfrm>
            <a:prstGeom prst="straightConnector1">
              <a:avLst/>
            </a:prstGeom>
            <a:noFill/>
            <a:ln w="9525" cap="flat" cmpd="sng">
              <a:solidFill>
                <a:schemeClr val="accent1"/>
              </a:solidFill>
              <a:prstDash val="solid"/>
              <a:miter lim="800000"/>
              <a:headEnd type="none" w="sm" len="sm"/>
              <a:tailEnd type="triangle" w="med" len="med"/>
            </a:ln>
          </p:spPr>
        </p:cxnSp>
        <p:cxnSp>
          <p:nvCxnSpPr>
            <p:cNvPr id="1324" name="Google Shape;1324;p35"/>
            <p:cNvCxnSpPr>
              <a:stCxn id="1274" idx="0"/>
              <a:endCxn id="1280" idx="1"/>
            </p:cNvCxnSpPr>
            <p:nvPr/>
          </p:nvCxnSpPr>
          <p:spPr>
            <a:xfrm rot="10800000" flipH="1">
              <a:off x="2891251" y="3237828"/>
              <a:ext cx="772500" cy="4314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325" name="Google Shape;1325;p35"/>
            <p:cNvCxnSpPr>
              <a:stCxn id="1280" idx="2"/>
              <a:endCxn id="1284" idx="0"/>
            </p:cNvCxnSpPr>
            <p:nvPr/>
          </p:nvCxnSpPr>
          <p:spPr>
            <a:xfrm flipH="1">
              <a:off x="3632109" y="3468697"/>
              <a:ext cx="416400" cy="13617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326" name="Google Shape;1326;p35"/>
            <p:cNvCxnSpPr/>
            <p:nvPr/>
          </p:nvCxnSpPr>
          <p:spPr>
            <a:xfrm flipH="1">
              <a:off x="3170858" y="2159742"/>
              <a:ext cx="7087004" cy="308866"/>
            </a:xfrm>
            <a:prstGeom prst="straightConnector1">
              <a:avLst/>
            </a:prstGeom>
            <a:noFill/>
            <a:ln w="9525" cap="flat" cmpd="sng">
              <a:solidFill>
                <a:schemeClr val="accent1"/>
              </a:solidFill>
              <a:prstDash val="solid"/>
              <a:miter lim="800000"/>
              <a:headEnd type="none" w="sm" len="sm"/>
              <a:tailEnd type="triangle" w="med" len="med"/>
            </a:ln>
          </p:spPr>
        </p:cxnSp>
        <p:cxnSp>
          <p:nvCxnSpPr>
            <p:cNvPr id="1327" name="Google Shape;1327;p35"/>
            <p:cNvCxnSpPr/>
            <p:nvPr/>
          </p:nvCxnSpPr>
          <p:spPr>
            <a:xfrm flipH="1">
              <a:off x="4231388" y="2168612"/>
              <a:ext cx="6026474" cy="720306"/>
            </a:xfrm>
            <a:prstGeom prst="straightConnector1">
              <a:avLst/>
            </a:prstGeom>
            <a:noFill/>
            <a:ln w="9525" cap="flat" cmpd="sng">
              <a:solidFill>
                <a:schemeClr val="accent1"/>
              </a:solidFill>
              <a:prstDash val="solid"/>
              <a:miter lim="800000"/>
              <a:headEnd type="none" w="sm" len="sm"/>
              <a:tailEnd type="triangle" w="med" len="med"/>
            </a:ln>
          </p:spPr>
        </p:cxnSp>
        <p:cxnSp>
          <p:nvCxnSpPr>
            <p:cNvPr id="1328" name="Google Shape;1328;p35"/>
            <p:cNvCxnSpPr/>
            <p:nvPr/>
          </p:nvCxnSpPr>
          <p:spPr>
            <a:xfrm rot="10800000">
              <a:off x="6298666" y="3075612"/>
              <a:ext cx="549314" cy="222924"/>
            </a:xfrm>
            <a:prstGeom prst="straightConnector1">
              <a:avLst/>
            </a:prstGeom>
            <a:noFill/>
            <a:ln w="9525" cap="flat" cmpd="sng">
              <a:solidFill>
                <a:schemeClr val="accent1"/>
              </a:solidFill>
              <a:prstDash val="solid"/>
              <a:miter lim="800000"/>
              <a:headEnd type="none" w="sm" len="sm"/>
              <a:tailEnd type="triangle" w="med" len="med"/>
            </a:ln>
          </p:spPr>
        </p:cxnSp>
        <p:cxnSp>
          <p:nvCxnSpPr>
            <p:cNvPr id="1329" name="Google Shape;1329;p35"/>
            <p:cNvCxnSpPr/>
            <p:nvPr/>
          </p:nvCxnSpPr>
          <p:spPr>
            <a:xfrm rot="10800000">
              <a:off x="4239936" y="3006051"/>
              <a:ext cx="754887" cy="244550"/>
            </a:xfrm>
            <a:prstGeom prst="straightConnector1">
              <a:avLst/>
            </a:prstGeom>
            <a:noFill/>
            <a:ln w="9525" cap="flat" cmpd="sng">
              <a:solidFill>
                <a:schemeClr val="accent1"/>
              </a:solidFill>
              <a:prstDash val="solid"/>
              <a:miter lim="800000"/>
              <a:headEnd type="none" w="sm" len="sm"/>
              <a:tailEnd type="triangle" w="med" len="med"/>
            </a:ln>
          </p:spPr>
        </p:cxnSp>
        <p:cxnSp>
          <p:nvCxnSpPr>
            <p:cNvPr id="1330" name="Google Shape;1330;p35"/>
            <p:cNvCxnSpPr/>
            <p:nvPr/>
          </p:nvCxnSpPr>
          <p:spPr>
            <a:xfrm rot="10800000">
              <a:off x="7148465" y="3939902"/>
              <a:ext cx="0" cy="529687"/>
            </a:xfrm>
            <a:prstGeom prst="straightConnector1">
              <a:avLst/>
            </a:prstGeom>
            <a:noFill/>
            <a:ln w="9525" cap="flat" cmpd="sng">
              <a:solidFill>
                <a:schemeClr val="accent1"/>
              </a:solidFill>
              <a:prstDash val="solid"/>
              <a:miter lim="800000"/>
              <a:headEnd type="none" w="sm" len="sm"/>
              <a:tailEnd type="triangle" w="med" len="med"/>
            </a:ln>
          </p:spPr>
        </p:cxnSp>
        <p:cxnSp>
          <p:nvCxnSpPr>
            <p:cNvPr id="1331" name="Google Shape;1331;p35"/>
            <p:cNvCxnSpPr/>
            <p:nvPr/>
          </p:nvCxnSpPr>
          <p:spPr>
            <a:xfrm rot="10800000">
              <a:off x="5684585" y="3785057"/>
              <a:ext cx="684204" cy="661026"/>
            </a:xfrm>
            <a:prstGeom prst="straightConnector1">
              <a:avLst/>
            </a:prstGeom>
            <a:noFill/>
            <a:ln w="9525" cap="flat" cmpd="sng">
              <a:solidFill>
                <a:schemeClr val="accent1"/>
              </a:solidFill>
              <a:prstDash val="solid"/>
              <a:miter lim="800000"/>
              <a:headEnd type="none" w="sm" len="sm"/>
              <a:tailEnd type="triangle" w="med" len="med"/>
            </a:ln>
          </p:spPr>
        </p:cxnSp>
        <p:cxnSp>
          <p:nvCxnSpPr>
            <p:cNvPr id="1332" name="Google Shape;1332;p35"/>
            <p:cNvCxnSpPr>
              <a:stCxn id="1294" idx="1"/>
              <a:endCxn id="1296" idx="3"/>
            </p:cNvCxnSpPr>
            <p:nvPr/>
          </p:nvCxnSpPr>
          <p:spPr>
            <a:xfrm rot="10800000">
              <a:off x="5477868" y="4485469"/>
              <a:ext cx="513000" cy="4533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333" name="Google Shape;1333;p35"/>
            <p:cNvCxnSpPr>
              <a:stCxn id="1294" idx="3"/>
              <a:endCxn id="1316" idx="1"/>
            </p:cNvCxnSpPr>
            <p:nvPr/>
          </p:nvCxnSpPr>
          <p:spPr>
            <a:xfrm rot="10800000" flipH="1">
              <a:off x="7545348" y="4557469"/>
              <a:ext cx="2160600" cy="3813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334" name="Google Shape;1334;p35"/>
            <p:cNvCxnSpPr/>
            <p:nvPr/>
          </p:nvCxnSpPr>
          <p:spPr>
            <a:xfrm>
              <a:off x="7315035" y="3569421"/>
              <a:ext cx="704464" cy="176283"/>
            </a:xfrm>
            <a:prstGeom prst="straightConnector1">
              <a:avLst/>
            </a:prstGeom>
            <a:noFill/>
            <a:ln w="9525" cap="flat" cmpd="sng">
              <a:solidFill>
                <a:schemeClr val="accent1"/>
              </a:solidFill>
              <a:prstDash val="solid"/>
              <a:miter lim="800000"/>
              <a:headEnd type="none" w="sm" len="sm"/>
              <a:tailEnd type="triangle" w="med" len="med"/>
            </a:ln>
          </p:spPr>
        </p:cxnSp>
        <p:cxnSp>
          <p:nvCxnSpPr>
            <p:cNvPr id="1335" name="Google Shape;1335;p35"/>
            <p:cNvCxnSpPr/>
            <p:nvPr/>
          </p:nvCxnSpPr>
          <p:spPr>
            <a:xfrm flipH="1">
              <a:off x="9635797" y="2228867"/>
              <a:ext cx="650428" cy="448834"/>
            </a:xfrm>
            <a:prstGeom prst="straightConnector1">
              <a:avLst/>
            </a:prstGeom>
            <a:noFill/>
            <a:ln w="9525" cap="flat" cmpd="sng">
              <a:solidFill>
                <a:schemeClr val="accent1"/>
              </a:solidFill>
              <a:prstDash val="solid"/>
              <a:miter lim="800000"/>
              <a:headEnd type="none" w="sm" len="sm"/>
              <a:tailEnd type="triangle" w="med" len="med"/>
            </a:ln>
          </p:spPr>
        </p:cxnSp>
        <p:cxnSp>
          <p:nvCxnSpPr>
            <p:cNvPr id="1336" name="Google Shape;1336;p35"/>
            <p:cNvCxnSpPr/>
            <p:nvPr/>
          </p:nvCxnSpPr>
          <p:spPr>
            <a:xfrm flipH="1">
              <a:off x="8544763" y="3020018"/>
              <a:ext cx="1525526" cy="1001429"/>
            </a:xfrm>
            <a:prstGeom prst="straightConnector1">
              <a:avLst/>
            </a:prstGeom>
            <a:noFill/>
            <a:ln w="9525" cap="flat" cmpd="sng">
              <a:solidFill>
                <a:schemeClr val="accent1"/>
              </a:solidFill>
              <a:prstDash val="solid"/>
              <a:miter lim="800000"/>
              <a:headEnd type="none" w="sm" len="sm"/>
              <a:tailEnd type="triangle" w="med" len="med"/>
            </a:ln>
          </p:spPr>
        </p:cxnSp>
        <p:cxnSp>
          <p:nvCxnSpPr>
            <p:cNvPr id="1337" name="Google Shape;1337;p35"/>
            <p:cNvCxnSpPr>
              <a:endCxn id="1316" idx="0"/>
            </p:cNvCxnSpPr>
            <p:nvPr/>
          </p:nvCxnSpPr>
          <p:spPr>
            <a:xfrm flipH="1">
              <a:off x="9888848" y="2972907"/>
              <a:ext cx="411900" cy="14016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338" name="Google Shape;1338;p35"/>
            <p:cNvCxnSpPr>
              <a:stCxn id="1308" idx="2"/>
              <a:endCxn id="1313" idx="0"/>
            </p:cNvCxnSpPr>
            <p:nvPr/>
          </p:nvCxnSpPr>
          <p:spPr>
            <a:xfrm>
              <a:off x="10542016" y="2953743"/>
              <a:ext cx="0" cy="5265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339" name="Google Shape;1339;p35"/>
            <p:cNvCxnSpPr>
              <a:stCxn id="1307" idx="3"/>
              <a:endCxn id="1310" idx="1"/>
            </p:cNvCxnSpPr>
            <p:nvPr/>
          </p:nvCxnSpPr>
          <p:spPr>
            <a:xfrm>
              <a:off x="10724895" y="2324016"/>
              <a:ext cx="567900" cy="2382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340" name="Google Shape;1340;p35"/>
            <p:cNvCxnSpPr>
              <a:stCxn id="1319" idx="0"/>
              <a:endCxn id="1311" idx="2"/>
            </p:cNvCxnSpPr>
            <p:nvPr/>
          </p:nvCxnSpPr>
          <p:spPr>
            <a:xfrm rot="10800000" flipH="1">
              <a:off x="10549048" y="3152557"/>
              <a:ext cx="926400" cy="30948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341" name="Google Shape;1341;p35"/>
            <p:cNvCxnSpPr>
              <a:stCxn id="1319" idx="0"/>
              <a:endCxn id="1314" idx="2"/>
            </p:cNvCxnSpPr>
            <p:nvPr/>
          </p:nvCxnSpPr>
          <p:spPr>
            <a:xfrm rot="10800000">
              <a:off x="10542148" y="4208557"/>
              <a:ext cx="6900" cy="20388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342" name="Google Shape;1342;p35"/>
            <p:cNvCxnSpPr>
              <a:stCxn id="1319" idx="0"/>
              <a:endCxn id="1302" idx="2"/>
            </p:cNvCxnSpPr>
            <p:nvPr/>
          </p:nvCxnSpPr>
          <p:spPr>
            <a:xfrm rot="10800000">
              <a:off x="8251948" y="4523857"/>
              <a:ext cx="2297100" cy="1723500"/>
            </a:xfrm>
            <a:prstGeom prst="straightConnector1">
              <a:avLst/>
            </a:prstGeom>
            <a:noFill/>
            <a:ln w="9525" cap="flat" cmpd="sng">
              <a:solidFill>
                <a:schemeClr val="accent1"/>
              </a:solidFill>
              <a:prstDash val="solid"/>
              <a:miter lim="800000"/>
              <a:headEnd type="none" w="sm" len="sm"/>
              <a:tailEnd type="triangle" w="med" len="med"/>
            </a:ln>
          </p:spPr>
        </p:cxnSp>
        <p:grpSp>
          <p:nvGrpSpPr>
            <p:cNvPr id="1343" name="Google Shape;1343;p35"/>
            <p:cNvGrpSpPr/>
            <p:nvPr/>
          </p:nvGrpSpPr>
          <p:grpSpPr>
            <a:xfrm>
              <a:off x="6588645" y="5502189"/>
              <a:ext cx="1393311" cy="503762"/>
              <a:chOff x="6674241" y="5898728"/>
              <a:chExt cx="1393311" cy="503762"/>
            </a:xfrm>
          </p:grpSpPr>
          <p:pic>
            <p:nvPicPr>
              <p:cNvPr id="1344" name="Google Shape;1344;p35"/>
              <p:cNvPicPr preferRelativeResize="0"/>
              <p:nvPr/>
            </p:nvPicPr>
            <p:blipFill rotWithShape="1">
              <a:blip r:embed="rId13">
                <a:alphaModFix/>
              </a:blip>
              <a:srcRect/>
              <a:stretch/>
            </p:blipFill>
            <p:spPr>
              <a:xfrm>
                <a:off x="6674241" y="6036730"/>
                <a:ext cx="365760" cy="365760"/>
              </a:xfrm>
              <a:prstGeom prst="rect">
                <a:avLst/>
              </a:prstGeom>
              <a:noFill/>
              <a:ln>
                <a:noFill/>
              </a:ln>
            </p:spPr>
          </p:pic>
          <p:sp>
            <p:nvSpPr>
              <p:cNvPr id="1345" name="Google Shape;1345;p35"/>
              <p:cNvSpPr txBox="1"/>
              <p:nvPr/>
            </p:nvSpPr>
            <p:spPr>
              <a:xfrm>
                <a:off x="7044515" y="5898728"/>
                <a:ext cx="1023037" cy="461665"/>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Arial"/>
                    <a:ea typeface="Arial"/>
                    <a:cs typeface="Arial"/>
                    <a:sym typeface="Arial"/>
                  </a:rPr>
                  <a:t>Elastic Load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Balancing</a:t>
                </a:r>
                <a:endParaRPr/>
              </a:p>
            </p:txBody>
          </p:sp>
        </p:grpSp>
        <p:sp>
          <p:nvSpPr>
            <p:cNvPr id="1346" name="Google Shape;1346;p35"/>
            <p:cNvSpPr txBox="1"/>
            <p:nvPr/>
          </p:nvSpPr>
          <p:spPr>
            <a:xfrm>
              <a:off x="4780635" y="6230180"/>
              <a:ext cx="1212191"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Provedor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pagamento </a:t>
              </a:r>
              <a:endParaRPr sz="1200" b="0" i="0" u="none" strike="noStrike" cap="none">
                <a:solidFill>
                  <a:srgbClr val="000000"/>
                </a:solidFill>
                <a:latin typeface="Arial"/>
                <a:ea typeface="Arial"/>
                <a:cs typeface="Arial"/>
                <a:sym typeface="Arial"/>
              </a:endParaRPr>
            </a:p>
          </p:txBody>
        </p:sp>
        <p:cxnSp>
          <p:nvCxnSpPr>
            <p:cNvPr id="1347" name="Google Shape;1347;p35"/>
            <p:cNvCxnSpPr>
              <a:stCxn id="1344" idx="0"/>
              <a:endCxn id="1293" idx="2"/>
            </p:cNvCxnSpPr>
            <p:nvPr/>
          </p:nvCxnSpPr>
          <p:spPr>
            <a:xfrm rot="10800000">
              <a:off x="6768225" y="5406191"/>
              <a:ext cx="3300" cy="234000"/>
            </a:xfrm>
            <a:prstGeom prst="straightConnector1">
              <a:avLst/>
            </a:prstGeom>
            <a:noFill/>
            <a:ln w="9525" cap="flat" cmpd="sng">
              <a:solidFill>
                <a:schemeClr val="accent1"/>
              </a:solidFill>
              <a:prstDash val="solid"/>
              <a:miter lim="800000"/>
              <a:headEnd type="none" w="sm" len="sm"/>
              <a:tailEnd type="triangle" w="med" len="med"/>
            </a:ln>
          </p:spPr>
        </p:cxnSp>
        <p:grpSp>
          <p:nvGrpSpPr>
            <p:cNvPr id="1348" name="Google Shape;1348;p35"/>
            <p:cNvGrpSpPr/>
            <p:nvPr/>
          </p:nvGrpSpPr>
          <p:grpSpPr>
            <a:xfrm>
              <a:off x="6524077" y="6320244"/>
              <a:ext cx="1252010" cy="469900"/>
              <a:chOff x="6651181" y="6483628"/>
              <a:chExt cx="1252010" cy="469900"/>
            </a:xfrm>
          </p:grpSpPr>
          <p:pic>
            <p:nvPicPr>
              <p:cNvPr id="1349" name="Google Shape;1349;p35"/>
              <p:cNvPicPr preferRelativeResize="0"/>
              <p:nvPr/>
            </p:nvPicPr>
            <p:blipFill rotWithShape="1">
              <a:blip r:embed="rId14">
                <a:alphaModFix/>
              </a:blip>
              <a:srcRect/>
              <a:stretch/>
            </p:blipFill>
            <p:spPr>
              <a:xfrm flipH="1">
                <a:off x="6651181" y="6483628"/>
                <a:ext cx="483586" cy="469900"/>
              </a:xfrm>
              <a:prstGeom prst="rect">
                <a:avLst/>
              </a:prstGeom>
              <a:noFill/>
              <a:ln>
                <a:noFill/>
              </a:ln>
            </p:spPr>
          </p:pic>
          <p:sp>
            <p:nvSpPr>
              <p:cNvPr id="1350" name="Google Shape;1350;p35"/>
              <p:cNvSpPr txBox="1"/>
              <p:nvPr/>
            </p:nvSpPr>
            <p:spPr>
              <a:xfrm>
                <a:off x="7146253" y="6522420"/>
                <a:ext cx="756938"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Clientes </a:t>
                </a:r>
                <a:endParaRPr sz="1200" b="0" i="0" u="none" strike="noStrike" cap="none">
                  <a:solidFill>
                    <a:srgbClr val="000000"/>
                  </a:solidFill>
                  <a:latin typeface="Arial"/>
                  <a:ea typeface="Arial"/>
                  <a:cs typeface="Arial"/>
                  <a:sym typeface="Arial"/>
                </a:endParaRPr>
              </a:p>
            </p:txBody>
          </p:sp>
        </p:grpSp>
        <p:cxnSp>
          <p:nvCxnSpPr>
            <p:cNvPr id="1351" name="Google Shape;1351;p35"/>
            <p:cNvCxnSpPr/>
            <p:nvPr/>
          </p:nvCxnSpPr>
          <p:spPr>
            <a:xfrm rot="10800000">
              <a:off x="5982374" y="6505932"/>
              <a:ext cx="457200" cy="0"/>
            </a:xfrm>
            <a:prstGeom prst="straightConnector1">
              <a:avLst/>
            </a:prstGeom>
            <a:noFill/>
            <a:ln w="9525" cap="flat" cmpd="sng">
              <a:solidFill>
                <a:schemeClr val="accent1"/>
              </a:solidFill>
              <a:prstDash val="solid"/>
              <a:miter lim="800000"/>
              <a:headEnd type="none" w="sm" len="sm"/>
              <a:tailEnd type="triangle" w="med" len="med"/>
            </a:ln>
          </p:spPr>
        </p:cxnSp>
        <p:cxnSp>
          <p:nvCxnSpPr>
            <p:cNvPr id="1352" name="Google Shape;1352;p35"/>
            <p:cNvCxnSpPr>
              <a:stCxn id="1349" idx="0"/>
              <a:endCxn id="1344" idx="2"/>
            </p:cNvCxnSpPr>
            <p:nvPr/>
          </p:nvCxnSpPr>
          <p:spPr>
            <a:xfrm rot="10800000" flipH="1">
              <a:off x="6765870" y="6005844"/>
              <a:ext cx="5700" cy="314400"/>
            </a:xfrm>
            <a:prstGeom prst="straightConnector1">
              <a:avLst/>
            </a:prstGeom>
            <a:noFill/>
            <a:ln w="9525" cap="flat" cmpd="sng">
              <a:solidFill>
                <a:schemeClr val="accent1"/>
              </a:solidFill>
              <a:prstDash val="solid"/>
              <a:miter lim="800000"/>
              <a:headEnd type="none" w="sm" len="sm"/>
              <a:tailEnd type="triangle" w="med" len="med"/>
            </a:ln>
          </p:spPr>
        </p:cxnSp>
        <p:grpSp>
          <p:nvGrpSpPr>
            <p:cNvPr id="1353" name="Google Shape;1353;p35"/>
            <p:cNvGrpSpPr/>
            <p:nvPr/>
          </p:nvGrpSpPr>
          <p:grpSpPr>
            <a:xfrm>
              <a:off x="5921225" y="4105378"/>
              <a:ext cx="1737360" cy="1371600"/>
              <a:chOff x="6252695" y="4105378"/>
              <a:chExt cx="1737360" cy="1371600"/>
            </a:xfrm>
          </p:grpSpPr>
          <p:sp>
            <p:nvSpPr>
              <p:cNvPr id="1354" name="Google Shape;1354;p35"/>
              <p:cNvSpPr/>
              <p:nvPr/>
            </p:nvSpPr>
            <p:spPr>
              <a:xfrm>
                <a:off x="6252695" y="4105378"/>
                <a:ext cx="1737360" cy="1371600"/>
              </a:xfrm>
              <a:prstGeom prst="rect">
                <a:avLst/>
              </a:prstGeom>
              <a:noFill/>
              <a:ln w="12700" cap="flat" cmpd="sng">
                <a:solidFill>
                  <a:srgbClr val="D86613"/>
                </a:solidFill>
                <a:prstDash val="dash"/>
                <a:miter lim="800000"/>
                <a:headEnd type="none" w="sm" len="sm"/>
                <a:tailEnd type="none" w="sm" len="sm"/>
              </a:ln>
            </p:spPr>
            <p:txBody>
              <a:bodyPr spcFirstLastPara="1" wrap="square" lIns="91425" tIns="91425" rIns="91425" bIns="45700" anchor="t" anchorCtr="0">
                <a:noAutofit/>
              </a:bodyPr>
              <a:lstStyle/>
              <a:p>
                <a:pPr marL="0" marR="0" lvl="0" indent="0" algn="ctr" rtl="0">
                  <a:lnSpc>
                    <a:spcPct val="100000"/>
                  </a:lnSpc>
                  <a:spcBef>
                    <a:spcPts val="0"/>
                  </a:spcBef>
                  <a:spcAft>
                    <a:spcPts val="0"/>
                  </a:spcAft>
                  <a:buClr>
                    <a:schemeClr val="dk1"/>
                  </a:buClr>
                  <a:buSzPts val="1200"/>
                  <a:buFont typeface="Arial"/>
                  <a:buNone/>
                </a:pPr>
                <a:endParaRPr sz="1200" b="0" i="0" u="none" strike="noStrike" cap="none">
                  <a:solidFill>
                    <a:srgbClr val="D86613"/>
                  </a:solidFill>
                  <a:latin typeface="Arial"/>
                  <a:ea typeface="Arial"/>
                  <a:cs typeface="Arial"/>
                  <a:sym typeface="Arial"/>
                </a:endParaRPr>
              </a:p>
            </p:txBody>
          </p:sp>
          <p:pic>
            <p:nvPicPr>
              <p:cNvPr id="1355" name="Google Shape;1355;p35"/>
              <p:cNvPicPr preferRelativeResize="0"/>
              <p:nvPr/>
            </p:nvPicPr>
            <p:blipFill rotWithShape="1">
              <a:blip r:embed="rId15">
                <a:alphaModFix/>
              </a:blip>
              <a:srcRect/>
              <a:stretch/>
            </p:blipFill>
            <p:spPr>
              <a:xfrm>
                <a:off x="6970245" y="4105378"/>
                <a:ext cx="330200" cy="330200"/>
              </a:xfrm>
              <a:prstGeom prst="rect">
                <a:avLst/>
              </a:prstGeom>
              <a:noFill/>
              <a:ln>
                <a:noFill/>
              </a:ln>
            </p:spPr>
          </p:pic>
        </p:grpSp>
        <p:grpSp>
          <p:nvGrpSpPr>
            <p:cNvPr id="1356" name="Google Shape;1356;p35"/>
            <p:cNvGrpSpPr/>
            <p:nvPr/>
          </p:nvGrpSpPr>
          <p:grpSpPr>
            <a:xfrm>
              <a:off x="6482115" y="3365412"/>
              <a:ext cx="1141659" cy="542937"/>
              <a:chOff x="6333525" y="3308262"/>
              <a:chExt cx="1141659" cy="542937"/>
            </a:xfrm>
          </p:grpSpPr>
          <p:pic>
            <p:nvPicPr>
              <p:cNvPr id="1357" name="Google Shape;1357;p35"/>
              <p:cNvPicPr preferRelativeResize="0"/>
              <p:nvPr/>
            </p:nvPicPr>
            <p:blipFill rotWithShape="1">
              <a:blip r:embed="rId9">
                <a:alphaModFix/>
              </a:blip>
              <a:srcRect/>
              <a:stretch/>
            </p:blipFill>
            <p:spPr>
              <a:xfrm>
                <a:off x="6721474" y="3308262"/>
                <a:ext cx="365760" cy="365760"/>
              </a:xfrm>
              <a:prstGeom prst="rect">
                <a:avLst/>
              </a:prstGeom>
              <a:noFill/>
              <a:ln>
                <a:noFill/>
              </a:ln>
            </p:spPr>
          </p:pic>
          <p:sp>
            <p:nvSpPr>
              <p:cNvPr id="1358" name="Google Shape;1358;p35"/>
              <p:cNvSpPr txBox="1"/>
              <p:nvPr/>
            </p:nvSpPr>
            <p:spPr>
              <a:xfrm>
                <a:off x="6333525" y="3574200"/>
                <a:ext cx="1141659"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Order </a:t>
                </a:r>
                <a:endParaRPr sz="1200" b="0" i="0" u="none" strike="noStrike" cap="none">
                  <a:solidFill>
                    <a:srgbClr val="000000"/>
                  </a:solidFill>
                  <a:latin typeface="Arial"/>
                  <a:ea typeface="Arial"/>
                  <a:cs typeface="Arial"/>
                  <a:sym typeface="Arial"/>
                </a:endParaRPr>
              </a:p>
            </p:txBody>
          </p:sp>
        </p:grpSp>
        <p:pic>
          <p:nvPicPr>
            <p:cNvPr id="1359" name="Google Shape;1359;p35"/>
            <p:cNvPicPr preferRelativeResize="0"/>
            <p:nvPr/>
          </p:nvPicPr>
          <p:blipFill rotWithShape="1">
            <a:blip r:embed="rId9">
              <a:alphaModFix/>
            </a:blip>
            <a:srcRect/>
            <a:stretch/>
          </p:blipFill>
          <p:spPr>
            <a:xfrm>
              <a:off x="6585228" y="4821844"/>
              <a:ext cx="365760" cy="365760"/>
            </a:xfrm>
            <a:prstGeom prst="rect">
              <a:avLst/>
            </a:prstGeom>
            <a:noFill/>
            <a:ln>
              <a:noFill/>
            </a:ln>
          </p:spPr>
        </p:pic>
        <p:grpSp>
          <p:nvGrpSpPr>
            <p:cNvPr id="1360" name="Google Shape;1360;p35"/>
            <p:cNvGrpSpPr/>
            <p:nvPr/>
          </p:nvGrpSpPr>
          <p:grpSpPr>
            <a:xfrm>
              <a:off x="7187131" y="2502155"/>
              <a:ext cx="1385316" cy="762623"/>
              <a:chOff x="7255711" y="2673605"/>
              <a:chExt cx="1385316" cy="762623"/>
            </a:xfrm>
          </p:grpSpPr>
          <p:sp>
            <p:nvSpPr>
              <p:cNvPr id="1361" name="Google Shape;1361;p35"/>
              <p:cNvSpPr txBox="1"/>
              <p:nvPr/>
            </p:nvSpPr>
            <p:spPr>
              <a:xfrm>
                <a:off x="7255711" y="2974563"/>
                <a:ext cx="1385316" cy="461665"/>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Banco de dados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Show and Sell </a:t>
                </a:r>
                <a:endParaRPr sz="1200" b="0" i="0" u="none" strike="noStrike" cap="none">
                  <a:solidFill>
                    <a:srgbClr val="000000"/>
                  </a:solidFill>
                  <a:latin typeface="Arial"/>
                  <a:ea typeface="Arial"/>
                  <a:cs typeface="Arial"/>
                  <a:sym typeface="Arial"/>
                </a:endParaRPr>
              </a:p>
            </p:txBody>
          </p:sp>
          <p:grpSp>
            <p:nvGrpSpPr>
              <p:cNvPr id="1362" name="Google Shape;1362;p35"/>
              <p:cNvGrpSpPr/>
              <p:nvPr/>
            </p:nvGrpSpPr>
            <p:grpSpPr>
              <a:xfrm>
                <a:off x="7765487" y="2673605"/>
                <a:ext cx="365760" cy="365760"/>
                <a:chOff x="3695254" y="4989966"/>
                <a:chExt cx="365760" cy="365760"/>
              </a:xfrm>
            </p:grpSpPr>
            <p:pic>
              <p:nvPicPr>
                <p:cNvPr id="1363" name="Google Shape;1363;p35"/>
                <p:cNvPicPr preferRelativeResize="0"/>
                <p:nvPr/>
              </p:nvPicPr>
              <p:blipFill rotWithShape="1">
                <a:blip r:embed="rId10">
                  <a:alphaModFix/>
                </a:blip>
                <a:srcRect/>
                <a:stretch/>
              </p:blipFill>
              <p:spPr>
                <a:xfrm>
                  <a:off x="3695254" y="4989966"/>
                  <a:ext cx="365760" cy="365760"/>
                </a:xfrm>
                <a:prstGeom prst="rect">
                  <a:avLst/>
                </a:prstGeom>
                <a:noFill/>
                <a:ln>
                  <a:noFill/>
                </a:ln>
              </p:spPr>
            </p:pic>
            <p:sp>
              <p:nvSpPr>
                <p:cNvPr id="1364" name="Google Shape;1364;p35"/>
                <p:cNvSpPr/>
                <p:nvPr/>
              </p:nvSpPr>
              <p:spPr>
                <a:xfrm>
                  <a:off x="3719438" y="5043347"/>
                  <a:ext cx="320040" cy="9144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grpSp>
        <p:cxnSp>
          <p:nvCxnSpPr>
            <p:cNvPr id="1365" name="Google Shape;1365;p35"/>
            <p:cNvCxnSpPr>
              <a:endCxn id="1363" idx="1"/>
            </p:cNvCxnSpPr>
            <p:nvPr/>
          </p:nvCxnSpPr>
          <p:spPr>
            <a:xfrm rot="10800000" flipH="1">
              <a:off x="6969107" y="2685035"/>
              <a:ext cx="727800" cy="483900"/>
            </a:xfrm>
            <a:prstGeom prst="bentConnector3">
              <a:avLst>
                <a:gd name="adj1" fmla="val 1323"/>
              </a:avLst>
            </a:prstGeom>
            <a:noFill/>
            <a:ln w="9525" cap="flat" cmpd="sng">
              <a:solidFill>
                <a:schemeClr val="accent1"/>
              </a:solidFill>
              <a:prstDash val="solid"/>
              <a:miter lim="800000"/>
              <a:headEnd type="none" w="sm" len="sm"/>
              <a:tailEnd type="triangle" w="med" len="med"/>
            </a:ln>
          </p:spPr>
        </p:cxnSp>
        <p:cxnSp>
          <p:nvCxnSpPr>
            <p:cNvPr id="1366" name="Google Shape;1366;p35"/>
            <p:cNvCxnSpPr/>
            <p:nvPr/>
          </p:nvCxnSpPr>
          <p:spPr>
            <a:xfrm rot="10800000" flipH="1">
              <a:off x="7307825" y="3152446"/>
              <a:ext cx="1625390" cy="376366"/>
            </a:xfrm>
            <a:prstGeom prst="straightConnector1">
              <a:avLst/>
            </a:prstGeom>
            <a:noFill/>
            <a:ln w="9525" cap="flat" cmpd="sng">
              <a:solidFill>
                <a:schemeClr val="accent1"/>
              </a:solidFill>
              <a:prstDash val="solid"/>
              <a:miter lim="800000"/>
              <a:headEnd type="none" w="sm" len="sm"/>
              <a:tailEnd type="triangle" w="med" len="med"/>
            </a:ln>
          </p:spPr>
        </p:cxnSp>
        <p:sp>
          <p:nvSpPr>
            <p:cNvPr id="1367" name="Google Shape;1367;p35"/>
            <p:cNvSpPr/>
            <p:nvPr/>
          </p:nvSpPr>
          <p:spPr>
            <a:xfrm>
              <a:off x="32203" y="1542429"/>
              <a:ext cx="4445375" cy="4572000"/>
            </a:xfrm>
            <a:prstGeom prst="rect">
              <a:avLst/>
            </a:prstGeom>
            <a:noFill/>
            <a:ln w="381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368" name="Google Shape;1368;p35"/>
            <p:cNvSpPr/>
            <p:nvPr/>
          </p:nvSpPr>
          <p:spPr>
            <a:xfrm>
              <a:off x="4562343" y="1542429"/>
              <a:ext cx="4096825" cy="4572752"/>
            </a:xfrm>
            <a:prstGeom prst="rect">
              <a:avLst/>
            </a:prstGeom>
            <a:noFill/>
            <a:ln w="381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369" name="Google Shape;1369;p35"/>
            <p:cNvSpPr/>
            <p:nvPr/>
          </p:nvSpPr>
          <p:spPr>
            <a:xfrm>
              <a:off x="8731169" y="1542429"/>
              <a:ext cx="3386562" cy="4572000"/>
            </a:xfrm>
            <a:prstGeom prst="rect">
              <a:avLst/>
            </a:prstGeom>
            <a:noFill/>
            <a:ln w="381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373"/>
        <p:cNvGrpSpPr/>
        <p:nvPr/>
      </p:nvGrpSpPr>
      <p:grpSpPr>
        <a:xfrm>
          <a:off x="0" y="0"/>
          <a:ext cx="0" cy="0"/>
          <a:chOff x="0" y="0"/>
          <a:chExt cx="0" cy="0"/>
        </a:xfrm>
      </p:grpSpPr>
      <p:sp>
        <p:nvSpPr>
          <p:cNvPr id="1374" name="Google Shape;1374;p36"/>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000"/>
              <a:buFont typeface="Arial"/>
              <a:buNone/>
            </a:pPr>
            <a:r>
              <a:rPr lang="en-US" sz="4000"/>
              <a:t>Pilar Otimização de custos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378"/>
        <p:cNvGrpSpPr/>
        <p:nvPr/>
      </p:nvGrpSpPr>
      <p:grpSpPr>
        <a:xfrm>
          <a:off x="0" y="0"/>
          <a:ext cx="0" cy="0"/>
          <a:chOff x="0" y="0"/>
          <a:chExt cx="0" cy="0"/>
        </a:xfrm>
      </p:grpSpPr>
      <p:sp>
        <p:nvSpPr>
          <p:cNvPr id="1379" name="Google Shape;1379;p37"/>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Pilar Otimização de custos</a:t>
            </a:r>
            <a:endParaRPr/>
          </a:p>
        </p:txBody>
      </p:sp>
      <p:grpSp>
        <p:nvGrpSpPr>
          <p:cNvPr id="1380" name="Google Shape;1380;p37"/>
          <p:cNvGrpSpPr/>
          <p:nvPr/>
        </p:nvGrpSpPr>
        <p:grpSpPr>
          <a:xfrm>
            <a:off x="392209" y="1492389"/>
            <a:ext cx="2229853" cy="4539914"/>
            <a:chOff x="392209" y="1492389"/>
            <a:chExt cx="2229853" cy="4539914"/>
          </a:xfrm>
        </p:grpSpPr>
        <p:sp>
          <p:nvSpPr>
            <p:cNvPr id="1381" name="Google Shape;1381;p37"/>
            <p:cNvSpPr/>
            <p:nvPr/>
          </p:nvSpPr>
          <p:spPr>
            <a:xfrm>
              <a:off x="392209" y="1492389"/>
              <a:ext cx="2229853" cy="4539914"/>
            </a:xfrm>
            <a:prstGeom prst="rect">
              <a:avLst/>
            </a:prstGeom>
            <a:solidFill>
              <a:schemeClr val="lt1"/>
            </a:solidFill>
            <a:ln w="19050" cap="flat" cmpd="sng">
              <a:solidFill>
                <a:srgbClr val="0070C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endParaRPr sz="2400" b="1" i="0" u="none" strike="noStrike" cap="none">
                <a:solidFill>
                  <a:schemeClr val="dk1"/>
                </a:solidFill>
                <a:latin typeface="Arial"/>
                <a:ea typeface="Arial"/>
                <a:cs typeface="Arial"/>
                <a:sym typeface="Arial"/>
              </a:endParaRPr>
            </a:p>
            <a:p>
              <a:pPr marL="0" marR="0" lvl="0" indent="0" algn="ctr" rtl="0">
                <a:spcBef>
                  <a:spcPts val="0"/>
                </a:spcBef>
                <a:spcAft>
                  <a:spcPts val="0"/>
                </a:spcAft>
                <a:buNone/>
              </a:pPr>
              <a:r>
                <a:rPr lang="en-US" sz="2400" b="1" i="0" u="none" strike="noStrike" cap="none">
                  <a:solidFill>
                    <a:schemeClr val="dk1"/>
                  </a:solidFill>
                  <a:latin typeface="Arial"/>
                  <a:ea typeface="Arial"/>
                  <a:cs typeface="Arial"/>
                  <a:sym typeface="Arial"/>
                </a:rPr>
                <a:t>Pilar Otimização de custos</a:t>
              </a:r>
              <a:endParaRPr sz="2400" b="1" i="0" u="none" strike="noStrike" cap="none">
                <a:solidFill>
                  <a:schemeClr val="dk1"/>
                </a:solidFill>
                <a:latin typeface="Arial"/>
                <a:ea typeface="Arial"/>
                <a:cs typeface="Arial"/>
                <a:sym typeface="Arial"/>
              </a:endParaRPr>
            </a:p>
          </p:txBody>
        </p:sp>
        <p:sp>
          <p:nvSpPr>
            <p:cNvPr id="1382" name="Google Shape;1382;p37"/>
            <p:cNvSpPr txBox="1"/>
            <p:nvPr/>
          </p:nvSpPr>
          <p:spPr>
            <a:xfrm>
              <a:off x="509641" y="4848104"/>
              <a:ext cx="1985910" cy="1015663"/>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000" b="0" i="0" u="none" strike="noStrike" cap="none">
                  <a:solidFill>
                    <a:schemeClr val="dk1"/>
                  </a:solidFill>
                  <a:latin typeface="Arial"/>
                  <a:ea typeface="Arial"/>
                  <a:cs typeface="Arial"/>
                  <a:sym typeface="Arial"/>
                </a:rPr>
                <a:t>Elimine despesas desnecessárias.</a:t>
              </a:r>
              <a:endParaRPr/>
            </a:p>
          </p:txBody>
        </p:sp>
        <p:pic>
          <p:nvPicPr>
            <p:cNvPr id="1383" name="Google Shape;1383;p37" descr="100x100_benefit_lowcost-affordable"/>
            <p:cNvPicPr preferRelativeResize="0"/>
            <p:nvPr/>
          </p:nvPicPr>
          <p:blipFill rotWithShape="1">
            <a:blip r:embed="rId3">
              <a:alphaModFix/>
            </a:blip>
            <a:srcRect/>
            <a:stretch/>
          </p:blipFill>
          <p:spPr>
            <a:xfrm>
              <a:off x="771075" y="3030826"/>
              <a:ext cx="1463040" cy="1463040"/>
            </a:xfrm>
            <a:prstGeom prst="rect">
              <a:avLst/>
            </a:prstGeom>
            <a:noFill/>
            <a:ln>
              <a:noFill/>
            </a:ln>
          </p:spPr>
        </p:pic>
      </p:grpSp>
      <p:sp>
        <p:nvSpPr>
          <p:cNvPr id="1384" name="Google Shape;1384;p37"/>
          <p:cNvSpPr txBox="1">
            <a:spLocks noGrp="1"/>
          </p:cNvSpPr>
          <p:nvPr>
            <p:ph type="body" idx="1"/>
          </p:nvPr>
        </p:nvSpPr>
        <p:spPr>
          <a:xfrm>
            <a:off x="2918590" y="1528175"/>
            <a:ext cx="8216135"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800"/>
              <a:buChar char="•"/>
            </a:pPr>
            <a:r>
              <a:rPr lang="en-US">
                <a:solidFill>
                  <a:schemeClr val="accent5"/>
                </a:solidFill>
              </a:rPr>
              <a:t>Foco</a:t>
            </a:r>
            <a:endParaRPr/>
          </a:p>
          <a:p>
            <a:pPr marL="685800" lvl="1" indent="-228600" algn="l" rtl="0">
              <a:lnSpc>
                <a:spcPct val="90000"/>
              </a:lnSpc>
              <a:spcBef>
                <a:spcPts val="500"/>
              </a:spcBef>
              <a:spcAft>
                <a:spcPts val="0"/>
              </a:spcAft>
              <a:buClr>
                <a:schemeClr val="dk1"/>
              </a:buClr>
              <a:buSzPts val="2400"/>
              <a:buChar char="•"/>
            </a:pPr>
            <a:r>
              <a:rPr lang="en-US"/>
              <a:t>Execute sistemas para agregar valor comercial pelo menor preço.</a:t>
            </a:r>
            <a:endParaRPr/>
          </a:p>
          <a:p>
            <a:pPr marL="228600" lvl="0" indent="-50800" algn="l" rtl="0">
              <a:lnSpc>
                <a:spcPct val="90000"/>
              </a:lnSpc>
              <a:spcBef>
                <a:spcPts val="1000"/>
              </a:spcBef>
              <a:spcAft>
                <a:spcPts val="0"/>
              </a:spcAft>
              <a:buClr>
                <a:schemeClr val="dk1"/>
              </a:buClr>
              <a:buSzPts val="2800"/>
              <a:buNone/>
            </a:pPr>
            <a:endParaRPr/>
          </a:p>
          <a:p>
            <a:pPr marL="228600" lvl="0" indent="-228600" algn="l" rtl="0">
              <a:lnSpc>
                <a:spcPct val="90000"/>
              </a:lnSpc>
              <a:spcBef>
                <a:spcPts val="1000"/>
              </a:spcBef>
              <a:spcAft>
                <a:spcPts val="0"/>
              </a:spcAft>
              <a:buClr>
                <a:schemeClr val="dk1"/>
              </a:buClr>
              <a:buSzPts val="2800"/>
              <a:buChar char="•"/>
            </a:pPr>
            <a:r>
              <a:rPr lang="en-US">
                <a:solidFill>
                  <a:schemeClr val="accent5"/>
                </a:solidFill>
              </a:rPr>
              <a:t>Principais tópicos</a:t>
            </a:r>
            <a:endParaRPr/>
          </a:p>
          <a:p>
            <a:pPr marL="685800" lvl="1" indent="-228600" algn="l" rtl="0">
              <a:lnSpc>
                <a:spcPct val="90000"/>
              </a:lnSpc>
              <a:spcBef>
                <a:spcPts val="500"/>
              </a:spcBef>
              <a:spcAft>
                <a:spcPts val="0"/>
              </a:spcAft>
              <a:buClr>
                <a:schemeClr val="dk1"/>
              </a:buClr>
              <a:buSzPts val="2400"/>
              <a:buChar char="•"/>
            </a:pPr>
            <a:r>
              <a:rPr lang="en-US"/>
              <a:t>Compreender e controlar quando o dinheiro está sendo gasto</a:t>
            </a:r>
            <a:endParaRPr/>
          </a:p>
          <a:p>
            <a:pPr marL="685800" lvl="1" indent="-228600" algn="l" rtl="0">
              <a:lnSpc>
                <a:spcPct val="90000"/>
              </a:lnSpc>
              <a:spcBef>
                <a:spcPts val="500"/>
              </a:spcBef>
              <a:spcAft>
                <a:spcPts val="0"/>
              </a:spcAft>
              <a:buClr>
                <a:schemeClr val="dk1"/>
              </a:buClr>
              <a:buSzPts val="2400"/>
              <a:buChar char="•"/>
            </a:pPr>
            <a:r>
              <a:rPr lang="en-US"/>
              <a:t>Selecionar o número mais apropriado e correto de tipos de recursos</a:t>
            </a:r>
            <a:endParaRPr/>
          </a:p>
          <a:p>
            <a:pPr marL="685800" lvl="1" indent="-228600" algn="l" rtl="0">
              <a:lnSpc>
                <a:spcPct val="90000"/>
              </a:lnSpc>
              <a:spcBef>
                <a:spcPts val="500"/>
              </a:spcBef>
              <a:spcAft>
                <a:spcPts val="0"/>
              </a:spcAft>
              <a:buClr>
                <a:schemeClr val="dk1"/>
              </a:buClr>
              <a:buSzPts val="2400"/>
              <a:buChar char="•"/>
            </a:pPr>
            <a:r>
              <a:rPr lang="en-US"/>
              <a:t>Analisar gastos ao longo do tempo</a:t>
            </a:r>
            <a:endParaRPr/>
          </a:p>
          <a:p>
            <a:pPr marL="685800" lvl="1" indent="-228600" algn="l" rtl="0">
              <a:lnSpc>
                <a:spcPct val="90000"/>
              </a:lnSpc>
              <a:spcBef>
                <a:spcPts val="500"/>
              </a:spcBef>
              <a:spcAft>
                <a:spcPts val="0"/>
              </a:spcAft>
              <a:buClr>
                <a:schemeClr val="dk1"/>
              </a:buClr>
              <a:buSzPts val="2400"/>
              <a:buChar char="•"/>
            </a:pPr>
            <a:r>
              <a:rPr lang="en-US"/>
              <a:t>Escalabilidade para atender às necessidades empresariais sem gastos excessivos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388"/>
        <p:cNvGrpSpPr/>
        <p:nvPr/>
      </p:nvGrpSpPr>
      <p:grpSpPr>
        <a:xfrm>
          <a:off x="0" y="0"/>
          <a:ext cx="0" cy="0"/>
          <a:chOff x="0" y="0"/>
          <a:chExt cx="0" cy="0"/>
        </a:xfrm>
      </p:grpSpPr>
      <p:sp>
        <p:nvSpPr>
          <p:cNvPr id="1389" name="Google Shape;1389;p38"/>
          <p:cNvSpPr txBox="1">
            <a:spLocks noGrp="1"/>
          </p:cNvSpPr>
          <p:nvPr>
            <p:ph type="title"/>
          </p:nvPr>
        </p:nvSpPr>
        <p:spPr>
          <a:xfrm>
            <a:off x="419100" y="365125"/>
            <a:ext cx="836295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Princípios de design de otimização de custos</a:t>
            </a:r>
            <a:endParaRPr/>
          </a:p>
        </p:txBody>
      </p:sp>
      <p:grpSp>
        <p:nvGrpSpPr>
          <p:cNvPr id="1390" name="Google Shape;1390;p38"/>
          <p:cNvGrpSpPr/>
          <p:nvPr/>
        </p:nvGrpSpPr>
        <p:grpSpPr>
          <a:xfrm>
            <a:off x="392209" y="1492389"/>
            <a:ext cx="2229853" cy="4539914"/>
            <a:chOff x="392209" y="1492389"/>
            <a:chExt cx="2229853" cy="4539914"/>
          </a:xfrm>
        </p:grpSpPr>
        <p:sp>
          <p:nvSpPr>
            <p:cNvPr id="1391" name="Google Shape;1391;p38"/>
            <p:cNvSpPr/>
            <p:nvPr/>
          </p:nvSpPr>
          <p:spPr>
            <a:xfrm>
              <a:off x="392209" y="1492389"/>
              <a:ext cx="2229853" cy="4539914"/>
            </a:xfrm>
            <a:prstGeom prst="rect">
              <a:avLst/>
            </a:prstGeom>
            <a:solidFill>
              <a:schemeClr val="lt1"/>
            </a:solidFill>
            <a:ln w="19050" cap="flat" cmpd="sng">
              <a:solidFill>
                <a:srgbClr val="0070C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endParaRPr sz="2400" b="1" i="0" u="none" strike="noStrike" cap="none">
                <a:solidFill>
                  <a:schemeClr val="dk1"/>
                </a:solidFill>
                <a:latin typeface="Arial"/>
                <a:ea typeface="Arial"/>
                <a:cs typeface="Arial"/>
                <a:sym typeface="Arial"/>
              </a:endParaRPr>
            </a:p>
            <a:p>
              <a:pPr marL="0" marR="0" lvl="0" indent="0" algn="ctr" rtl="0">
                <a:spcBef>
                  <a:spcPts val="0"/>
                </a:spcBef>
                <a:spcAft>
                  <a:spcPts val="0"/>
                </a:spcAft>
                <a:buNone/>
              </a:pPr>
              <a:r>
                <a:rPr lang="en-US" sz="2400" b="1" i="0" u="none" strike="noStrike" cap="none">
                  <a:solidFill>
                    <a:schemeClr val="dk1"/>
                  </a:solidFill>
                  <a:latin typeface="Arial"/>
                  <a:ea typeface="Arial"/>
                  <a:cs typeface="Arial"/>
                  <a:sym typeface="Arial"/>
                </a:rPr>
                <a:t>Pilar Otimização de custos</a:t>
              </a:r>
              <a:endParaRPr sz="2400" b="1" i="0" u="none" strike="noStrike" cap="none">
                <a:solidFill>
                  <a:schemeClr val="dk1"/>
                </a:solidFill>
                <a:latin typeface="Arial"/>
                <a:ea typeface="Arial"/>
                <a:cs typeface="Arial"/>
                <a:sym typeface="Arial"/>
              </a:endParaRPr>
            </a:p>
          </p:txBody>
        </p:sp>
        <p:sp>
          <p:nvSpPr>
            <p:cNvPr id="1392" name="Google Shape;1392;p38"/>
            <p:cNvSpPr txBox="1"/>
            <p:nvPr/>
          </p:nvSpPr>
          <p:spPr>
            <a:xfrm>
              <a:off x="509641" y="4848104"/>
              <a:ext cx="1985910"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0" i="0" u="none" strike="noStrike" cap="none">
                  <a:solidFill>
                    <a:schemeClr val="dk1"/>
                  </a:solidFill>
                  <a:latin typeface="Arial"/>
                  <a:ea typeface="Arial"/>
                  <a:cs typeface="Arial"/>
                  <a:sym typeface="Arial"/>
                </a:rPr>
                <a:t>Elimine despesas desnecessárias.</a:t>
              </a:r>
              <a:endParaRPr/>
            </a:p>
          </p:txBody>
        </p:sp>
        <p:pic>
          <p:nvPicPr>
            <p:cNvPr id="1393" name="Google Shape;1393;p38" descr="100x100_benefit_lowcost-affordable"/>
            <p:cNvPicPr preferRelativeResize="0"/>
            <p:nvPr/>
          </p:nvPicPr>
          <p:blipFill rotWithShape="1">
            <a:blip r:embed="rId3">
              <a:alphaModFix/>
            </a:blip>
            <a:srcRect/>
            <a:stretch/>
          </p:blipFill>
          <p:spPr>
            <a:xfrm>
              <a:off x="771075" y="3030826"/>
              <a:ext cx="1463040" cy="1463040"/>
            </a:xfrm>
            <a:prstGeom prst="rect">
              <a:avLst/>
            </a:prstGeom>
            <a:noFill/>
            <a:ln>
              <a:noFill/>
            </a:ln>
          </p:spPr>
        </p:pic>
      </p:grpSp>
      <p:sp>
        <p:nvSpPr>
          <p:cNvPr id="1394" name="Google Shape;1394;p38"/>
          <p:cNvSpPr txBox="1"/>
          <p:nvPr/>
        </p:nvSpPr>
        <p:spPr>
          <a:xfrm>
            <a:off x="2867778" y="1528175"/>
            <a:ext cx="8905122" cy="4648788"/>
          </a:xfrm>
          <a:prstGeom prst="rect">
            <a:avLst/>
          </a:prstGeom>
          <a:noFill/>
          <a:ln>
            <a:noFill/>
          </a:ln>
        </p:spPr>
        <p:txBody>
          <a:bodyPr spcFirstLastPara="1" wrap="square" lIns="91425" tIns="45700" rIns="91425" bIns="45700" anchor="t" anchorCtr="0">
            <a:noAutofit/>
          </a:bodyPr>
          <a:lstStyle/>
          <a:p>
            <a:pPr marL="228600" marR="0" lvl="0" indent="-228600" algn="l" rtl="0">
              <a:lnSpc>
                <a:spcPct val="90000"/>
              </a:lnSpc>
              <a:spcBef>
                <a:spcPts val="0"/>
              </a:spcBef>
              <a:spcAft>
                <a:spcPts val="0"/>
              </a:spcAft>
              <a:buClr>
                <a:schemeClr val="dk1"/>
              </a:buClr>
              <a:buSzPts val="2800"/>
              <a:buFont typeface="Arial"/>
              <a:buChar char="•"/>
            </a:pPr>
            <a:r>
              <a:rPr lang="en-US" sz="2800" b="0" i="0" u="none" strike="noStrike" cap="none">
                <a:solidFill>
                  <a:schemeClr val="dk1"/>
                </a:solidFill>
                <a:latin typeface="Arial"/>
                <a:ea typeface="Arial"/>
                <a:cs typeface="Arial"/>
                <a:sym typeface="Arial"/>
              </a:rPr>
              <a:t>Adotar um modelo de consumo</a:t>
            </a:r>
            <a:endParaRPr/>
          </a:p>
          <a:p>
            <a:pPr marL="228600" marR="0" lvl="0" indent="-228600" algn="l" rtl="0">
              <a:lnSpc>
                <a:spcPct val="90000"/>
              </a:lnSpc>
              <a:spcBef>
                <a:spcPts val="1000"/>
              </a:spcBef>
              <a:spcAft>
                <a:spcPts val="0"/>
              </a:spcAft>
              <a:buClr>
                <a:schemeClr val="dk1"/>
              </a:buClr>
              <a:buSzPts val="2800"/>
              <a:buFont typeface="Arial"/>
              <a:buChar char="•"/>
            </a:pPr>
            <a:r>
              <a:rPr lang="en-US" sz="2800" b="0" i="0" u="none" strike="noStrike" cap="none">
                <a:solidFill>
                  <a:schemeClr val="dk1"/>
                </a:solidFill>
                <a:latin typeface="Arial"/>
                <a:ea typeface="Arial"/>
                <a:cs typeface="Arial"/>
                <a:sym typeface="Arial"/>
              </a:rPr>
              <a:t>Medir a eficiência geral</a:t>
            </a:r>
            <a:endParaRPr/>
          </a:p>
          <a:p>
            <a:pPr marL="228600" marR="0" lvl="0" indent="-228600" algn="l" rtl="0">
              <a:lnSpc>
                <a:spcPct val="90000"/>
              </a:lnSpc>
              <a:spcBef>
                <a:spcPts val="1000"/>
              </a:spcBef>
              <a:spcAft>
                <a:spcPts val="0"/>
              </a:spcAft>
              <a:buClr>
                <a:schemeClr val="dk1"/>
              </a:buClr>
              <a:buSzPts val="2800"/>
              <a:buFont typeface="Arial"/>
              <a:buChar char="•"/>
            </a:pPr>
            <a:r>
              <a:rPr lang="en-US" sz="2800" b="0" i="0" u="none" strike="noStrike" cap="none">
                <a:solidFill>
                  <a:schemeClr val="dk1"/>
                </a:solidFill>
                <a:latin typeface="Arial"/>
                <a:ea typeface="Arial"/>
                <a:cs typeface="Arial"/>
                <a:sym typeface="Arial"/>
              </a:rPr>
              <a:t>Eliminar despesas em operações de datacenter</a:t>
            </a:r>
            <a:endParaRPr/>
          </a:p>
          <a:p>
            <a:pPr marL="228600" marR="0" lvl="0" indent="-228600" algn="l" rtl="0">
              <a:lnSpc>
                <a:spcPct val="90000"/>
              </a:lnSpc>
              <a:spcBef>
                <a:spcPts val="1000"/>
              </a:spcBef>
              <a:spcAft>
                <a:spcPts val="0"/>
              </a:spcAft>
              <a:buClr>
                <a:schemeClr val="dk1"/>
              </a:buClr>
              <a:buSzPts val="2800"/>
              <a:buFont typeface="Arial"/>
              <a:buChar char="•"/>
            </a:pPr>
            <a:r>
              <a:rPr lang="en-US" sz="2800" b="0" i="0" u="none" strike="noStrike" cap="none">
                <a:solidFill>
                  <a:schemeClr val="dk1"/>
                </a:solidFill>
                <a:latin typeface="Arial"/>
                <a:ea typeface="Arial"/>
                <a:cs typeface="Arial"/>
                <a:sym typeface="Arial"/>
              </a:rPr>
              <a:t>Analisar e atribuir despesas</a:t>
            </a:r>
            <a:endParaRPr/>
          </a:p>
          <a:p>
            <a:pPr marL="228600" marR="0" lvl="0" indent="-228600" algn="l" rtl="0">
              <a:lnSpc>
                <a:spcPct val="90000"/>
              </a:lnSpc>
              <a:spcBef>
                <a:spcPts val="1000"/>
              </a:spcBef>
              <a:spcAft>
                <a:spcPts val="0"/>
              </a:spcAft>
              <a:buClr>
                <a:schemeClr val="dk1"/>
              </a:buClr>
              <a:buSzPts val="2800"/>
              <a:buFont typeface="Arial"/>
              <a:buChar char="•"/>
            </a:pPr>
            <a:r>
              <a:rPr lang="en-US" sz="2800" b="0" i="0" u="none" strike="noStrike" cap="none">
                <a:solidFill>
                  <a:schemeClr val="dk1"/>
                </a:solidFill>
                <a:latin typeface="Arial"/>
                <a:ea typeface="Arial"/>
                <a:cs typeface="Arial"/>
                <a:sym typeface="Arial"/>
              </a:rPr>
              <a:t>Usar serviços gerenciados e em nível de aplicativo para reduzir o custo de propriedade</a:t>
            </a:r>
            <a:endParaRPr/>
          </a:p>
          <a:p>
            <a:pPr marL="228600" marR="0" lvl="0" indent="-50800" algn="l" rtl="0">
              <a:lnSpc>
                <a:spcPct val="90000"/>
              </a:lnSpc>
              <a:spcBef>
                <a:spcPts val="1000"/>
              </a:spcBef>
              <a:spcAft>
                <a:spcPts val="0"/>
              </a:spcAft>
              <a:buClr>
                <a:schemeClr val="dk1"/>
              </a:buClr>
              <a:buSzPts val="2800"/>
              <a:buFont typeface="Arial"/>
              <a:buNone/>
            </a:pPr>
            <a:endParaRPr sz="2800" b="0" i="0" u="none" strike="noStrike" cap="none">
              <a:solidFill>
                <a:schemeClr val="dk1"/>
              </a:solidFill>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398"/>
        <p:cNvGrpSpPr/>
        <p:nvPr/>
      </p:nvGrpSpPr>
      <p:grpSpPr>
        <a:xfrm>
          <a:off x="0" y="0"/>
          <a:ext cx="0" cy="0"/>
          <a:chOff x="0" y="0"/>
          <a:chExt cx="0" cy="0"/>
        </a:xfrm>
      </p:grpSpPr>
      <p:sp>
        <p:nvSpPr>
          <p:cNvPr id="1399" name="Google Shape;1399;p39"/>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Perguntas sobre otimização de custos</a:t>
            </a:r>
            <a:endParaRPr/>
          </a:p>
        </p:txBody>
      </p:sp>
      <p:sp>
        <p:nvSpPr>
          <p:cNvPr id="1400" name="Google Shape;1400;p39"/>
          <p:cNvSpPr txBox="1">
            <a:spLocks noGrp="1"/>
          </p:cNvSpPr>
          <p:nvPr>
            <p:ph type="body" idx="1"/>
          </p:nvPr>
        </p:nvSpPr>
        <p:spPr>
          <a:xfrm>
            <a:off x="419100" y="1528175"/>
            <a:ext cx="5257800"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accent5"/>
              </a:buClr>
              <a:buSzPts val="2000"/>
              <a:buNone/>
            </a:pPr>
            <a:r>
              <a:rPr lang="en-US" sz="2000">
                <a:solidFill>
                  <a:schemeClr val="accent5"/>
                </a:solidFill>
              </a:rPr>
              <a:t>Visibilidade de gastos</a:t>
            </a:r>
            <a:endParaRPr/>
          </a:p>
          <a:p>
            <a:pPr marL="228600" lvl="0" indent="-228600" algn="l" rtl="0">
              <a:lnSpc>
                <a:spcPct val="90000"/>
              </a:lnSpc>
              <a:spcBef>
                <a:spcPts val="1000"/>
              </a:spcBef>
              <a:spcAft>
                <a:spcPts val="0"/>
              </a:spcAft>
              <a:buClr>
                <a:schemeClr val="dk1"/>
              </a:buClr>
              <a:buSzPts val="1800"/>
              <a:buChar char="•"/>
            </a:pPr>
            <a:r>
              <a:rPr lang="en-US" sz="1800"/>
              <a:t>Como você controla o uso?</a:t>
            </a:r>
            <a:endParaRPr/>
          </a:p>
          <a:p>
            <a:pPr marL="228600" lvl="0" indent="-228600" algn="l" rtl="0">
              <a:lnSpc>
                <a:spcPct val="90000"/>
              </a:lnSpc>
              <a:spcBef>
                <a:spcPts val="1000"/>
              </a:spcBef>
              <a:spcAft>
                <a:spcPts val="0"/>
              </a:spcAft>
              <a:buClr>
                <a:schemeClr val="dk1"/>
              </a:buClr>
              <a:buSzPts val="1800"/>
              <a:buChar char="•"/>
            </a:pPr>
            <a:r>
              <a:rPr lang="en-US" sz="1800"/>
              <a:t>Como você monitora o uso e o custo?</a:t>
            </a:r>
            <a:endParaRPr/>
          </a:p>
          <a:p>
            <a:pPr marL="228600" lvl="0" indent="-228600" algn="l" rtl="0">
              <a:lnSpc>
                <a:spcPct val="90000"/>
              </a:lnSpc>
              <a:spcBef>
                <a:spcPts val="1000"/>
              </a:spcBef>
              <a:spcAft>
                <a:spcPts val="0"/>
              </a:spcAft>
              <a:buClr>
                <a:schemeClr val="dk1"/>
              </a:buClr>
              <a:buSzPts val="1800"/>
              <a:buChar char="•"/>
            </a:pPr>
            <a:r>
              <a:rPr lang="en-US" sz="1800"/>
              <a:t>Como você descomissiona recursos?</a:t>
            </a:r>
            <a:br>
              <a:rPr lang="en-US" sz="1800"/>
            </a:br>
            <a:endParaRPr sz="1800"/>
          </a:p>
          <a:p>
            <a:pPr marL="0" lvl="0" indent="0" algn="l" rtl="0">
              <a:lnSpc>
                <a:spcPct val="90000"/>
              </a:lnSpc>
              <a:spcBef>
                <a:spcPts val="1000"/>
              </a:spcBef>
              <a:spcAft>
                <a:spcPts val="0"/>
              </a:spcAft>
              <a:buClr>
                <a:schemeClr val="accent5"/>
              </a:buClr>
              <a:buSzPts val="2000"/>
              <a:buNone/>
            </a:pPr>
            <a:r>
              <a:rPr lang="en-US" sz="2000">
                <a:solidFill>
                  <a:schemeClr val="accent5"/>
                </a:solidFill>
              </a:rPr>
              <a:t>Recursos de baixo custo</a:t>
            </a:r>
            <a:endParaRPr/>
          </a:p>
          <a:p>
            <a:pPr marL="228600" lvl="0" indent="-228600" algn="l" rtl="0">
              <a:lnSpc>
                <a:spcPct val="90000"/>
              </a:lnSpc>
              <a:spcBef>
                <a:spcPts val="1000"/>
              </a:spcBef>
              <a:spcAft>
                <a:spcPts val="0"/>
              </a:spcAft>
              <a:buClr>
                <a:schemeClr val="dk1"/>
              </a:buClr>
              <a:buSzPts val="1800"/>
              <a:buChar char="•"/>
            </a:pPr>
            <a:r>
              <a:rPr lang="en-US" sz="1800"/>
              <a:t>Como você avalia o custo ao selecionar serviços?</a:t>
            </a:r>
            <a:endParaRPr/>
          </a:p>
          <a:p>
            <a:pPr marL="228600" lvl="0" indent="-228600" algn="l" rtl="0">
              <a:lnSpc>
                <a:spcPct val="90000"/>
              </a:lnSpc>
              <a:spcBef>
                <a:spcPts val="1000"/>
              </a:spcBef>
              <a:spcAft>
                <a:spcPts val="0"/>
              </a:spcAft>
              <a:buClr>
                <a:schemeClr val="dk1"/>
              </a:buClr>
              <a:buSzPts val="1800"/>
              <a:buChar char="•"/>
            </a:pPr>
            <a:r>
              <a:rPr lang="en-US" sz="1800"/>
              <a:t>Como você cumpre metas de custo ao selecionar o tipo e o tamanho do recurso?</a:t>
            </a:r>
            <a:endParaRPr/>
          </a:p>
          <a:p>
            <a:pPr marL="228600" lvl="0" indent="-228600" algn="l" rtl="0">
              <a:lnSpc>
                <a:spcPct val="90000"/>
              </a:lnSpc>
              <a:spcBef>
                <a:spcPts val="1000"/>
              </a:spcBef>
              <a:spcAft>
                <a:spcPts val="0"/>
              </a:spcAft>
              <a:buClr>
                <a:schemeClr val="dk1"/>
              </a:buClr>
              <a:buSzPts val="1800"/>
              <a:buChar char="•"/>
            </a:pPr>
            <a:r>
              <a:rPr lang="en-US" sz="1800"/>
              <a:t>Como usa modelos de definição de preço para reduzir custos?</a:t>
            </a:r>
            <a:endParaRPr/>
          </a:p>
          <a:p>
            <a:pPr marL="228600" lvl="0" indent="-228600" algn="l" rtl="0">
              <a:lnSpc>
                <a:spcPct val="90000"/>
              </a:lnSpc>
              <a:spcBef>
                <a:spcPts val="1000"/>
              </a:spcBef>
              <a:spcAft>
                <a:spcPts val="0"/>
              </a:spcAft>
              <a:buClr>
                <a:schemeClr val="dk1"/>
              </a:buClr>
              <a:buSzPts val="1800"/>
              <a:buChar char="•"/>
            </a:pPr>
            <a:r>
              <a:rPr lang="en-US" sz="1800"/>
              <a:t>Como você planeja alterações de transferência de dados?</a:t>
            </a:r>
            <a:endParaRPr/>
          </a:p>
        </p:txBody>
      </p:sp>
      <p:sp>
        <p:nvSpPr>
          <p:cNvPr id="1401" name="Google Shape;1401;p39"/>
          <p:cNvSpPr txBox="1">
            <a:spLocks noGrp="1"/>
          </p:cNvSpPr>
          <p:nvPr>
            <p:ph type="body" idx="2"/>
          </p:nvPr>
        </p:nvSpPr>
        <p:spPr>
          <a:xfrm>
            <a:off x="6246312" y="1524228"/>
            <a:ext cx="5504688"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accent5"/>
              </a:buClr>
              <a:buSzPts val="2000"/>
              <a:buNone/>
            </a:pPr>
            <a:r>
              <a:rPr lang="en-US" sz="2000">
                <a:solidFill>
                  <a:schemeClr val="accent5"/>
                </a:solidFill>
              </a:rPr>
              <a:t>Correspondência de oferta e demanda</a:t>
            </a:r>
            <a:endParaRPr/>
          </a:p>
          <a:p>
            <a:pPr marL="228600" lvl="0" indent="-228600" algn="l" rtl="0">
              <a:lnSpc>
                <a:spcPct val="90000"/>
              </a:lnSpc>
              <a:spcBef>
                <a:spcPts val="1000"/>
              </a:spcBef>
              <a:spcAft>
                <a:spcPts val="0"/>
              </a:spcAft>
              <a:buClr>
                <a:schemeClr val="dk1"/>
              </a:buClr>
              <a:buSzPts val="1800"/>
              <a:buChar char="•"/>
            </a:pPr>
            <a:r>
              <a:rPr lang="en-US" sz="1800"/>
              <a:t>Como você faz a correspondência entre a oferta de recursos e a demanda?</a:t>
            </a:r>
            <a:br>
              <a:rPr lang="en-US" sz="1800"/>
            </a:br>
            <a:endParaRPr sz="1800"/>
          </a:p>
          <a:p>
            <a:pPr marL="0" lvl="0" indent="0" algn="l" rtl="0">
              <a:lnSpc>
                <a:spcPct val="90000"/>
              </a:lnSpc>
              <a:spcBef>
                <a:spcPts val="1000"/>
              </a:spcBef>
              <a:spcAft>
                <a:spcPts val="0"/>
              </a:spcAft>
              <a:buClr>
                <a:schemeClr val="accent5"/>
              </a:buClr>
              <a:buSzPts val="2000"/>
              <a:buNone/>
            </a:pPr>
            <a:r>
              <a:rPr lang="en-US" sz="2000">
                <a:solidFill>
                  <a:schemeClr val="accent5"/>
                </a:solidFill>
              </a:rPr>
              <a:t>Otimização ao longo do tempo</a:t>
            </a:r>
            <a:endParaRPr/>
          </a:p>
          <a:p>
            <a:pPr marL="228600" lvl="0" indent="-228600" algn="l" rtl="0">
              <a:lnSpc>
                <a:spcPct val="90000"/>
              </a:lnSpc>
              <a:spcBef>
                <a:spcPts val="1000"/>
              </a:spcBef>
              <a:spcAft>
                <a:spcPts val="0"/>
              </a:spcAft>
              <a:buClr>
                <a:schemeClr val="dk1"/>
              </a:buClr>
              <a:buSzPts val="1800"/>
              <a:buChar char="•"/>
            </a:pPr>
            <a:r>
              <a:rPr lang="en-US" sz="1800"/>
              <a:t>Como você avalia novos serviços?</a:t>
            </a:r>
            <a:endParaRPr/>
          </a:p>
          <a:p>
            <a:pPr marL="228600" lvl="0" indent="-76200" algn="l" rtl="0">
              <a:lnSpc>
                <a:spcPct val="90000"/>
              </a:lnSpc>
              <a:spcBef>
                <a:spcPts val="1000"/>
              </a:spcBef>
              <a:spcAft>
                <a:spcPts val="0"/>
              </a:spcAft>
              <a:buClr>
                <a:schemeClr val="dk1"/>
              </a:buClr>
              <a:buSzPts val="2400"/>
              <a:buNone/>
            </a:pP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4"/>
          <p:cNvSpPr txBox="1">
            <a:spLocks noGrp="1"/>
          </p:cNvSpPr>
          <p:nvPr>
            <p:ph type="body" idx="1"/>
          </p:nvPr>
        </p:nvSpPr>
        <p:spPr>
          <a:xfrm>
            <a:off x="419100" y="2554356"/>
            <a:ext cx="8059738" cy="4884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36C2B4"/>
              </a:buClr>
              <a:buSzPts val="2000"/>
              <a:buNone/>
            </a:pPr>
            <a:r>
              <a:rPr lang="en-US"/>
              <a:t>Módulo 9: Arquitetura de nuvem</a:t>
            </a:r>
            <a:endParaRPr/>
          </a:p>
        </p:txBody>
      </p:sp>
      <p:sp>
        <p:nvSpPr>
          <p:cNvPr id="231" name="Google Shape;231;p4"/>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sz="4000"/>
              <a:t>Seção 1: AWS Well-Architected Framework</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405"/>
        <p:cNvGrpSpPr/>
        <p:nvPr/>
      </p:nvGrpSpPr>
      <p:grpSpPr>
        <a:xfrm>
          <a:off x="0" y="0"/>
          <a:ext cx="0" cy="0"/>
          <a:chOff x="0" y="0"/>
          <a:chExt cx="0" cy="0"/>
        </a:xfrm>
      </p:grpSpPr>
      <p:sp>
        <p:nvSpPr>
          <p:cNvPr id="1406" name="Google Shape;1406;p40"/>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Detalhamento de atividade</a:t>
            </a:r>
            <a:endParaRPr/>
          </a:p>
        </p:txBody>
      </p:sp>
      <p:grpSp>
        <p:nvGrpSpPr>
          <p:cNvPr id="1407" name="Google Shape;1407;p40"/>
          <p:cNvGrpSpPr/>
          <p:nvPr/>
        </p:nvGrpSpPr>
        <p:grpSpPr>
          <a:xfrm>
            <a:off x="32203" y="1150237"/>
            <a:ext cx="12085528" cy="5639907"/>
            <a:chOff x="32203" y="1150237"/>
            <a:chExt cx="12085528" cy="5639907"/>
          </a:xfrm>
        </p:grpSpPr>
        <p:sp>
          <p:nvSpPr>
            <p:cNvPr id="1408" name="Google Shape;1408;p40"/>
            <p:cNvSpPr/>
            <p:nvPr/>
          </p:nvSpPr>
          <p:spPr>
            <a:xfrm>
              <a:off x="1973178" y="2081088"/>
              <a:ext cx="9875520" cy="3840480"/>
            </a:xfrm>
            <a:prstGeom prst="rect">
              <a:avLst/>
            </a:prstGeom>
            <a:noFill/>
            <a:ln w="12700" cap="flat" cmpd="sng">
              <a:solidFill>
                <a:srgbClr val="1D8900"/>
              </a:solidFill>
              <a:prstDash val="solid"/>
              <a:miter lim="800000"/>
              <a:headEnd type="none" w="sm" len="sm"/>
              <a:tailEnd type="none" w="sm" len="sm"/>
            </a:ln>
          </p:spPr>
          <p:txBody>
            <a:bodyPr spcFirstLastPara="1" wrap="square" lIns="457200" tIns="91425" rIns="91425" bIns="45700" anchor="t" anchorCtr="0">
              <a:noAutofit/>
            </a:bodyPr>
            <a:lstStyle/>
            <a:p>
              <a:pPr marL="0" marR="0" lvl="0" indent="0" algn="l" rtl="0">
                <a:lnSpc>
                  <a:spcPct val="100000"/>
                </a:lnSpc>
                <a:spcBef>
                  <a:spcPts val="0"/>
                </a:spcBef>
                <a:spcAft>
                  <a:spcPts val="0"/>
                </a:spcAft>
                <a:buClr>
                  <a:srgbClr val="1D8900"/>
                </a:buClr>
                <a:buSzPts val="1200"/>
                <a:buFont typeface="Arial"/>
                <a:buNone/>
              </a:pPr>
              <a:r>
                <a:rPr lang="en-US" sz="1200" b="0" i="0" u="none" strike="noStrike" cap="none">
                  <a:solidFill>
                    <a:srgbClr val="1D8900"/>
                  </a:solidFill>
                  <a:latin typeface="Arial"/>
                  <a:ea typeface="Arial"/>
                  <a:cs typeface="Arial"/>
                  <a:sym typeface="Arial"/>
                </a:rPr>
                <a:t> VPC</a:t>
              </a:r>
              <a:endParaRPr/>
            </a:p>
          </p:txBody>
        </p:sp>
        <p:sp>
          <p:nvSpPr>
            <p:cNvPr id="1409" name="Google Shape;1409;p40"/>
            <p:cNvSpPr/>
            <p:nvPr/>
          </p:nvSpPr>
          <p:spPr>
            <a:xfrm>
              <a:off x="1789889" y="1605179"/>
              <a:ext cx="10241280" cy="4434840"/>
            </a:xfrm>
            <a:prstGeom prst="rect">
              <a:avLst/>
            </a:prstGeom>
            <a:noFill/>
            <a:ln w="12700" cap="flat" cmpd="sng">
              <a:solidFill>
                <a:srgbClr val="232F3D"/>
              </a:solidFill>
              <a:prstDash val="solid"/>
              <a:miter lim="800000"/>
              <a:headEnd type="none" w="sm" len="sm"/>
              <a:tailEnd type="none" w="sm" len="sm"/>
            </a:ln>
          </p:spPr>
          <p:txBody>
            <a:bodyPr spcFirstLastPara="1" wrap="square" lIns="457200" tIns="91425" rIns="91425" bIns="45700" anchor="t" anchorCtr="0">
              <a:no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 Nuvem AWS </a:t>
              </a:r>
              <a:endParaRPr sz="1200" b="0" i="0" u="none" strike="noStrike" cap="none">
                <a:solidFill>
                  <a:srgbClr val="000000"/>
                </a:solidFill>
                <a:latin typeface="Arial"/>
                <a:ea typeface="Arial"/>
                <a:cs typeface="Arial"/>
                <a:sym typeface="Arial"/>
              </a:endParaRPr>
            </a:p>
          </p:txBody>
        </p:sp>
        <p:pic>
          <p:nvPicPr>
            <p:cNvPr id="1410" name="Google Shape;1410;p40"/>
            <p:cNvPicPr preferRelativeResize="0"/>
            <p:nvPr/>
          </p:nvPicPr>
          <p:blipFill rotWithShape="1">
            <a:blip r:embed="rId3">
              <a:alphaModFix/>
            </a:blip>
            <a:srcRect/>
            <a:stretch/>
          </p:blipFill>
          <p:spPr>
            <a:xfrm>
              <a:off x="1973179" y="2081088"/>
              <a:ext cx="457200" cy="457200"/>
            </a:xfrm>
            <a:prstGeom prst="rect">
              <a:avLst/>
            </a:prstGeom>
            <a:noFill/>
            <a:ln>
              <a:noFill/>
            </a:ln>
          </p:spPr>
        </p:pic>
        <p:pic>
          <p:nvPicPr>
            <p:cNvPr id="1411" name="Google Shape;1411;p40"/>
            <p:cNvPicPr preferRelativeResize="0"/>
            <p:nvPr/>
          </p:nvPicPr>
          <p:blipFill rotWithShape="1">
            <a:blip r:embed="rId4">
              <a:alphaModFix/>
            </a:blip>
            <a:srcRect/>
            <a:stretch/>
          </p:blipFill>
          <p:spPr>
            <a:xfrm>
              <a:off x="123644" y="3160770"/>
              <a:ext cx="548640" cy="548640"/>
            </a:xfrm>
            <a:prstGeom prst="rect">
              <a:avLst/>
            </a:prstGeom>
            <a:noFill/>
            <a:ln>
              <a:noFill/>
            </a:ln>
          </p:spPr>
        </p:pic>
        <p:pic>
          <p:nvPicPr>
            <p:cNvPr id="1412" name="Google Shape;1412;p40"/>
            <p:cNvPicPr preferRelativeResize="0"/>
            <p:nvPr/>
          </p:nvPicPr>
          <p:blipFill rotWithShape="1">
            <a:blip r:embed="rId5">
              <a:alphaModFix/>
            </a:blip>
            <a:srcRect/>
            <a:stretch/>
          </p:blipFill>
          <p:spPr>
            <a:xfrm>
              <a:off x="123644" y="1951541"/>
              <a:ext cx="548640" cy="548640"/>
            </a:xfrm>
            <a:prstGeom prst="rect">
              <a:avLst/>
            </a:prstGeom>
            <a:noFill/>
            <a:ln>
              <a:noFill/>
            </a:ln>
          </p:spPr>
        </p:pic>
        <p:pic>
          <p:nvPicPr>
            <p:cNvPr id="1413" name="Google Shape;1413;p40"/>
            <p:cNvPicPr preferRelativeResize="0"/>
            <p:nvPr/>
          </p:nvPicPr>
          <p:blipFill rotWithShape="1">
            <a:blip r:embed="rId6">
              <a:alphaModFix/>
            </a:blip>
            <a:srcRect/>
            <a:stretch/>
          </p:blipFill>
          <p:spPr>
            <a:xfrm>
              <a:off x="70304" y="5579229"/>
              <a:ext cx="640080" cy="640080"/>
            </a:xfrm>
            <a:prstGeom prst="rect">
              <a:avLst/>
            </a:prstGeom>
            <a:noFill/>
            <a:ln>
              <a:noFill/>
            </a:ln>
          </p:spPr>
        </p:pic>
        <p:pic>
          <p:nvPicPr>
            <p:cNvPr id="1414" name="Google Shape;1414;p40"/>
            <p:cNvPicPr preferRelativeResize="0"/>
            <p:nvPr/>
          </p:nvPicPr>
          <p:blipFill rotWithShape="1">
            <a:blip r:embed="rId7">
              <a:alphaModFix/>
            </a:blip>
            <a:srcRect/>
            <a:stretch/>
          </p:blipFill>
          <p:spPr>
            <a:xfrm>
              <a:off x="123644" y="4369999"/>
              <a:ext cx="548640" cy="548640"/>
            </a:xfrm>
            <a:prstGeom prst="rect">
              <a:avLst/>
            </a:prstGeom>
            <a:noFill/>
            <a:ln>
              <a:noFill/>
            </a:ln>
          </p:spPr>
        </p:pic>
        <p:sp>
          <p:nvSpPr>
            <p:cNvPr id="1415" name="Google Shape;1415;p40"/>
            <p:cNvSpPr txBox="1"/>
            <p:nvPr/>
          </p:nvSpPr>
          <p:spPr>
            <a:xfrm>
              <a:off x="601572" y="1933474"/>
              <a:ext cx="941283"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Máquina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captura </a:t>
              </a:r>
              <a:endParaRPr sz="1200" b="0" i="0" u="none" strike="noStrike" cap="none">
                <a:solidFill>
                  <a:srgbClr val="000000"/>
                </a:solidFill>
                <a:latin typeface="Arial"/>
                <a:ea typeface="Arial"/>
                <a:cs typeface="Arial"/>
                <a:sym typeface="Arial"/>
              </a:endParaRPr>
            </a:p>
          </p:txBody>
        </p:sp>
        <p:sp>
          <p:nvSpPr>
            <p:cNvPr id="1416" name="Google Shape;1416;p40"/>
            <p:cNvSpPr txBox="1"/>
            <p:nvPr/>
          </p:nvSpPr>
          <p:spPr>
            <a:xfrm>
              <a:off x="601572" y="3107597"/>
              <a:ext cx="1334020"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Matriz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armazenamento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removível </a:t>
              </a:r>
              <a:endParaRPr sz="1200" b="0" i="0" u="none" strike="noStrike" cap="none">
                <a:solidFill>
                  <a:srgbClr val="000000"/>
                </a:solidFill>
                <a:latin typeface="Arial"/>
                <a:ea typeface="Arial"/>
                <a:cs typeface="Arial"/>
                <a:sym typeface="Arial"/>
              </a:endParaRPr>
            </a:p>
          </p:txBody>
        </p:sp>
        <p:sp>
          <p:nvSpPr>
            <p:cNvPr id="1417" name="Google Shape;1417;p40"/>
            <p:cNvSpPr txBox="1"/>
            <p:nvPr/>
          </p:nvSpPr>
          <p:spPr>
            <a:xfrm>
              <a:off x="670900" y="4407586"/>
              <a:ext cx="1008609"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Máquina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ingestão </a:t>
              </a:r>
              <a:endParaRPr sz="1200" b="0" i="0" u="none" strike="noStrike" cap="none">
                <a:solidFill>
                  <a:srgbClr val="000000"/>
                </a:solidFill>
                <a:latin typeface="Arial"/>
                <a:ea typeface="Arial"/>
                <a:cs typeface="Arial"/>
                <a:sym typeface="Arial"/>
              </a:endParaRPr>
            </a:p>
          </p:txBody>
        </p:sp>
        <p:sp>
          <p:nvSpPr>
            <p:cNvPr id="1418" name="Google Shape;1418;p40"/>
            <p:cNvSpPr txBox="1"/>
            <p:nvPr/>
          </p:nvSpPr>
          <p:spPr>
            <a:xfrm>
              <a:off x="547049" y="5387027"/>
              <a:ext cx="1351652"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Armazenamento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em fitas </a:t>
              </a:r>
              <a:endParaRPr sz="1200" b="0" i="0" u="none" strike="noStrike" cap="none">
                <a:solidFill>
                  <a:srgbClr val="000000"/>
                </a:solidFill>
                <a:latin typeface="Arial"/>
                <a:ea typeface="Arial"/>
                <a:cs typeface="Arial"/>
                <a:sym typeface="Arial"/>
              </a:endParaRPr>
            </a:p>
          </p:txBody>
        </p:sp>
        <p:cxnSp>
          <p:nvCxnSpPr>
            <p:cNvPr id="1419" name="Google Shape;1419;p40"/>
            <p:cNvCxnSpPr>
              <a:stCxn id="1412" idx="2"/>
              <a:endCxn id="1411" idx="0"/>
            </p:cNvCxnSpPr>
            <p:nvPr/>
          </p:nvCxnSpPr>
          <p:spPr>
            <a:xfrm>
              <a:off x="397964" y="2500181"/>
              <a:ext cx="0" cy="6606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420" name="Google Shape;1420;p40"/>
            <p:cNvCxnSpPr>
              <a:stCxn id="1414" idx="0"/>
              <a:endCxn id="1411" idx="2"/>
            </p:cNvCxnSpPr>
            <p:nvPr/>
          </p:nvCxnSpPr>
          <p:spPr>
            <a:xfrm rot="10800000">
              <a:off x="397964" y="3709399"/>
              <a:ext cx="0" cy="660600"/>
            </a:xfrm>
            <a:prstGeom prst="straightConnector1">
              <a:avLst/>
            </a:prstGeom>
            <a:noFill/>
            <a:ln w="9525" cap="flat" cmpd="sng">
              <a:solidFill>
                <a:schemeClr val="accent1"/>
              </a:solidFill>
              <a:prstDash val="lgDash"/>
              <a:miter lim="800000"/>
              <a:headEnd type="none" w="sm" len="sm"/>
              <a:tailEnd type="triangle" w="med" len="med"/>
            </a:ln>
          </p:spPr>
        </p:cxnSp>
        <p:cxnSp>
          <p:nvCxnSpPr>
            <p:cNvPr id="1421" name="Google Shape;1421;p40"/>
            <p:cNvCxnSpPr/>
            <p:nvPr/>
          </p:nvCxnSpPr>
          <p:spPr>
            <a:xfrm>
              <a:off x="390344" y="4976459"/>
              <a:ext cx="0" cy="640080"/>
            </a:xfrm>
            <a:prstGeom prst="straightConnector1">
              <a:avLst/>
            </a:prstGeom>
            <a:noFill/>
            <a:ln w="9525" cap="flat" cmpd="sng">
              <a:solidFill>
                <a:schemeClr val="accent1"/>
              </a:solidFill>
              <a:prstDash val="lgDash"/>
              <a:miter lim="800000"/>
              <a:headEnd type="none" w="sm" len="sm"/>
              <a:tailEnd type="triangle" w="med" len="med"/>
            </a:ln>
          </p:spPr>
        </p:cxnSp>
        <p:sp>
          <p:nvSpPr>
            <p:cNvPr id="1422" name="Google Shape;1422;p40"/>
            <p:cNvSpPr txBox="1"/>
            <p:nvPr/>
          </p:nvSpPr>
          <p:spPr>
            <a:xfrm>
              <a:off x="434728" y="5085346"/>
              <a:ext cx="670376"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Arial"/>
                  <a:ea typeface="Arial"/>
                  <a:cs typeface="Arial"/>
                  <a:sym typeface="Arial"/>
                </a:rPr>
                <a:t>Backup</a:t>
              </a:r>
              <a:endParaRPr sz="1200" b="0" i="0" u="none" strike="noStrike" cap="none">
                <a:solidFill>
                  <a:srgbClr val="000000"/>
                </a:solidFill>
                <a:latin typeface="Arial"/>
                <a:ea typeface="Arial"/>
                <a:cs typeface="Arial"/>
                <a:sym typeface="Arial"/>
              </a:endParaRPr>
            </a:p>
          </p:txBody>
        </p:sp>
        <p:grpSp>
          <p:nvGrpSpPr>
            <p:cNvPr id="1423" name="Google Shape;1423;p40"/>
            <p:cNvGrpSpPr/>
            <p:nvPr/>
          </p:nvGrpSpPr>
          <p:grpSpPr>
            <a:xfrm>
              <a:off x="2391755" y="2413149"/>
              <a:ext cx="998991" cy="761670"/>
              <a:chOff x="2614644" y="2527449"/>
              <a:chExt cx="998991" cy="761670"/>
            </a:xfrm>
          </p:grpSpPr>
          <p:pic>
            <p:nvPicPr>
              <p:cNvPr id="1424" name="Google Shape;1424;p40"/>
              <p:cNvPicPr preferRelativeResize="0"/>
              <p:nvPr/>
            </p:nvPicPr>
            <p:blipFill rotWithShape="1">
              <a:blip r:embed="rId8">
                <a:alphaModFix/>
              </a:blip>
              <a:srcRect/>
              <a:stretch/>
            </p:blipFill>
            <p:spPr>
              <a:xfrm>
                <a:off x="2931260" y="2527449"/>
                <a:ext cx="365760" cy="365760"/>
              </a:xfrm>
              <a:prstGeom prst="rect">
                <a:avLst/>
              </a:prstGeom>
              <a:noFill/>
              <a:ln>
                <a:noFill/>
              </a:ln>
            </p:spPr>
          </p:pic>
          <p:sp>
            <p:nvSpPr>
              <p:cNvPr id="1425" name="Google Shape;1425;p40"/>
              <p:cNvSpPr txBox="1"/>
              <p:nvPr/>
            </p:nvSpPr>
            <p:spPr>
              <a:xfrm>
                <a:off x="2614644" y="2827454"/>
                <a:ext cx="99899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Ativos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imagens </a:t>
                </a:r>
                <a:endParaRPr sz="1200" b="0" i="0" u="none" strike="noStrike" cap="none">
                  <a:solidFill>
                    <a:srgbClr val="000000"/>
                  </a:solidFill>
                  <a:latin typeface="Arial"/>
                  <a:ea typeface="Arial"/>
                  <a:cs typeface="Arial"/>
                  <a:sym typeface="Arial"/>
                </a:endParaRPr>
              </a:p>
            </p:txBody>
          </p:sp>
        </p:grpSp>
        <p:grpSp>
          <p:nvGrpSpPr>
            <p:cNvPr id="1426" name="Google Shape;1426;p40"/>
            <p:cNvGrpSpPr/>
            <p:nvPr/>
          </p:nvGrpSpPr>
          <p:grpSpPr>
            <a:xfrm>
              <a:off x="2114011" y="3669228"/>
              <a:ext cx="1554480" cy="918644"/>
              <a:chOff x="2336900" y="3669228"/>
              <a:chExt cx="1554480" cy="918644"/>
            </a:xfrm>
          </p:grpSpPr>
          <p:pic>
            <p:nvPicPr>
              <p:cNvPr id="1427" name="Google Shape;1427;p40"/>
              <p:cNvPicPr preferRelativeResize="0"/>
              <p:nvPr/>
            </p:nvPicPr>
            <p:blipFill rotWithShape="1">
              <a:blip r:embed="rId9">
                <a:alphaModFix/>
              </a:blip>
              <a:srcRect/>
              <a:stretch/>
            </p:blipFill>
            <p:spPr>
              <a:xfrm>
                <a:off x="2931260" y="4029178"/>
                <a:ext cx="365760" cy="365760"/>
              </a:xfrm>
              <a:prstGeom prst="rect">
                <a:avLst/>
              </a:prstGeom>
              <a:noFill/>
              <a:ln>
                <a:noFill/>
              </a:ln>
            </p:spPr>
          </p:pic>
          <p:sp>
            <p:nvSpPr>
              <p:cNvPr id="1428" name="Google Shape;1428;p40"/>
              <p:cNvSpPr txBox="1"/>
              <p:nvPr/>
            </p:nvSpPr>
            <p:spPr>
              <a:xfrm>
                <a:off x="2454343" y="4310873"/>
                <a:ext cx="1319593"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Pré-processador </a:t>
                </a:r>
                <a:endParaRPr sz="1200" b="0" i="0" u="none" strike="noStrike" cap="none">
                  <a:solidFill>
                    <a:srgbClr val="000000"/>
                  </a:solidFill>
                  <a:latin typeface="Arial"/>
                  <a:ea typeface="Arial"/>
                  <a:cs typeface="Arial"/>
                  <a:sym typeface="Arial"/>
                </a:endParaRPr>
              </a:p>
            </p:txBody>
          </p:sp>
          <p:sp>
            <p:nvSpPr>
              <p:cNvPr id="1429" name="Google Shape;1429;p40"/>
              <p:cNvSpPr/>
              <p:nvPr/>
            </p:nvSpPr>
            <p:spPr>
              <a:xfrm>
                <a:off x="2336900" y="3669228"/>
                <a:ext cx="1554480" cy="914400"/>
              </a:xfrm>
              <a:prstGeom prst="rect">
                <a:avLst/>
              </a:prstGeom>
              <a:noFill/>
              <a:ln w="12700" cap="flat" cmpd="sng">
                <a:solidFill>
                  <a:srgbClr val="DF3312"/>
                </a:solidFill>
                <a:prstDash val="solid"/>
                <a:miter lim="800000"/>
                <a:headEnd type="none" w="sm" len="sm"/>
                <a:tailEnd type="none" w="sm" len="sm"/>
              </a:ln>
            </p:spPr>
            <p:txBody>
              <a:bodyPr spcFirstLastPara="1" wrap="square" lIns="91425" tIns="91425" rIns="91425" bIns="45700" anchor="t" anchorCtr="1">
                <a:noAutofit/>
              </a:bodyPr>
              <a:lstStyle/>
              <a:p>
                <a:pPr marL="0" marR="0" lvl="0" indent="0" algn="l" rtl="0">
                  <a:spcBef>
                    <a:spcPts val="0"/>
                  </a:spcBef>
                  <a:spcAft>
                    <a:spcPts val="0"/>
                  </a:spcAft>
                  <a:buNone/>
                </a:pPr>
                <a:r>
                  <a:rPr lang="en-US" sz="1200" b="0" i="0" u="none" strike="noStrike" cap="none">
                    <a:solidFill>
                      <a:srgbClr val="DF3312"/>
                    </a:solidFill>
                    <a:latin typeface="Arial"/>
                    <a:ea typeface="Arial"/>
                    <a:cs typeface="Arial"/>
                    <a:sym typeface="Arial"/>
                  </a:rPr>
                  <a:t>Grupo de segurança </a:t>
                </a:r>
                <a:endParaRPr/>
              </a:p>
            </p:txBody>
          </p:sp>
        </p:grpSp>
        <p:sp>
          <p:nvSpPr>
            <p:cNvPr id="1430" name="Google Shape;1430;p40"/>
            <p:cNvSpPr txBox="1"/>
            <p:nvPr/>
          </p:nvSpPr>
          <p:spPr>
            <a:xfrm>
              <a:off x="1782010" y="1150237"/>
              <a:ext cx="1529586"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Arial"/>
                  <a:ea typeface="Arial"/>
                  <a:cs typeface="Arial"/>
                  <a:sym typeface="Arial"/>
                </a:rPr>
                <a:t>Fly and Snap</a:t>
              </a:r>
              <a:endParaRPr/>
            </a:p>
          </p:txBody>
        </p:sp>
        <p:sp>
          <p:nvSpPr>
            <p:cNvPr id="1431" name="Google Shape;1431;p40"/>
            <p:cNvSpPr txBox="1"/>
            <p:nvPr/>
          </p:nvSpPr>
          <p:spPr>
            <a:xfrm>
              <a:off x="6065836" y="1150237"/>
              <a:ext cx="166584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Arial"/>
                  <a:ea typeface="Arial"/>
                  <a:cs typeface="Arial"/>
                  <a:sym typeface="Arial"/>
                </a:rPr>
                <a:t>Show and Sell</a:t>
              </a:r>
              <a:endParaRPr/>
            </a:p>
          </p:txBody>
        </p:sp>
        <p:sp>
          <p:nvSpPr>
            <p:cNvPr id="1432" name="Google Shape;1432;p40"/>
            <p:cNvSpPr txBox="1"/>
            <p:nvPr/>
          </p:nvSpPr>
          <p:spPr>
            <a:xfrm>
              <a:off x="9543227" y="1150237"/>
              <a:ext cx="1723549"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Arial"/>
                  <a:ea typeface="Arial"/>
                  <a:cs typeface="Arial"/>
                  <a:sym typeface="Arial"/>
                </a:rPr>
                <a:t>Make and Ship</a:t>
              </a:r>
              <a:endParaRPr/>
            </a:p>
          </p:txBody>
        </p:sp>
        <p:grpSp>
          <p:nvGrpSpPr>
            <p:cNvPr id="1433" name="Google Shape;1433;p40"/>
            <p:cNvGrpSpPr/>
            <p:nvPr/>
          </p:nvGrpSpPr>
          <p:grpSpPr>
            <a:xfrm>
              <a:off x="3663628" y="2728898"/>
              <a:ext cx="769762" cy="739799"/>
              <a:chOff x="4029388" y="2728898"/>
              <a:chExt cx="769762" cy="739799"/>
            </a:xfrm>
          </p:grpSpPr>
          <p:pic>
            <p:nvPicPr>
              <p:cNvPr id="1434" name="Google Shape;1434;p40"/>
              <p:cNvPicPr preferRelativeResize="0"/>
              <p:nvPr/>
            </p:nvPicPr>
            <p:blipFill rotWithShape="1">
              <a:blip r:embed="rId9">
                <a:alphaModFix/>
              </a:blip>
              <a:srcRect/>
              <a:stretch/>
            </p:blipFill>
            <p:spPr>
              <a:xfrm>
                <a:off x="4231388" y="2728898"/>
                <a:ext cx="365760" cy="365760"/>
              </a:xfrm>
              <a:prstGeom prst="rect">
                <a:avLst/>
              </a:prstGeom>
              <a:noFill/>
              <a:ln>
                <a:noFill/>
              </a:ln>
            </p:spPr>
          </p:pic>
          <p:sp>
            <p:nvSpPr>
              <p:cNvPr id="1435" name="Google Shape;1435;p40"/>
              <p:cNvSpPr txBox="1"/>
              <p:nvPr/>
            </p:nvSpPr>
            <p:spPr>
              <a:xfrm>
                <a:off x="4029388" y="3007032"/>
                <a:ext cx="76976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Imagery </a:t>
                </a:r>
                <a:endParaRPr sz="1200" b="0" i="0" u="none" strike="noStrike" cap="none">
                  <a:solidFill>
                    <a:srgbClr val="000000"/>
                  </a:solidFill>
                  <a:latin typeface="Arial"/>
                  <a:ea typeface="Arial"/>
                  <a:cs typeface="Arial"/>
                  <a:sym typeface="Arial"/>
                </a:endParaRPr>
              </a:p>
            </p:txBody>
          </p:sp>
        </p:grpSp>
        <p:grpSp>
          <p:nvGrpSpPr>
            <p:cNvPr id="1436" name="Google Shape;1436;p40"/>
            <p:cNvGrpSpPr/>
            <p:nvPr/>
          </p:nvGrpSpPr>
          <p:grpSpPr>
            <a:xfrm>
              <a:off x="2984266" y="4830387"/>
              <a:ext cx="1295547" cy="858385"/>
              <a:chOff x="3259571" y="5024256"/>
              <a:chExt cx="1295547" cy="858385"/>
            </a:xfrm>
          </p:grpSpPr>
          <p:sp>
            <p:nvSpPr>
              <p:cNvPr id="1437" name="Google Shape;1437;p40"/>
              <p:cNvSpPr txBox="1"/>
              <p:nvPr/>
            </p:nvSpPr>
            <p:spPr>
              <a:xfrm>
                <a:off x="3259571" y="5420976"/>
                <a:ext cx="1295547"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Banco de dados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imagens </a:t>
                </a:r>
                <a:endParaRPr sz="1200" b="0" i="0" u="none" strike="noStrike" cap="none">
                  <a:solidFill>
                    <a:srgbClr val="000000"/>
                  </a:solidFill>
                  <a:latin typeface="Arial"/>
                  <a:ea typeface="Arial"/>
                  <a:cs typeface="Arial"/>
                  <a:sym typeface="Arial"/>
                </a:endParaRPr>
              </a:p>
            </p:txBody>
          </p:sp>
          <p:grpSp>
            <p:nvGrpSpPr>
              <p:cNvPr id="1438" name="Google Shape;1438;p40"/>
              <p:cNvGrpSpPr/>
              <p:nvPr/>
            </p:nvGrpSpPr>
            <p:grpSpPr>
              <a:xfrm>
                <a:off x="3724465" y="5024256"/>
                <a:ext cx="365760" cy="365760"/>
                <a:chOff x="3695254" y="4989966"/>
                <a:chExt cx="365760" cy="365760"/>
              </a:xfrm>
            </p:grpSpPr>
            <p:pic>
              <p:nvPicPr>
                <p:cNvPr id="1439" name="Google Shape;1439;p40"/>
                <p:cNvPicPr preferRelativeResize="0"/>
                <p:nvPr/>
              </p:nvPicPr>
              <p:blipFill rotWithShape="1">
                <a:blip r:embed="rId10">
                  <a:alphaModFix/>
                </a:blip>
                <a:srcRect/>
                <a:stretch/>
              </p:blipFill>
              <p:spPr>
                <a:xfrm>
                  <a:off x="3695254" y="4989966"/>
                  <a:ext cx="365760" cy="365760"/>
                </a:xfrm>
                <a:prstGeom prst="rect">
                  <a:avLst/>
                </a:prstGeom>
                <a:noFill/>
                <a:ln>
                  <a:noFill/>
                </a:ln>
              </p:spPr>
            </p:pic>
            <p:sp>
              <p:nvSpPr>
                <p:cNvPr id="1440" name="Google Shape;1440;p40"/>
                <p:cNvSpPr/>
                <p:nvPr/>
              </p:nvSpPr>
              <p:spPr>
                <a:xfrm>
                  <a:off x="3719438" y="5043347"/>
                  <a:ext cx="320040" cy="9144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grpSp>
        <p:grpSp>
          <p:nvGrpSpPr>
            <p:cNvPr id="1441" name="Google Shape;1441;p40"/>
            <p:cNvGrpSpPr/>
            <p:nvPr/>
          </p:nvGrpSpPr>
          <p:grpSpPr>
            <a:xfrm>
              <a:off x="4691544" y="3108527"/>
              <a:ext cx="1132041" cy="741189"/>
              <a:chOff x="5092582" y="3651934"/>
              <a:chExt cx="1132041" cy="741189"/>
            </a:xfrm>
          </p:grpSpPr>
          <p:pic>
            <p:nvPicPr>
              <p:cNvPr id="1442" name="Google Shape;1442;p40"/>
              <p:cNvPicPr preferRelativeResize="0"/>
              <p:nvPr/>
            </p:nvPicPr>
            <p:blipFill rotWithShape="1">
              <a:blip r:embed="rId9">
                <a:alphaModFix/>
              </a:blip>
              <a:srcRect/>
              <a:stretch/>
            </p:blipFill>
            <p:spPr>
              <a:xfrm>
                <a:off x="5423652" y="3651934"/>
                <a:ext cx="365760" cy="365760"/>
              </a:xfrm>
              <a:prstGeom prst="rect">
                <a:avLst/>
              </a:prstGeom>
              <a:noFill/>
              <a:ln>
                <a:noFill/>
              </a:ln>
            </p:spPr>
          </p:pic>
          <p:sp>
            <p:nvSpPr>
              <p:cNvPr id="1443" name="Google Shape;1443;p40"/>
              <p:cNvSpPr txBox="1"/>
              <p:nvPr/>
            </p:nvSpPr>
            <p:spPr>
              <a:xfrm>
                <a:off x="5092582" y="3931458"/>
                <a:ext cx="113204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mapeamento </a:t>
                </a:r>
                <a:endParaRPr sz="1200" b="0" i="0" u="none" strike="noStrike" cap="none">
                  <a:solidFill>
                    <a:srgbClr val="000000"/>
                  </a:solidFill>
                  <a:latin typeface="Arial"/>
                  <a:ea typeface="Arial"/>
                  <a:cs typeface="Arial"/>
                  <a:sym typeface="Arial"/>
                </a:endParaRPr>
              </a:p>
            </p:txBody>
          </p:sp>
        </p:grpSp>
        <p:grpSp>
          <p:nvGrpSpPr>
            <p:cNvPr id="1444" name="Google Shape;1444;p40"/>
            <p:cNvGrpSpPr/>
            <p:nvPr/>
          </p:nvGrpSpPr>
          <p:grpSpPr>
            <a:xfrm>
              <a:off x="5677793" y="2789955"/>
              <a:ext cx="806631" cy="772121"/>
              <a:chOff x="5708610" y="2722988"/>
              <a:chExt cx="806631" cy="772121"/>
            </a:xfrm>
          </p:grpSpPr>
          <p:pic>
            <p:nvPicPr>
              <p:cNvPr id="1445" name="Google Shape;1445;p40"/>
              <p:cNvPicPr preferRelativeResize="0"/>
              <p:nvPr/>
            </p:nvPicPr>
            <p:blipFill rotWithShape="1">
              <a:blip r:embed="rId9">
                <a:alphaModFix/>
              </a:blip>
              <a:srcRect/>
              <a:stretch/>
            </p:blipFill>
            <p:spPr>
              <a:xfrm>
                <a:off x="5882043" y="2722988"/>
                <a:ext cx="365760" cy="365760"/>
              </a:xfrm>
              <a:prstGeom prst="rect">
                <a:avLst/>
              </a:prstGeom>
              <a:noFill/>
              <a:ln>
                <a:noFill/>
              </a:ln>
            </p:spPr>
          </p:pic>
          <p:sp>
            <p:nvSpPr>
              <p:cNvPr id="1446" name="Google Shape;1446;p40"/>
              <p:cNvSpPr txBox="1"/>
              <p:nvPr/>
            </p:nvSpPr>
            <p:spPr>
              <a:xfrm>
                <a:off x="5708610" y="3033444"/>
                <a:ext cx="806631"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a:t>
                </a:r>
                <a:endParaRPr sz="1200" b="0" i="0" u="none" strike="noStrike" cap="none">
                  <a:solidFill>
                    <a:srgbClr val="000000"/>
                  </a:solidFill>
                  <a:latin typeface="Arial"/>
                  <a:ea typeface="Arial"/>
                  <a:cs typeface="Arial"/>
                  <a:sym typeface="Arial"/>
                </a:endParaRPr>
              </a:p>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Dispatch </a:t>
                </a:r>
                <a:endParaRPr sz="1200" b="0" i="0" u="none" strike="noStrike" cap="none">
                  <a:solidFill>
                    <a:srgbClr val="000000"/>
                  </a:solidFill>
                  <a:latin typeface="Arial"/>
                  <a:ea typeface="Arial"/>
                  <a:cs typeface="Arial"/>
                  <a:sym typeface="Arial"/>
                </a:endParaRPr>
              </a:p>
            </p:txBody>
          </p:sp>
        </p:grpSp>
        <p:grpSp>
          <p:nvGrpSpPr>
            <p:cNvPr id="1447" name="Google Shape;1447;p40"/>
            <p:cNvGrpSpPr/>
            <p:nvPr/>
          </p:nvGrpSpPr>
          <p:grpSpPr>
            <a:xfrm>
              <a:off x="5990868" y="4481569"/>
              <a:ext cx="1554480" cy="924536"/>
              <a:chOff x="5913572" y="4840979"/>
              <a:chExt cx="1765300" cy="924536"/>
            </a:xfrm>
          </p:grpSpPr>
          <p:sp>
            <p:nvSpPr>
              <p:cNvPr id="1448" name="Google Shape;1448;p40"/>
              <p:cNvSpPr txBox="1"/>
              <p:nvPr/>
            </p:nvSpPr>
            <p:spPr>
              <a:xfrm>
                <a:off x="6523890" y="5488516"/>
                <a:ext cx="544664"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Site </a:t>
                </a:r>
                <a:endParaRPr sz="1200" b="0" i="0" u="none" strike="noStrike" cap="none">
                  <a:solidFill>
                    <a:srgbClr val="000000"/>
                  </a:solidFill>
                  <a:latin typeface="Arial"/>
                  <a:ea typeface="Arial"/>
                  <a:cs typeface="Arial"/>
                  <a:sym typeface="Arial"/>
                </a:endParaRPr>
              </a:p>
            </p:txBody>
          </p:sp>
          <p:sp>
            <p:nvSpPr>
              <p:cNvPr id="1449" name="Google Shape;1449;p40"/>
              <p:cNvSpPr/>
              <p:nvPr/>
            </p:nvSpPr>
            <p:spPr>
              <a:xfrm>
                <a:off x="5913572" y="4840979"/>
                <a:ext cx="1765300" cy="914400"/>
              </a:xfrm>
              <a:prstGeom prst="rect">
                <a:avLst/>
              </a:prstGeom>
              <a:noFill/>
              <a:ln w="12700" cap="flat" cmpd="sng">
                <a:solidFill>
                  <a:srgbClr val="DF3312"/>
                </a:solidFill>
                <a:prstDash val="solid"/>
                <a:miter lim="800000"/>
                <a:headEnd type="none" w="sm" len="sm"/>
                <a:tailEnd type="none" w="sm" len="sm"/>
              </a:ln>
            </p:spPr>
            <p:txBody>
              <a:bodyPr spcFirstLastPara="1" wrap="square" lIns="91425" tIns="91425" rIns="91425" bIns="45700" anchor="t" anchorCtr="1">
                <a:noAutofit/>
              </a:bodyPr>
              <a:lstStyle/>
              <a:p>
                <a:pPr marL="0" marR="0" lvl="0" indent="0" algn="l" rtl="0">
                  <a:spcBef>
                    <a:spcPts val="0"/>
                  </a:spcBef>
                  <a:spcAft>
                    <a:spcPts val="0"/>
                  </a:spcAft>
                  <a:buNone/>
                </a:pPr>
                <a:r>
                  <a:rPr lang="en-US" sz="1200" b="0" i="0" u="none" strike="noStrike" cap="none">
                    <a:solidFill>
                      <a:srgbClr val="DF3312"/>
                    </a:solidFill>
                    <a:latin typeface="Arial"/>
                    <a:ea typeface="Arial"/>
                    <a:cs typeface="Arial"/>
                    <a:sym typeface="Arial"/>
                  </a:rPr>
                  <a:t>Grupo de segurança </a:t>
                </a:r>
                <a:endParaRPr/>
              </a:p>
            </p:txBody>
          </p:sp>
        </p:grpSp>
        <p:grpSp>
          <p:nvGrpSpPr>
            <p:cNvPr id="1450" name="Google Shape;1450;p40"/>
            <p:cNvGrpSpPr/>
            <p:nvPr/>
          </p:nvGrpSpPr>
          <p:grpSpPr>
            <a:xfrm>
              <a:off x="4678627" y="4250546"/>
              <a:ext cx="1128835" cy="679874"/>
              <a:chOff x="4894366" y="4774206"/>
              <a:chExt cx="1128835" cy="679874"/>
            </a:xfrm>
          </p:grpSpPr>
          <p:pic>
            <p:nvPicPr>
              <p:cNvPr id="1451" name="Google Shape;1451;p40"/>
              <p:cNvPicPr preferRelativeResize="0"/>
              <p:nvPr/>
            </p:nvPicPr>
            <p:blipFill rotWithShape="1">
              <a:blip r:embed="rId8">
                <a:alphaModFix/>
              </a:blip>
              <a:srcRect/>
              <a:stretch/>
            </p:blipFill>
            <p:spPr>
              <a:xfrm>
                <a:off x="5223834" y="4774206"/>
                <a:ext cx="469900" cy="469900"/>
              </a:xfrm>
              <a:prstGeom prst="rect">
                <a:avLst/>
              </a:prstGeom>
              <a:noFill/>
              <a:ln>
                <a:noFill/>
              </a:ln>
            </p:spPr>
          </p:pic>
          <p:sp>
            <p:nvSpPr>
              <p:cNvPr id="1452" name="Google Shape;1452;p40"/>
              <p:cNvSpPr txBox="1"/>
              <p:nvPr/>
            </p:nvSpPr>
            <p:spPr>
              <a:xfrm>
                <a:off x="4894366" y="5177081"/>
                <a:ext cx="1128835"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Ativos do site </a:t>
                </a:r>
                <a:endParaRPr sz="1200" b="0" i="0" u="none" strike="noStrike" cap="none">
                  <a:solidFill>
                    <a:srgbClr val="000000"/>
                  </a:solidFill>
                  <a:latin typeface="Arial"/>
                  <a:ea typeface="Arial"/>
                  <a:cs typeface="Arial"/>
                  <a:sym typeface="Arial"/>
                </a:endParaRPr>
              </a:p>
            </p:txBody>
          </p:sp>
        </p:grpSp>
        <p:sp>
          <p:nvSpPr>
            <p:cNvPr id="1453" name="Google Shape;1453;p40"/>
            <p:cNvSpPr/>
            <p:nvPr/>
          </p:nvSpPr>
          <p:spPr>
            <a:xfrm>
              <a:off x="1876451" y="1688658"/>
              <a:ext cx="10058400" cy="4286242"/>
            </a:xfrm>
            <a:prstGeom prst="rect">
              <a:avLst/>
            </a:prstGeom>
            <a:noFill/>
            <a:ln w="12700" cap="flat" cmpd="sng">
              <a:solidFill>
                <a:srgbClr val="007CBC"/>
              </a:solidFill>
              <a:prstDash val="dash"/>
              <a:miter lim="800000"/>
              <a:headEnd type="none" w="sm" len="sm"/>
              <a:tailEnd type="none" w="sm" len="sm"/>
            </a:ln>
          </p:spPr>
          <p:txBody>
            <a:bodyPr spcFirstLastPara="1" wrap="square" lIns="91425" tIns="91425" rIns="91425" bIns="45700" anchor="t" anchorCtr="0">
              <a:noAutofit/>
            </a:bodyPr>
            <a:lstStyle/>
            <a:p>
              <a:pPr marL="0" marR="0" lvl="0" indent="0" algn="ctr" rtl="0">
                <a:spcBef>
                  <a:spcPts val="0"/>
                </a:spcBef>
                <a:spcAft>
                  <a:spcPts val="0"/>
                </a:spcAft>
                <a:buNone/>
              </a:pPr>
              <a:r>
                <a:rPr lang="en-US" sz="1200" b="0" i="0" u="none" strike="noStrike" cap="none">
                  <a:solidFill>
                    <a:srgbClr val="007CBC"/>
                  </a:solidFill>
                  <a:latin typeface="Arial"/>
                  <a:ea typeface="Arial"/>
                  <a:cs typeface="Arial"/>
                  <a:sym typeface="Arial"/>
                </a:rPr>
                <a:t>Zona de disponibilidade </a:t>
              </a:r>
              <a:endParaRPr/>
            </a:p>
          </p:txBody>
        </p:sp>
        <p:pic>
          <p:nvPicPr>
            <p:cNvPr id="1454" name="Google Shape;1454;p40"/>
            <p:cNvPicPr preferRelativeResize="0"/>
            <p:nvPr/>
          </p:nvPicPr>
          <p:blipFill rotWithShape="1">
            <a:blip r:embed="rId11">
              <a:alphaModFix/>
            </a:blip>
            <a:srcRect/>
            <a:stretch/>
          </p:blipFill>
          <p:spPr>
            <a:xfrm>
              <a:off x="1789889" y="1605179"/>
              <a:ext cx="457200" cy="457200"/>
            </a:xfrm>
            <a:prstGeom prst="rect">
              <a:avLst/>
            </a:prstGeom>
            <a:noFill/>
            <a:ln>
              <a:noFill/>
            </a:ln>
          </p:spPr>
        </p:pic>
        <p:grpSp>
          <p:nvGrpSpPr>
            <p:cNvPr id="1455" name="Google Shape;1455;p40"/>
            <p:cNvGrpSpPr/>
            <p:nvPr/>
          </p:nvGrpSpPr>
          <p:grpSpPr>
            <a:xfrm>
              <a:off x="7829475" y="3587917"/>
              <a:ext cx="845103" cy="936005"/>
              <a:chOff x="7909485" y="3702217"/>
              <a:chExt cx="845103" cy="936005"/>
            </a:xfrm>
          </p:grpSpPr>
          <p:pic>
            <p:nvPicPr>
              <p:cNvPr id="1456" name="Google Shape;1456;p40"/>
              <p:cNvPicPr preferRelativeResize="0"/>
              <p:nvPr/>
            </p:nvPicPr>
            <p:blipFill rotWithShape="1">
              <a:blip r:embed="rId12">
                <a:alphaModFix/>
              </a:blip>
              <a:srcRect/>
              <a:stretch/>
            </p:blipFill>
            <p:spPr>
              <a:xfrm>
                <a:off x="8149157" y="3702217"/>
                <a:ext cx="365760" cy="365760"/>
              </a:xfrm>
              <a:prstGeom prst="rect">
                <a:avLst/>
              </a:prstGeom>
              <a:noFill/>
              <a:ln>
                <a:noFill/>
              </a:ln>
            </p:spPr>
          </p:pic>
          <p:sp>
            <p:nvSpPr>
              <p:cNvPr id="1457" name="Google Shape;1457;p40"/>
              <p:cNvSpPr txBox="1"/>
              <p:nvPr/>
            </p:nvSpPr>
            <p:spPr>
              <a:xfrm>
                <a:off x="7909485" y="3991891"/>
                <a:ext cx="845103"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Fila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status do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pedido </a:t>
                </a:r>
                <a:endParaRPr sz="1200" b="0" i="0" u="none" strike="noStrike" cap="none">
                  <a:solidFill>
                    <a:srgbClr val="000000"/>
                  </a:solidFill>
                  <a:latin typeface="Arial"/>
                  <a:ea typeface="Arial"/>
                  <a:cs typeface="Arial"/>
                  <a:sym typeface="Arial"/>
                </a:endParaRPr>
              </a:p>
            </p:txBody>
          </p:sp>
        </p:grpSp>
        <p:grpSp>
          <p:nvGrpSpPr>
            <p:cNvPr id="1458" name="Google Shape;1458;p40"/>
            <p:cNvGrpSpPr/>
            <p:nvPr/>
          </p:nvGrpSpPr>
          <p:grpSpPr>
            <a:xfrm>
              <a:off x="8879095" y="2536180"/>
              <a:ext cx="862736" cy="750362"/>
              <a:chOff x="8958740" y="2536623"/>
              <a:chExt cx="862736" cy="750362"/>
            </a:xfrm>
          </p:grpSpPr>
          <p:pic>
            <p:nvPicPr>
              <p:cNvPr id="1459" name="Google Shape;1459;p40"/>
              <p:cNvPicPr preferRelativeResize="0"/>
              <p:nvPr/>
            </p:nvPicPr>
            <p:blipFill rotWithShape="1">
              <a:blip r:embed="rId12">
                <a:alphaModFix/>
              </a:blip>
              <a:srcRect/>
              <a:stretch/>
            </p:blipFill>
            <p:spPr>
              <a:xfrm>
                <a:off x="9207228" y="2536623"/>
                <a:ext cx="365760" cy="365760"/>
              </a:xfrm>
              <a:prstGeom prst="rect">
                <a:avLst/>
              </a:prstGeom>
              <a:noFill/>
              <a:ln>
                <a:noFill/>
              </a:ln>
            </p:spPr>
          </p:pic>
          <p:sp>
            <p:nvSpPr>
              <p:cNvPr id="1460" name="Google Shape;1460;p40"/>
              <p:cNvSpPr txBox="1"/>
              <p:nvPr/>
            </p:nvSpPr>
            <p:spPr>
              <a:xfrm>
                <a:off x="8958740" y="2825320"/>
                <a:ext cx="862736"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Fila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produção </a:t>
                </a:r>
                <a:endParaRPr sz="1200" b="0" i="0" u="none" strike="noStrike" cap="none">
                  <a:solidFill>
                    <a:srgbClr val="000000"/>
                  </a:solidFill>
                  <a:latin typeface="Arial"/>
                  <a:ea typeface="Arial"/>
                  <a:cs typeface="Arial"/>
                  <a:sym typeface="Arial"/>
                </a:endParaRPr>
              </a:p>
            </p:txBody>
          </p:sp>
        </p:grpSp>
        <p:grpSp>
          <p:nvGrpSpPr>
            <p:cNvPr id="1461" name="Google Shape;1461;p40"/>
            <p:cNvGrpSpPr/>
            <p:nvPr/>
          </p:nvGrpSpPr>
          <p:grpSpPr>
            <a:xfrm>
              <a:off x="9999239" y="2141136"/>
              <a:ext cx="1085554" cy="812607"/>
              <a:chOff x="9978398" y="2141136"/>
              <a:chExt cx="1085554" cy="812607"/>
            </a:xfrm>
          </p:grpSpPr>
          <p:pic>
            <p:nvPicPr>
              <p:cNvPr id="1462" name="Google Shape;1462;p40"/>
              <p:cNvPicPr preferRelativeResize="0"/>
              <p:nvPr/>
            </p:nvPicPr>
            <p:blipFill rotWithShape="1">
              <a:blip r:embed="rId9">
                <a:alphaModFix/>
              </a:blip>
              <a:srcRect/>
              <a:stretch/>
            </p:blipFill>
            <p:spPr>
              <a:xfrm>
                <a:off x="10338294" y="2141136"/>
                <a:ext cx="365760" cy="365760"/>
              </a:xfrm>
              <a:prstGeom prst="rect">
                <a:avLst/>
              </a:prstGeom>
              <a:noFill/>
              <a:ln>
                <a:noFill/>
              </a:ln>
            </p:spPr>
          </p:pic>
          <p:sp>
            <p:nvSpPr>
              <p:cNvPr id="1463" name="Google Shape;1463;p40"/>
              <p:cNvSpPr txBox="1"/>
              <p:nvPr/>
            </p:nvSpPr>
            <p:spPr>
              <a:xfrm>
                <a:off x="9978398" y="2492078"/>
                <a:ext cx="1085554"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renderização </a:t>
                </a:r>
                <a:endParaRPr sz="1200" b="0" i="0" u="none" strike="noStrike" cap="none">
                  <a:solidFill>
                    <a:srgbClr val="000000"/>
                  </a:solidFill>
                  <a:latin typeface="Arial"/>
                  <a:ea typeface="Arial"/>
                  <a:cs typeface="Arial"/>
                  <a:sym typeface="Arial"/>
                </a:endParaRPr>
              </a:p>
            </p:txBody>
          </p:sp>
        </p:grpSp>
        <p:grpSp>
          <p:nvGrpSpPr>
            <p:cNvPr id="1464" name="Google Shape;1464;p40"/>
            <p:cNvGrpSpPr/>
            <p:nvPr/>
          </p:nvGrpSpPr>
          <p:grpSpPr>
            <a:xfrm>
              <a:off x="11076259" y="2379400"/>
              <a:ext cx="798617" cy="773100"/>
              <a:chOff x="11167699" y="2379400"/>
              <a:chExt cx="798617" cy="773100"/>
            </a:xfrm>
          </p:grpSpPr>
          <p:pic>
            <p:nvPicPr>
              <p:cNvPr id="1465" name="Google Shape;1465;p40"/>
              <p:cNvPicPr preferRelativeResize="0"/>
              <p:nvPr/>
            </p:nvPicPr>
            <p:blipFill rotWithShape="1">
              <a:blip r:embed="rId8">
                <a:alphaModFix/>
              </a:blip>
              <a:srcRect/>
              <a:stretch/>
            </p:blipFill>
            <p:spPr>
              <a:xfrm>
                <a:off x="11384128" y="2379400"/>
                <a:ext cx="365760" cy="365760"/>
              </a:xfrm>
              <a:prstGeom prst="rect">
                <a:avLst/>
              </a:prstGeom>
              <a:noFill/>
              <a:ln>
                <a:noFill/>
              </a:ln>
            </p:spPr>
          </p:pic>
          <p:sp>
            <p:nvSpPr>
              <p:cNvPr id="1466" name="Google Shape;1466;p40"/>
              <p:cNvSpPr txBox="1"/>
              <p:nvPr/>
            </p:nvSpPr>
            <p:spPr>
              <a:xfrm>
                <a:off x="11167699" y="2690835"/>
                <a:ext cx="798617"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Modelos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3D </a:t>
                </a:r>
                <a:endParaRPr sz="1200" b="0" i="0" u="none" strike="noStrike" cap="none">
                  <a:solidFill>
                    <a:srgbClr val="000000"/>
                  </a:solidFill>
                  <a:latin typeface="Arial"/>
                  <a:ea typeface="Arial"/>
                  <a:cs typeface="Arial"/>
                  <a:sym typeface="Arial"/>
                </a:endParaRPr>
              </a:p>
            </p:txBody>
          </p:sp>
        </p:grpSp>
        <p:grpSp>
          <p:nvGrpSpPr>
            <p:cNvPr id="1467" name="Google Shape;1467;p40"/>
            <p:cNvGrpSpPr/>
            <p:nvPr/>
          </p:nvGrpSpPr>
          <p:grpSpPr>
            <a:xfrm>
              <a:off x="10145913" y="3480153"/>
              <a:ext cx="792204" cy="728505"/>
              <a:chOff x="10207631" y="3480153"/>
              <a:chExt cx="792204" cy="728505"/>
            </a:xfrm>
          </p:grpSpPr>
          <p:pic>
            <p:nvPicPr>
              <p:cNvPr id="1468" name="Google Shape;1468;p40"/>
              <p:cNvPicPr preferRelativeResize="0"/>
              <p:nvPr/>
            </p:nvPicPr>
            <p:blipFill rotWithShape="1">
              <a:blip r:embed="rId12">
                <a:alphaModFix/>
              </a:blip>
              <a:srcRect/>
              <a:stretch/>
            </p:blipFill>
            <p:spPr>
              <a:xfrm>
                <a:off x="10420853" y="3480153"/>
                <a:ext cx="365760" cy="365760"/>
              </a:xfrm>
              <a:prstGeom prst="rect">
                <a:avLst/>
              </a:prstGeom>
              <a:noFill/>
              <a:ln>
                <a:noFill/>
              </a:ln>
            </p:spPr>
          </p:pic>
          <p:sp>
            <p:nvSpPr>
              <p:cNvPr id="1469" name="Google Shape;1469;p40"/>
              <p:cNvSpPr txBox="1"/>
              <p:nvPr/>
            </p:nvSpPr>
            <p:spPr>
              <a:xfrm>
                <a:off x="10207631" y="3746993"/>
                <a:ext cx="792204"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Imprimir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fila </a:t>
                </a:r>
                <a:endParaRPr sz="1200" b="0" i="0" u="none" strike="noStrike" cap="none">
                  <a:solidFill>
                    <a:srgbClr val="000000"/>
                  </a:solidFill>
                  <a:latin typeface="Arial"/>
                  <a:ea typeface="Arial"/>
                  <a:cs typeface="Arial"/>
                  <a:sym typeface="Arial"/>
                </a:endParaRPr>
              </a:p>
            </p:txBody>
          </p:sp>
        </p:grpSp>
        <p:grpSp>
          <p:nvGrpSpPr>
            <p:cNvPr id="1470" name="Google Shape;1470;p40"/>
            <p:cNvGrpSpPr/>
            <p:nvPr/>
          </p:nvGrpSpPr>
          <p:grpSpPr>
            <a:xfrm>
              <a:off x="9293172" y="4374507"/>
              <a:ext cx="1191352" cy="771229"/>
              <a:chOff x="9293172" y="4374507"/>
              <a:chExt cx="1191352" cy="771229"/>
            </a:xfrm>
          </p:grpSpPr>
          <p:pic>
            <p:nvPicPr>
              <p:cNvPr id="1471" name="Google Shape;1471;p40"/>
              <p:cNvPicPr preferRelativeResize="0"/>
              <p:nvPr/>
            </p:nvPicPr>
            <p:blipFill rotWithShape="1">
              <a:blip r:embed="rId8">
                <a:alphaModFix/>
              </a:blip>
              <a:srcRect/>
              <a:stretch/>
            </p:blipFill>
            <p:spPr>
              <a:xfrm>
                <a:off x="9705968" y="4374507"/>
                <a:ext cx="365760" cy="365760"/>
              </a:xfrm>
              <a:prstGeom prst="rect">
                <a:avLst/>
              </a:prstGeom>
              <a:noFill/>
              <a:ln>
                <a:noFill/>
              </a:ln>
            </p:spPr>
          </p:pic>
          <p:sp>
            <p:nvSpPr>
              <p:cNvPr id="1472" name="Google Shape;1472;p40"/>
              <p:cNvSpPr txBox="1"/>
              <p:nvPr/>
            </p:nvSpPr>
            <p:spPr>
              <a:xfrm>
                <a:off x="9293172" y="4684071"/>
                <a:ext cx="119135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Vídeos de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demonstração </a:t>
                </a:r>
                <a:endParaRPr sz="1200" b="0" i="0" u="none" strike="noStrike" cap="none">
                  <a:solidFill>
                    <a:srgbClr val="000000"/>
                  </a:solidFill>
                  <a:latin typeface="Arial"/>
                  <a:ea typeface="Arial"/>
                  <a:cs typeface="Arial"/>
                  <a:sym typeface="Arial"/>
                </a:endParaRPr>
              </a:p>
            </p:txBody>
          </p:sp>
        </p:grpSp>
        <p:grpSp>
          <p:nvGrpSpPr>
            <p:cNvPr id="1473" name="Google Shape;1473;p40"/>
            <p:cNvGrpSpPr/>
            <p:nvPr/>
          </p:nvGrpSpPr>
          <p:grpSpPr>
            <a:xfrm>
              <a:off x="9237609" y="6172453"/>
              <a:ext cx="1530654" cy="532104"/>
              <a:chOff x="9135591" y="6184460"/>
              <a:chExt cx="1530654" cy="532104"/>
            </a:xfrm>
          </p:grpSpPr>
          <p:pic>
            <p:nvPicPr>
              <p:cNvPr id="1474" name="Google Shape;1474;p40"/>
              <p:cNvPicPr preferRelativeResize="0"/>
              <p:nvPr/>
            </p:nvPicPr>
            <p:blipFill rotWithShape="1">
              <a:blip r:embed="rId7">
                <a:alphaModFix/>
              </a:blip>
              <a:srcRect/>
              <a:stretch/>
            </p:blipFill>
            <p:spPr>
              <a:xfrm>
                <a:off x="10227814" y="6259364"/>
                <a:ext cx="438431" cy="457200"/>
              </a:xfrm>
              <a:prstGeom prst="rect">
                <a:avLst/>
              </a:prstGeom>
              <a:noFill/>
              <a:ln>
                <a:noFill/>
              </a:ln>
            </p:spPr>
          </p:pic>
          <p:sp>
            <p:nvSpPr>
              <p:cNvPr id="1475" name="Google Shape;1475;p40"/>
              <p:cNvSpPr txBox="1"/>
              <p:nvPr/>
            </p:nvSpPr>
            <p:spPr>
              <a:xfrm>
                <a:off x="9135591" y="6184460"/>
                <a:ext cx="1117614" cy="46166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200" b="0" i="0" u="none" strike="noStrike" cap="none">
                    <a:solidFill>
                      <a:srgbClr val="000000"/>
                    </a:solidFill>
                    <a:latin typeface="Arial"/>
                    <a:ea typeface="Arial"/>
                    <a:cs typeface="Arial"/>
                    <a:sym typeface="Arial"/>
                  </a:rPr>
                  <a:t>Condutor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impressão </a:t>
                </a:r>
                <a:endParaRPr sz="1200" b="0" i="0" u="none" strike="noStrike" cap="none">
                  <a:solidFill>
                    <a:srgbClr val="000000"/>
                  </a:solidFill>
                  <a:latin typeface="Arial"/>
                  <a:ea typeface="Arial"/>
                  <a:cs typeface="Arial"/>
                  <a:sym typeface="Arial"/>
                </a:endParaRPr>
              </a:p>
            </p:txBody>
          </p:sp>
        </p:grpSp>
        <p:cxnSp>
          <p:nvCxnSpPr>
            <p:cNvPr id="1476" name="Google Shape;1476;p40"/>
            <p:cNvCxnSpPr>
              <a:stCxn id="1417" idx="3"/>
              <a:endCxn id="1429" idx="1"/>
            </p:cNvCxnSpPr>
            <p:nvPr/>
          </p:nvCxnSpPr>
          <p:spPr>
            <a:xfrm rot="10800000" flipH="1">
              <a:off x="1679509" y="4126318"/>
              <a:ext cx="434400" cy="5121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477" name="Google Shape;1477;p40"/>
            <p:cNvCxnSpPr>
              <a:stCxn id="1429" idx="0"/>
              <a:endCxn id="1425" idx="2"/>
            </p:cNvCxnSpPr>
            <p:nvPr/>
          </p:nvCxnSpPr>
          <p:spPr>
            <a:xfrm rot="10800000">
              <a:off x="2891251" y="3174828"/>
              <a:ext cx="0" cy="4944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478" name="Google Shape;1478;p40"/>
            <p:cNvCxnSpPr/>
            <p:nvPr/>
          </p:nvCxnSpPr>
          <p:spPr>
            <a:xfrm rot="10800000">
              <a:off x="3141152" y="2704851"/>
              <a:ext cx="608141" cy="165160"/>
            </a:xfrm>
            <a:prstGeom prst="straightConnector1">
              <a:avLst/>
            </a:prstGeom>
            <a:noFill/>
            <a:ln w="9525" cap="flat" cmpd="sng">
              <a:solidFill>
                <a:schemeClr val="accent1"/>
              </a:solidFill>
              <a:prstDash val="solid"/>
              <a:miter lim="800000"/>
              <a:headEnd type="none" w="sm" len="sm"/>
              <a:tailEnd type="triangle" w="med" len="med"/>
            </a:ln>
          </p:spPr>
        </p:cxnSp>
        <p:cxnSp>
          <p:nvCxnSpPr>
            <p:cNvPr id="1479" name="Google Shape;1479;p40"/>
            <p:cNvCxnSpPr>
              <a:stCxn id="1429" idx="0"/>
              <a:endCxn id="1435" idx="1"/>
            </p:cNvCxnSpPr>
            <p:nvPr/>
          </p:nvCxnSpPr>
          <p:spPr>
            <a:xfrm rot="10800000" flipH="1">
              <a:off x="2891251" y="3237828"/>
              <a:ext cx="772500" cy="4314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480" name="Google Shape;1480;p40"/>
            <p:cNvCxnSpPr>
              <a:stCxn id="1435" idx="2"/>
              <a:endCxn id="1439" idx="0"/>
            </p:cNvCxnSpPr>
            <p:nvPr/>
          </p:nvCxnSpPr>
          <p:spPr>
            <a:xfrm flipH="1">
              <a:off x="3632109" y="3468697"/>
              <a:ext cx="416400" cy="13617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481" name="Google Shape;1481;p40"/>
            <p:cNvCxnSpPr/>
            <p:nvPr/>
          </p:nvCxnSpPr>
          <p:spPr>
            <a:xfrm flipH="1">
              <a:off x="3170858" y="2159742"/>
              <a:ext cx="7087004" cy="308866"/>
            </a:xfrm>
            <a:prstGeom prst="straightConnector1">
              <a:avLst/>
            </a:prstGeom>
            <a:noFill/>
            <a:ln w="9525" cap="flat" cmpd="sng">
              <a:solidFill>
                <a:schemeClr val="accent1"/>
              </a:solidFill>
              <a:prstDash val="solid"/>
              <a:miter lim="800000"/>
              <a:headEnd type="none" w="sm" len="sm"/>
              <a:tailEnd type="triangle" w="med" len="med"/>
            </a:ln>
          </p:spPr>
        </p:cxnSp>
        <p:cxnSp>
          <p:nvCxnSpPr>
            <p:cNvPr id="1482" name="Google Shape;1482;p40"/>
            <p:cNvCxnSpPr/>
            <p:nvPr/>
          </p:nvCxnSpPr>
          <p:spPr>
            <a:xfrm flipH="1">
              <a:off x="4231388" y="2168612"/>
              <a:ext cx="6026474" cy="720306"/>
            </a:xfrm>
            <a:prstGeom prst="straightConnector1">
              <a:avLst/>
            </a:prstGeom>
            <a:noFill/>
            <a:ln w="9525" cap="flat" cmpd="sng">
              <a:solidFill>
                <a:schemeClr val="accent1"/>
              </a:solidFill>
              <a:prstDash val="solid"/>
              <a:miter lim="800000"/>
              <a:headEnd type="none" w="sm" len="sm"/>
              <a:tailEnd type="triangle" w="med" len="med"/>
            </a:ln>
          </p:spPr>
        </p:cxnSp>
        <p:cxnSp>
          <p:nvCxnSpPr>
            <p:cNvPr id="1483" name="Google Shape;1483;p40"/>
            <p:cNvCxnSpPr/>
            <p:nvPr/>
          </p:nvCxnSpPr>
          <p:spPr>
            <a:xfrm rot="10800000">
              <a:off x="6298666" y="3075612"/>
              <a:ext cx="549314" cy="222924"/>
            </a:xfrm>
            <a:prstGeom prst="straightConnector1">
              <a:avLst/>
            </a:prstGeom>
            <a:noFill/>
            <a:ln w="9525" cap="flat" cmpd="sng">
              <a:solidFill>
                <a:schemeClr val="accent1"/>
              </a:solidFill>
              <a:prstDash val="solid"/>
              <a:miter lim="800000"/>
              <a:headEnd type="none" w="sm" len="sm"/>
              <a:tailEnd type="triangle" w="med" len="med"/>
            </a:ln>
          </p:spPr>
        </p:cxnSp>
        <p:cxnSp>
          <p:nvCxnSpPr>
            <p:cNvPr id="1484" name="Google Shape;1484;p40"/>
            <p:cNvCxnSpPr/>
            <p:nvPr/>
          </p:nvCxnSpPr>
          <p:spPr>
            <a:xfrm rot="10800000">
              <a:off x="4239936" y="3006051"/>
              <a:ext cx="754887" cy="244550"/>
            </a:xfrm>
            <a:prstGeom prst="straightConnector1">
              <a:avLst/>
            </a:prstGeom>
            <a:noFill/>
            <a:ln w="9525" cap="flat" cmpd="sng">
              <a:solidFill>
                <a:schemeClr val="accent1"/>
              </a:solidFill>
              <a:prstDash val="solid"/>
              <a:miter lim="800000"/>
              <a:headEnd type="none" w="sm" len="sm"/>
              <a:tailEnd type="triangle" w="med" len="med"/>
            </a:ln>
          </p:spPr>
        </p:cxnSp>
        <p:cxnSp>
          <p:nvCxnSpPr>
            <p:cNvPr id="1485" name="Google Shape;1485;p40"/>
            <p:cNvCxnSpPr/>
            <p:nvPr/>
          </p:nvCxnSpPr>
          <p:spPr>
            <a:xfrm rot="10800000">
              <a:off x="7148465" y="3939902"/>
              <a:ext cx="0" cy="529687"/>
            </a:xfrm>
            <a:prstGeom prst="straightConnector1">
              <a:avLst/>
            </a:prstGeom>
            <a:noFill/>
            <a:ln w="9525" cap="flat" cmpd="sng">
              <a:solidFill>
                <a:schemeClr val="accent1"/>
              </a:solidFill>
              <a:prstDash val="solid"/>
              <a:miter lim="800000"/>
              <a:headEnd type="none" w="sm" len="sm"/>
              <a:tailEnd type="triangle" w="med" len="med"/>
            </a:ln>
          </p:spPr>
        </p:cxnSp>
        <p:cxnSp>
          <p:nvCxnSpPr>
            <p:cNvPr id="1486" name="Google Shape;1486;p40"/>
            <p:cNvCxnSpPr/>
            <p:nvPr/>
          </p:nvCxnSpPr>
          <p:spPr>
            <a:xfrm rot="10800000">
              <a:off x="5684585" y="3785057"/>
              <a:ext cx="684204" cy="661026"/>
            </a:xfrm>
            <a:prstGeom prst="straightConnector1">
              <a:avLst/>
            </a:prstGeom>
            <a:noFill/>
            <a:ln w="9525" cap="flat" cmpd="sng">
              <a:solidFill>
                <a:schemeClr val="accent1"/>
              </a:solidFill>
              <a:prstDash val="solid"/>
              <a:miter lim="800000"/>
              <a:headEnd type="none" w="sm" len="sm"/>
              <a:tailEnd type="triangle" w="med" len="med"/>
            </a:ln>
          </p:spPr>
        </p:cxnSp>
        <p:cxnSp>
          <p:nvCxnSpPr>
            <p:cNvPr id="1487" name="Google Shape;1487;p40"/>
            <p:cNvCxnSpPr>
              <a:stCxn id="1449" idx="1"/>
              <a:endCxn id="1451" idx="3"/>
            </p:cNvCxnSpPr>
            <p:nvPr/>
          </p:nvCxnSpPr>
          <p:spPr>
            <a:xfrm rot="10800000">
              <a:off x="5477868" y="4485469"/>
              <a:ext cx="513000" cy="4533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488" name="Google Shape;1488;p40"/>
            <p:cNvCxnSpPr>
              <a:stCxn id="1449" idx="3"/>
              <a:endCxn id="1471" idx="1"/>
            </p:cNvCxnSpPr>
            <p:nvPr/>
          </p:nvCxnSpPr>
          <p:spPr>
            <a:xfrm rot="10800000" flipH="1">
              <a:off x="7545348" y="4557469"/>
              <a:ext cx="2160600" cy="3813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489" name="Google Shape;1489;p40"/>
            <p:cNvCxnSpPr/>
            <p:nvPr/>
          </p:nvCxnSpPr>
          <p:spPr>
            <a:xfrm>
              <a:off x="7315035" y="3569421"/>
              <a:ext cx="704464" cy="176283"/>
            </a:xfrm>
            <a:prstGeom prst="straightConnector1">
              <a:avLst/>
            </a:prstGeom>
            <a:noFill/>
            <a:ln w="9525" cap="flat" cmpd="sng">
              <a:solidFill>
                <a:schemeClr val="accent1"/>
              </a:solidFill>
              <a:prstDash val="solid"/>
              <a:miter lim="800000"/>
              <a:headEnd type="none" w="sm" len="sm"/>
              <a:tailEnd type="triangle" w="med" len="med"/>
            </a:ln>
          </p:spPr>
        </p:cxnSp>
        <p:cxnSp>
          <p:nvCxnSpPr>
            <p:cNvPr id="1490" name="Google Shape;1490;p40"/>
            <p:cNvCxnSpPr/>
            <p:nvPr/>
          </p:nvCxnSpPr>
          <p:spPr>
            <a:xfrm flipH="1">
              <a:off x="9635797" y="2228867"/>
              <a:ext cx="650428" cy="448834"/>
            </a:xfrm>
            <a:prstGeom prst="straightConnector1">
              <a:avLst/>
            </a:prstGeom>
            <a:noFill/>
            <a:ln w="9525" cap="flat" cmpd="sng">
              <a:solidFill>
                <a:schemeClr val="accent1"/>
              </a:solidFill>
              <a:prstDash val="solid"/>
              <a:miter lim="800000"/>
              <a:headEnd type="none" w="sm" len="sm"/>
              <a:tailEnd type="triangle" w="med" len="med"/>
            </a:ln>
          </p:spPr>
        </p:cxnSp>
        <p:cxnSp>
          <p:nvCxnSpPr>
            <p:cNvPr id="1491" name="Google Shape;1491;p40"/>
            <p:cNvCxnSpPr/>
            <p:nvPr/>
          </p:nvCxnSpPr>
          <p:spPr>
            <a:xfrm flipH="1">
              <a:off x="8544763" y="3020018"/>
              <a:ext cx="1525526" cy="1001429"/>
            </a:xfrm>
            <a:prstGeom prst="straightConnector1">
              <a:avLst/>
            </a:prstGeom>
            <a:noFill/>
            <a:ln w="9525" cap="flat" cmpd="sng">
              <a:solidFill>
                <a:schemeClr val="accent1"/>
              </a:solidFill>
              <a:prstDash val="solid"/>
              <a:miter lim="800000"/>
              <a:headEnd type="none" w="sm" len="sm"/>
              <a:tailEnd type="triangle" w="med" len="med"/>
            </a:ln>
          </p:spPr>
        </p:cxnSp>
        <p:cxnSp>
          <p:nvCxnSpPr>
            <p:cNvPr id="1492" name="Google Shape;1492;p40"/>
            <p:cNvCxnSpPr>
              <a:endCxn id="1471" idx="0"/>
            </p:cNvCxnSpPr>
            <p:nvPr/>
          </p:nvCxnSpPr>
          <p:spPr>
            <a:xfrm flipH="1">
              <a:off x="9888848" y="2972907"/>
              <a:ext cx="411900" cy="14016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493" name="Google Shape;1493;p40"/>
            <p:cNvCxnSpPr>
              <a:stCxn id="1463" idx="2"/>
              <a:endCxn id="1468" idx="0"/>
            </p:cNvCxnSpPr>
            <p:nvPr/>
          </p:nvCxnSpPr>
          <p:spPr>
            <a:xfrm>
              <a:off x="10542016" y="2953743"/>
              <a:ext cx="0" cy="5265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494" name="Google Shape;1494;p40"/>
            <p:cNvCxnSpPr>
              <a:stCxn id="1462" idx="3"/>
              <a:endCxn id="1465" idx="1"/>
            </p:cNvCxnSpPr>
            <p:nvPr/>
          </p:nvCxnSpPr>
          <p:spPr>
            <a:xfrm>
              <a:off x="10724895" y="2324016"/>
              <a:ext cx="567900" cy="2382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495" name="Google Shape;1495;p40"/>
            <p:cNvCxnSpPr>
              <a:stCxn id="1474" idx="0"/>
              <a:endCxn id="1466" idx="2"/>
            </p:cNvCxnSpPr>
            <p:nvPr/>
          </p:nvCxnSpPr>
          <p:spPr>
            <a:xfrm rot="10800000" flipH="1">
              <a:off x="10549048" y="3152557"/>
              <a:ext cx="926400" cy="30948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496" name="Google Shape;1496;p40"/>
            <p:cNvCxnSpPr>
              <a:stCxn id="1474" idx="0"/>
              <a:endCxn id="1469" idx="2"/>
            </p:cNvCxnSpPr>
            <p:nvPr/>
          </p:nvCxnSpPr>
          <p:spPr>
            <a:xfrm rot="10800000">
              <a:off x="10542148" y="4208557"/>
              <a:ext cx="6900" cy="2038800"/>
            </a:xfrm>
            <a:prstGeom prst="straightConnector1">
              <a:avLst/>
            </a:prstGeom>
            <a:noFill/>
            <a:ln w="9525" cap="flat" cmpd="sng">
              <a:solidFill>
                <a:schemeClr val="accent1"/>
              </a:solidFill>
              <a:prstDash val="solid"/>
              <a:miter lim="800000"/>
              <a:headEnd type="none" w="sm" len="sm"/>
              <a:tailEnd type="triangle" w="med" len="med"/>
            </a:ln>
          </p:spPr>
        </p:cxnSp>
        <p:cxnSp>
          <p:nvCxnSpPr>
            <p:cNvPr id="1497" name="Google Shape;1497;p40"/>
            <p:cNvCxnSpPr>
              <a:stCxn id="1474" idx="0"/>
              <a:endCxn id="1457" idx="2"/>
            </p:cNvCxnSpPr>
            <p:nvPr/>
          </p:nvCxnSpPr>
          <p:spPr>
            <a:xfrm rot="10800000">
              <a:off x="8251948" y="4523857"/>
              <a:ext cx="2297100" cy="1723500"/>
            </a:xfrm>
            <a:prstGeom prst="straightConnector1">
              <a:avLst/>
            </a:prstGeom>
            <a:noFill/>
            <a:ln w="9525" cap="flat" cmpd="sng">
              <a:solidFill>
                <a:schemeClr val="accent1"/>
              </a:solidFill>
              <a:prstDash val="solid"/>
              <a:miter lim="800000"/>
              <a:headEnd type="none" w="sm" len="sm"/>
              <a:tailEnd type="triangle" w="med" len="med"/>
            </a:ln>
          </p:spPr>
        </p:cxnSp>
        <p:grpSp>
          <p:nvGrpSpPr>
            <p:cNvPr id="1498" name="Google Shape;1498;p40"/>
            <p:cNvGrpSpPr/>
            <p:nvPr/>
          </p:nvGrpSpPr>
          <p:grpSpPr>
            <a:xfrm>
              <a:off x="6588645" y="5502189"/>
              <a:ext cx="1393311" cy="503762"/>
              <a:chOff x="6674241" y="5898728"/>
              <a:chExt cx="1393311" cy="503762"/>
            </a:xfrm>
          </p:grpSpPr>
          <p:pic>
            <p:nvPicPr>
              <p:cNvPr id="1499" name="Google Shape;1499;p40"/>
              <p:cNvPicPr preferRelativeResize="0"/>
              <p:nvPr/>
            </p:nvPicPr>
            <p:blipFill rotWithShape="1">
              <a:blip r:embed="rId13">
                <a:alphaModFix/>
              </a:blip>
              <a:srcRect/>
              <a:stretch/>
            </p:blipFill>
            <p:spPr>
              <a:xfrm>
                <a:off x="6674241" y="6036730"/>
                <a:ext cx="365760" cy="365760"/>
              </a:xfrm>
              <a:prstGeom prst="rect">
                <a:avLst/>
              </a:prstGeom>
              <a:noFill/>
              <a:ln>
                <a:noFill/>
              </a:ln>
            </p:spPr>
          </p:pic>
          <p:sp>
            <p:nvSpPr>
              <p:cNvPr id="1500" name="Google Shape;1500;p40"/>
              <p:cNvSpPr txBox="1"/>
              <p:nvPr/>
            </p:nvSpPr>
            <p:spPr>
              <a:xfrm>
                <a:off x="7044515" y="5898728"/>
                <a:ext cx="1023037" cy="461665"/>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Arial"/>
                    <a:ea typeface="Arial"/>
                    <a:cs typeface="Arial"/>
                    <a:sym typeface="Arial"/>
                  </a:rPr>
                  <a:t>Elastic Load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Balancing</a:t>
                </a:r>
                <a:endParaRPr/>
              </a:p>
            </p:txBody>
          </p:sp>
        </p:grpSp>
        <p:sp>
          <p:nvSpPr>
            <p:cNvPr id="1501" name="Google Shape;1501;p40"/>
            <p:cNvSpPr txBox="1"/>
            <p:nvPr/>
          </p:nvSpPr>
          <p:spPr>
            <a:xfrm>
              <a:off x="4780635" y="6230180"/>
              <a:ext cx="1212191"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Provedor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pagamento </a:t>
              </a:r>
              <a:endParaRPr sz="1200" b="0" i="0" u="none" strike="noStrike" cap="none">
                <a:solidFill>
                  <a:srgbClr val="000000"/>
                </a:solidFill>
                <a:latin typeface="Arial"/>
                <a:ea typeface="Arial"/>
                <a:cs typeface="Arial"/>
                <a:sym typeface="Arial"/>
              </a:endParaRPr>
            </a:p>
          </p:txBody>
        </p:sp>
        <p:cxnSp>
          <p:nvCxnSpPr>
            <p:cNvPr id="1502" name="Google Shape;1502;p40"/>
            <p:cNvCxnSpPr>
              <a:stCxn id="1499" idx="0"/>
              <a:endCxn id="1448" idx="2"/>
            </p:cNvCxnSpPr>
            <p:nvPr/>
          </p:nvCxnSpPr>
          <p:spPr>
            <a:xfrm rot="10800000">
              <a:off x="6768225" y="5406191"/>
              <a:ext cx="3300" cy="234000"/>
            </a:xfrm>
            <a:prstGeom prst="straightConnector1">
              <a:avLst/>
            </a:prstGeom>
            <a:noFill/>
            <a:ln w="9525" cap="flat" cmpd="sng">
              <a:solidFill>
                <a:schemeClr val="accent1"/>
              </a:solidFill>
              <a:prstDash val="solid"/>
              <a:miter lim="800000"/>
              <a:headEnd type="none" w="sm" len="sm"/>
              <a:tailEnd type="triangle" w="med" len="med"/>
            </a:ln>
          </p:spPr>
        </p:cxnSp>
        <p:grpSp>
          <p:nvGrpSpPr>
            <p:cNvPr id="1503" name="Google Shape;1503;p40"/>
            <p:cNvGrpSpPr/>
            <p:nvPr/>
          </p:nvGrpSpPr>
          <p:grpSpPr>
            <a:xfrm>
              <a:off x="6524077" y="6320244"/>
              <a:ext cx="1252010" cy="469900"/>
              <a:chOff x="6651181" y="6483628"/>
              <a:chExt cx="1252010" cy="469900"/>
            </a:xfrm>
          </p:grpSpPr>
          <p:pic>
            <p:nvPicPr>
              <p:cNvPr id="1504" name="Google Shape;1504;p40"/>
              <p:cNvPicPr preferRelativeResize="0"/>
              <p:nvPr/>
            </p:nvPicPr>
            <p:blipFill rotWithShape="1">
              <a:blip r:embed="rId14">
                <a:alphaModFix/>
              </a:blip>
              <a:srcRect/>
              <a:stretch/>
            </p:blipFill>
            <p:spPr>
              <a:xfrm flipH="1">
                <a:off x="6651181" y="6483628"/>
                <a:ext cx="483586" cy="469900"/>
              </a:xfrm>
              <a:prstGeom prst="rect">
                <a:avLst/>
              </a:prstGeom>
              <a:noFill/>
              <a:ln>
                <a:noFill/>
              </a:ln>
            </p:spPr>
          </p:pic>
          <p:sp>
            <p:nvSpPr>
              <p:cNvPr id="1505" name="Google Shape;1505;p40"/>
              <p:cNvSpPr txBox="1"/>
              <p:nvPr/>
            </p:nvSpPr>
            <p:spPr>
              <a:xfrm>
                <a:off x="7146253" y="6522420"/>
                <a:ext cx="756938"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000000"/>
                    </a:solidFill>
                    <a:latin typeface="Arial"/>
                    <a:ea typeface="Arial"/>
                    <a:cs typeface="Arial"/>
                    <a:sym typeface="Arial"/>
                  </a:rPr>
                  <a:t>Clientes </a:t>
                </a:r>
                <a:endParaRPr sz="1200" b="0" i="0" u="none" strike="noStrike" cap="none">
                  <a:solidFill>
                    <a:srgbClr val="000000"/>
                  </a:solidFill>
                  <a:latin typeface="Arial"/>
                  <a:ea typeface="Arial"/>
                  <a:cs typeface="Arial"/>
                  <a:sym typeface="Arial"/>
                </a:endParaRPr>
              </a:p>
            </p:txBody>
          </p:sp>
        </p:grpSp>
        <p:cxnSp>
          <p:nvCxnSpPr>
            <p:cNvPr id="1506" name="Google Shape;1506;p40"/>
            <p:cNvCxnSpPr/>
            <p:nvPr/>
          </p:nvCxnSpPr>
          <p:spPr>
            <a:xfrm rot="10800000">
              <a:off x="5982374" y="6505932"/>
              <a:ext cx="457200" cy="0"/>
            </a:xfrm>
            <a:prstGeom prst="straightConnector1">
              <a:avLst/>
            </a:prstGeom>
            <a:noFill/>
            <a:ln w="9525" cap="flat" cmpd="sng">
              <a:solidFill>
                <a:schemeClr val="accent1"/>
              </a:solidFill>
              <a:prstDash val="solid"/>
              <a:miter lim="800000"/>
              <a:headEnd type="none" w="sm" len="sm"/>
              <a:tailEnd type="triangle" w="med" len="med"/>
            </a:ln>
          </p:spPr>
        </p:cxnSp>
        <p:cxnSp>
          <p:nvCxnSpPr>
            <p:cNvPr id="1507" name="Google Shape;1507;p40"/>
            <p:cNvCxnSpPr>
              <a:stCxn id="1504" idx="0"/>
              <a:endCxn id="1499" idx="2"/>
            </p:cNvCxnSpPr>
            <p:nvPr/>
          </p:nvCxnSpPr>
          <p:spPr>
            <a:xfrm rot="10800000" flipH="1">
              <a:off x="6765870" y="6005844"/>
              <a:ext cx="5700" cy="314400"/>
            </a:xfrm>
            <a:prstGeom prst="straightConnector1">
              <a:avLst/>
            </a:prstGeom>
            <a:noFill/>
            <a:ln w="9525" cap="flat" cmpd="sng">
              <a:solidFill>
                <a:schemeClr val="accent1"/>
              </a:solidFill>
              <a:prstDash val="solid"/>
              <a:miter lim="800000"/>
              <a:headEnd type="none" w="sm" len="sm"/>
              <a:tailEnd type="triangle" w="med" len="med"/>
            </a:ln>
          </p:spPr>
        </p:cxnSp>
        <p:grpSp>
          <p:nvGrpSpPr>
            <p:cNvPr id="1508" name="Google Shape;1508;p40"/>
            <p:cNvGrpSpPr/>
            <p:nvPr/>
          </p:nvGrpSpPr>
          <p:grpSpPr>
            <a:xfrm>
              <a:off x="5921225" y="4105378"/>
              <a:ext cx="1737360" cy="1371600"/>
              <a:chOff x="6252695" y="4105378"/>
              <a:chExt cx="1737360" cy="1371600"/>
            </a:xfrm>
          </p:grpSpPr>
          <p:sp>
            <p:nvSpPr>
              <p:cNvPr id="1509" name="Google Shape;1509;p40"/>
              <p:cNvSpPr/>
              <p:nvPr/>
            </p:nvSpPr>
            <p:spPr>
              <a:xfrm>
                <a:off x="6252695" y="4105378"/>
                <a:ext cx="1737360" cy="1371600"/>
              </a:xfrm>
              <a:prstGeom prst="rect">
                <a:avLst/>
              </a:prstGeom>
              <a:noFill/>
              <a:ln w="12700" cap="flat" cmpd="sng">
                <a:solidFill>
                  <a:srgbClr val="D86613"/>
                </a:solidFill>
                <a:prstDash val="dash"/>
                <a:miter lim="800000"/>
                <a:headEnd type="none" w="sm" len="sm"/>
                <a:tailEnd type="none" w="sm" len="sm"/>
              </a:ln>
            </p:spPr>
            <p:txBody>
              <a:bodyPr spcFirstLastPara="1" wrap="square" lIns="91425" tIns="91425" rIns="91425" bIns="45700" anchor="t" anchorCtr="0">
                <a:noAutofit/>
              </a:bodyPr>
              <a:lstStyle/>
              <a:p>
                <a:pPr marL="0" marR="0" lvl="0" indent="0" algn="ctr" rtl="0">
                  <a:lnSpc>
                    <a:spcPct val="100000"/>
                  </a:lnSpc>
                  <a:spcBef>
                    <a:spcPts val="0"/>
                  </a:spcBef>
                  <a:spcAft>
                    <a:spcPts val="0"/>
                  </a:spcAft>
                  <a:buClr>
                    <a:schemeClr val="dk1"/>
                  </a:buClr>
                  <a:buSzPts val="1200"/>
                  <a:buFont typeface="Arial"/>
                  <a:buNone/>
                </a:pPr>
                <a:endParaRPr sz="1200" b="0" i="0" u="none" strike="noStrike" cap="none">
                  <a:solidFill>
                    <a:srgbClr val="D86613"/>
                  </a:solidFill>
                  <a:latin typeface="Arial"/>
                  <a:ea typeface="Arial"/>
                  <a:cs typeface="Arial"/>
                  <a:sym typeface="Arial"/>
                </a:endParaRPr>
              </a:p>
            </p:txBody>
          </p:sp>
          <p:pic>
            <p:nvPicPr>
              <p:cNvPr id="1510" name="Google Shape;1510;p40"/>
              <p:cNvPicPr preferRelativeResize="0"/>
              <p:nvPr/>
            </p:nvPicPr>
            <p:blipFill rotWithShape="1">
              <a:blip r:embed="rId15">
                <a:alphaModFix/>
              </a:blip>
              <a:srcRect/>
              <a:stretch/>
            </p:blipFill>
            <p:spPr>
              <a:xfrm>
                <a:off x="6970245" y="4105378"/>
                <a:ext cx="330200" cy="330200"/>
              </a:xfrm>
              <a:prstGeom prst="rect">
                <a:avLst/>
              </a:prstGeom>
              <a:noFill/>
              <a:ln>
                <a:noFill/>
              </a:ln>
            </p:spPr>
          </p:pic>
        </p:grpSp>
        <p:grpSp>
          <p:nvGrpSpPr>
            <p:cNvPr id="1511" name="Google Shape;1511;p40"/>
            <p:cNvGrpSpPr/>
            <p:nvPr/>
          </p:nvGrpSpPr>
          <p:grpSpPr>
            <a:xfrm>
              <a:off x="6482115" y="3365412"/>
              <a:ext cx="1141659" cy="542937"/>
              <a:chOff x="6333525" y="3308262"/>
              <a:chExt cx="1141659" cy="542937"/>
            </a:xfrm>
          </p:grpSpPr>
          <p:pic>
            <p:nvPicPr>
              <p:cNvPr id="1512" name="Google Shape;1512;p40"/>
              <p:cNvPicPr preferRelativeResize="0"/>
              <p:nvPr/>
            </p:nvPicPr>
            <p:blipFill rotWithShape="1">
              <a:blip r:embed="rId9">
                <a:alphaModFix/>
              </a:blip>
              <a:srcRect/>
              <a:stretch/>
            </p:blipFill>
            <p:spPr>
              <a:xfrm>
                <a:off x="6721474" y="3308262"/>
                <a:ext cx="365760" cy="365760"/>
              </a:xfrm>
              <a:prstGeom prst="rect">
                <a:avLst/>
              </a:prstGeom>
              <a:noFill/>
              <a:ln>
                <a:noFill/>
              </a:ln>
            </p:spPr>
          </p:pic>
          <p:sp>
            <p:nvSpPr>
              <p:cNvPr id="1513" name="Google Shape;1513;p40"/>
              <p:cNvSpPr txBox="1"/>
              <p:nvPr/>
            </p:nvSpPr>
            <p:spPr>
              <a:xfrm>
                <a:off x="6333525" y="3574200"/>
                <a:ext cx="1141659"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Serviço Order </a:t>
                </a:r>
                <a:endParaRPr sz="1200" b="0" i="0" u="none" strike="noStrike" cap="none">
                  <a:solidFill>
                    <a:srgbClr val="000000"/>
                  </a:solidFill>
                  <a:latin typeface="Arial"/>
                  <a:ea typeface="Arial"/>
                  <a:cs typeface="Arial"/>
                  <a:sym typeface="Arial"/>
                </a:endParaRPr>
              </a:p>
            </p:txBody>
          </p:sp>
        </p:grpSp>
        <p:pic>
          <p:nvPicPr>
            <p:cNvPr id="1514" name="Google Shape;1514;p40"/>
            <p:cNvPicPr preferRelativeResize="0"/>
            <p:nvPr/>
          </p:nvPicPr>
          <p:blipFill rotWithShape="1">
            <a:blip r:embed="rId9">
              <a:alphaModFix/>
            </a:blip>
            <a:srcRect/>
            <a:stretch/>
          </p:blipFill>
          <p:spPr>
            <a:xfrm>
              <a:off x="6585228" y="4821844"/>
              <a:ext cx="365760" cy="365760"/>
            </a:xfrm>
            <a:prstGeom prst="rect">
              <a:avLst/>
            </a:prstGeom>
            <a:noFill/>
            <a:ln>
              <a:noFill/>
            </a:ln>
          </p:spPr>
        </p:pic>
        <p:grpSp>
          <p:nvGrpSpPr>
            <p:cNvPr id="1515" name="Google Shape;1515;p40"/>
            <p:cNvGrpSpPr/>
            <p:nvPr/>
          </p:nvGrpSpPr>
          <p:grpSpPr>
            <a:xfrm>
              <a:off x="7187131" y="2502155"/>
              <a:ext cx="1385316" cy="762623"/>
              <a:chOff x="7255711" y="2673605"/>
              <a:chExt cx="1385316" cy="762623"/>
            </a:xfrm>
          </p:grpSpPr>
          <p:sp>
            <p:nvSpPr>
              <p:cNvPr id="1516" name="Google Shape;1516;p40"/>
              <p:cNvSpPr txBox="1"/>
              <p:nvPr/>
            </p:nvSpPr>
            <p:spPr>
              <a:xfrm>
                <a:off x="7255711" y="2974563"/>
                <a:ext cx="1385316" cy="461665"/>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rgbClr val="000000"/>
                    </a:solidFill>
                    <a:latin typeface="Arial"/>
                    <a:ea typeface="Arial"/>
                    <a:cs typeface="Arial"/>
                    <a:sym typeface="Arial"/>
                  </a:rPr>
                  <a:t>Banco de dados </a:t>
                </a:r>
                <a:br>
                  <a:rPr lang="en-US" sz="1200" b="0" i="0" u="none" strike="noStrike" cap="none">
                    <a:solidFill>
                      <a:srgbClr val="000000"/>
                    </a:solidFill>
                    <a:latin typeface="Arial"/>
                    <a:ea typeface="Arial"/>
                    <a:cs typeface="Arial"/>
                    <a:sym typeface="Arial"/>
                  </a:rPr>
                </a:br>
                <a:r>
                  <a:rPr lang="en-US" sz="1200" b="0" i="0" u="none" strike="noStrike" cap="none">
                    <a:solidFill>
                      <a:srgbClr val="000000"/>
                    </a:solidFill>
                    <a:latin typeface="Arial"/>
                    <a:ea typeface="Arial"/>
                    <a:cs typeface="Arial"/>
                    <a:sym typeface="Arial"/>
                  </a:rPr>
                  <a:t>de Show and Sell </a:t>
                </a:r>
                <a:endParaRPr sz="1200" b="0" i="0" u="none" strike="noStrike" cap="none">
                  <a:solidFill>
                    <a:srgbClr val="000000"/>
                  </a:solidFill>
                  <a:latin typeface="Arial"/>
                  <a:ea typeface="Arial"/>
                  <a:cs typeface="Arial"/>
                  <a:sym typeface="Arial"/>
                </a:endParaRPr>
              </a:p>
            </p:txBody>
          </p:sp>
          <p:grpSp>
            <p:nvGrpSpPr>
              <p:cNvPr id="1517" name="Google Shape;1517;p40"/>
              <p:cNvGrpSpPr/>
              <p:nvPr/>
            </p:nvGrpSpPr>
            <p:grpSpPr>
              <a:xfrm>
                <a:off x="7765487" y="2673605"/>
                <a:ext cx="365760" cy="365760"/>
                <a:chOff x="3695254" y="4989966"/>
                <a:chExt cx="365760" cy="365760"/>
              </a:xfrm>
            </p:grpSpPr>
            <p:pic>
              <p:nvPicPr>
                <p:cNvPr id="1518" name="Google Shape;1518;p40"/>
                <p:cNvPicPr preferRelativeResize="0"/>
                <p:nvPr/>
              </p:nvPicPr>
              <p:blipFill rotWithShape="1">
                <a:blip r:embed="rId10">
                  <a:alphaModFix/>
                </a:blip>
                <a:srcRect/>
                <a:stretch/>
              </p:blipFill>
              <p:spPr>
                <a:xfrm>
                  <a:off x="3695254" y="4989966"/>
                  <a:ext cx="365760" cy="365760"/>
                </a:xfrm>
                <a:prstGeom prst="rect">
                  <a:avLst/>
                </a:prstGeom>
                <a:noFill/>
                <a:ln>
                  <a:noFill/>
                </a:ln>
              </p:spPr>
            </p:pic>
            <p:sp>
              <p:nvSpPr>
                <p:cNvPr id="1519" name="Google Shape;1519;p40"/>
                <p:cNvSpPr/>
                <p:nvPr/>
              </p:nvSpPr>
              <p:spPr>
                <a:xfrm>
                  <a:off x="3719438" y="5043347"/>
                  <a:ext cx="320040" cy="9144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grpSp>
        <p:cxnSp>
          <p:nvCxnSpPr>
            <p:cNvPr id="1520" name="Google Shape;1520;p40"/>
            <p:cNvCxnSpPr>
              <a:endCxn id="1518" idx="1"/>
            </p:cNvCxnSpPr>
            <p:nvPr/>
          </p:nvCxnSpPr>
          <p:spPr>
            <a:xfrm rot="10800000" flipH="1">
              <a:off x="6969107" y="2685035"/>
              <a:ext cx="727800" cy="483900"/>
            </a:xfrm>
            <a:prstGeom prst="bentConnector3">
              <a:avLst>
                <a:gd name="adj1" fmla="val 1323"/>
              </a:avLst>
            </a:prstGeom>
            <a:noFill/>
            <a:ln w="9525" cap="flat" cmpd="sng">
              <a:solidFill>
                <a:schemeClr val="accent1"/>
              </a:solidFill>
              <a:prstDash val="solid"/>
              <a:miter lim="800000"/>
              <a:headEnd type="none" w="sm" len="sm"/>
              <a:tailEnd type="triangle" w="med" len="med"/>
            </a:ln>
          </p:spPr>
        </p:cxnSp>
        <p:cxnSp>
          <p:nvCxnSpPr>
            <p:cNvPr id="1521" name="Google Shape;1521;p40"/>
            <p:cNvCxnSpPr/>
            <p:nvPr/>
          </p:nvCxnSpPr>
          <p:spPr>
            <a:xfrm rot="10800000" flipH="1">
              <a:off x="7307825" y="3152446"/>
              <a:ext cx="1625390" cy="376366"/>
            </a:xfrm>
            <a:prstGeom prst="straightConnector1">
              <a:avLst/>
            </a:prstGeom>
            <a:noFill/>
            <a:ln w="9525" cap="flat" cmpd="sng">
              <a:solidFill>
                <a:schemeClr val="accent1"/>
              </a:solidFill>
              <a:prstDash val="solid"/>
              <a:miter lim="800000"/>
              <a:headEnd type="none" w="sm" len="sm"/>
              <a:tailEnd type="triangle" w="med" len="med"/>
            </a:ln>
          </p:spPr>
        </p:cxnSp>
        <p:sp>
          <p:nvSpPr>
            <p:cNvPr id="1522" name="Google Shape;1522;p40"/>
            <p:cNvSpPr/>
            <p:nvPr/>
          </p:nvSpPr>
          <p:spPr>
            <a:xfrm>
              <a:off x="32203" y="1542429"/>
              <a:ext cx="4445375" cy="4572000"/>
            </a:xfrm>
            <a:prstGeom prst="rect">
              <a:avLst/>
            </a:prstGeom>
            <a:noFill/>
            <a:ln w="381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523" name="Google Shape;1523;p40"/>
            <p:cNvSpPr/>
            <p:nvPr/>
          </p:nvSpPr>
          <p:spPr>
            <a:xfrm>
              <a:off x="4562343" y="1542429"/>
              <a:ext cx="4096825" cy="4572752"/>
            </a:xfrm>
            <a:prstGeom prst="rect">
              <a:avLst/>
            </a:prstGeom>
            <a:noFill/>
            <a:ln w="381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524" name="Google Shape;1524;p40"/>
            <p:cNvSpPr/>
            <p:nvPr/>
          </p:nvSpPr>
          <p:spPr>
            <a:xfrm>
              <a:off x="8731169" y="1542429"/>
              <a:ext cx="3386562" cy="4572000"/>
            </a:xfrm>
            <a:prstGeom prst="rect">
              <a:avLst/>
            </a:prstGeom>
            <a:noFill/>
            <a:ln w="381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528"/>
        <p:cNvGrpSpPr/>
        <p:nvPr/>
      </p:nvGrpSpPr>
      <p:grpSpPr>
        <a:xfrm>
          <a:off x="0" y="0"/>
          <a:ext cx="0" cy="0"/>
          <a:chOff x="0" y="0"/>
          <a:chExt cx="0" cy="0"/>
        </a:xfrm>
      </p:grpSpPr>
      <p:sp>
        <p:nvSpPr>
          <p:cNvPr id="1529" name="Google Shape;1529;p41"/>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AWS Well-Architected Tool</a:t>
            </a:r>
            <a:endParaRPr/>
          </a:p>
        </p:txBody>
      </p:sp>
      <p:sp>
        <p:nvSpPr>
          <p:cNvPr id="1530" name="Google Shape;1530;p41"/>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800"/>
              <a:buChar char="•"/>
            </a:pPr>
            <a:r>
              <a:rPr lang="en-US"/>
              <a:t>Ajuda a analisar o estado das cargas de trabalho e as compara com as mais recentes melhores práticas de arquitetura da AWS.</a:t>
            </a:r>
            <a:endParaRPr/>
          </a:p>
          <a:p>
            <a:pPr marL="228600" lvl="0" indent="-228600" algn="l" rtl="0">
              <a:lnSpc>
                <a:spcPct val="90000"/>
              </a:lnSpc>
              <a:spcBef>
                <a:spcPts val="1000"/>
              </a:spcBef>
              <a:spcAft>
                <a:spcPts val="0"/>
              </a:spcAft>
              <a:buClr>
                <a:schemeClr val="dk1"/>
              </a:buClr>
              <a:buSzPts val="2800"/>
              <a:buChar char="•"/>
            </a:pPr>
            <a:r>
              <a:rPr lang="en-US"/>
              <a:t>Oferece acesso ao conhecimento e às melhores práticas usados pelos arquitetos da AWS sempre que necessário</a:t>
            </a:r>
            <a:endParaRPr/>
          </a:p>
          <a:p>
            <a:pPr marL="228600" lvl="0" indent="-228600" algn="l" rtl="0">
              <a:lnSpc>
                <a:spcPct val="90000"/>
              </a:lnSpc>
              <a:spcBef>
                <a:spcPts val="1000"/>
              </a:spcBef>
              <a:spcAft>
                <a:spcPts val="0"/>
              </a:spcAft>
              <a:buClr>
                <a:schemeClr val="dk1"/>
              </a:buClr>
              <a:buSzPts val="2800"/>
              <a:buChar char="•"/>
            </a:pPr>
            <a:r>
              <a:rPr lang="en-US"/>
              <a:t>Fornece um plano de ação com orientações passo a passo de como criar melhores cargas de trabalho para a nuvem</a:t>
            </a:r>
            <a:endParaRPr/>
          </a:p>
          <a:p>
            <a:pPr marL="228600" lvl="0" indent="-228600" algn="l" rtl="0">
              <a:lnSpc>
                <a:spcPct val="90000"/>
              </a:lnSpc>
              <a:spcBef>
                <a:spcPts val="1000"/>
              </a:spcBef>
              <a:spcAft>
                <a:spcPts val="0"/>
              </a:spcAft>
              <a:buClr>
                <a:schemeClr val="dk1"/>
              </a:buClr>
              <a:buSzPts val="2800"/>
              <a:buChar char="•"/>
            </a:pPr>
            <a:r>
              <a:rPr lang="en-US"/>
              <a:t>Oferece um processo consistente para você analisar e medir suas arquiteturas de nuvem</a:t>
            </a:r>
            <a:endParaRPr/>
          </a:p>
          <a:p>
            <a:pPr marL="228600" lvl="0" indent="-50800" algn="l" rtl="0">
              <a:lnSpc>
                <a:spcPct val="90000"/>
              </a:lnSpc>
              <a:spcBef>
                <a:spcPts val="1000"/>
              </a:spcBef>
              <a:spcAft>
                <a:spcPts val="0"/>
              </a:spcAft>
              <a:buClr>
                <a:schemeClr val="dk1"/>
              </a:buClr>
              <a:buSzPts val="2800"/>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534"/>
        <p:cNvGrpSpPr/>
        <p:nvPr/>
      </p:nvGrpSpPr>
      <p:grpSpPr>
        <a:xfrm>
          <a:off x="0" y="0"/>
          <a:ext cx="0" cy="0"/>
          <a:chOff x="0" y="0"/>
          <a:chExt cx="0" cy="0"/>
        </a:xfrm>
      </p:grpSpPr>
      <p:sp>
        <p:nvSpPr>
          <p:cNvPr id="1535" name="Google Shape;1535;p42"/>
          <p:cNvSpPr txBox="1">
            <a:spLocks noGrp="1"/>
          </p:cNvSpPr>
          <p:nvPr>
            <p:ph type="title"/>
          </p:nvPr>
        </p:nvSpPr>
        <p:spPr>
          <a:xfrm>
            <a:off x="419100" y="1178376"/>
            <a:ext cx="4268647"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000"/>
              <a:buFont typeface="Arial"/>
              <a:buNone/>
            </a:pPr>
            <a:r>
              <a:rPr lang="en-US">
                <a:latin typeface="Arial"/>
                <a:ea typeface="Arial"/>
                <a:cs typeface="Arial"/>
                <a:sym typeface="Arial"/>
              </a:rPr>
              <a:t>Principais lições da Seção 1</a:t>
            </a:r>
            <a:endParaRPr>
              <a:latin typeface="Arial"/>
              <a:ea typeface="Arial"/>
              <a:cs typeface="Arial"/>
              <a:sym typeface="Arial"/>
            </a:endParaRPr>
          </a:p>
        </p:txBody>
      </p:sp>
      <p:pic>
        <p:nvPicPr>
          <p:cNvPr id="1536" name="Google Shape;1536;p42"/>
          <p:cNvPicPr preferRelativeResize="0"/>
          <p:nvPr/>
        </p:nvPicPr>
        <p:blipFill rotWithShape="1">
          <a:blip r:embed="rId3">
            <a:alphaModFix/>
          </a:blip>
          <a:srcRect/>
          <a:stretch/>
        </p:blipFill>
        <p:spPr>
          <a:xfrm>
            <a:off x="597222" y="2835670"/>
            <a:ext cx="3931314" cy="3104201"/>
          </a:xfrm>
          <a:prstGeom prst="rect">
            <a:avLst/>
          </a:prstGeom>
          <a:noFill/>
          <a:ln>
            <a:noFill/>
          </a:ln>
        </p:spPr>
      </p:pic>
      <p:sp>
        <p:nvSpPr>
          <p:cNvPr id="1537" name="Google Shape;1537;p42"/>
          <p:cNvSpPr txBox="1">
            <a:spLocks noGrp="1"/>
          </p:cNvSpPr>
          <p:nvPr>
            <p:ph type="body" idx="1"/>
          </p:nvPr>
        </p:nvSpPr>
        <p:spPr>
          <a:xfrm>
            <a:off x="5714474" y="949776"/>
            <a:ext cx="5767612" cy="4814920"/>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400"/>
              <a:buChar char="•"/>
            </a:pPr>
            <a:r>
              <a:rPr lang="en-US" sz="2400">
                <a:latin typeface="Arial"/>
                <a:ea typeface="Arial"/>
                <a:cs typeface="Arial"/>
                <a:sym typeface="Arial"/>
              </a:rPr>
              <a:t>O AWS Well-Architected Framework fornece uma </a:t>
            </a:r>
            <a:r>
              <a:rPr lang="en-US" sz="2400">
                <a:solidFill>
                  <a:schemeClr val="accent5"/>
                </a:solidFill>
                <a:latin typeface="Arial"/>
                <a:ea typeface="Arial"/>
                <a:cs typeface="Arial"/>
                <a:sym typeface="Arial"/>
              </a:rPr>
              <a:t>abordagem consistente </a:t>
            </a:r>
            <a:r>
              <a:rPr lang="en-US" sz="2400">
                <a:latin typeface="Arial"/>
                <a:ea typeface="Arial"/>
                <a:cs typeface="Arial"/>
                <a:sym typeface="Arial"/>
              </a:rPr>
              <a:t>para avaliar arquiteturas de nuvem </a:t>
            </a:r>
            <a:r>
              <a:rPr lang="en-US" sz="2400">
                <a:solidFill>
                  <a:schemeClr val="accent5"/>
                </a:solidFill>
                <a:latin typeface="Arial"/>
                <a:ea typeface="Arial"/>
                <a:cs typeface="Arial"/>
                <a:sym typeface="Arial"/>
              </a:rPr>
              <a:t>e orientações</a:t>
            </a:r>
            <a:r>
              <a:rPr lang="en-US" sz="2400">
                <a:latin typeface="Arial"/>
                <a:ea typeface="Arial"/>
                <a:cs typeface="Arial"/>
                <a:sym typeface="Arial"/>
              </a:rPr>
              <a:t> para ajudar a implementar projetos.</a:t>
            </a:r>
            <a:endParaRPr/>
          </a:p>
          <a:p>
            <a:pPr marL="228600" lvl="0" indent="-228600" algn="l" rtl="0">
              <a:lnSpc>
                <a:spcPct val="90000"/>
              </a:lnSpc>
              <a:spcBef>
                <a:spcPts val="1000"/>
              </a:spcBef>
              <a:spcAft>
                <a:spcPts val="0"/>
              </a:spcAft>
              <a:buClr>
                <a:schemeClr val="dk1"/>
              </a:buClr>
              <a:buSzPts val="2400"/>
              <a:buChar char="•"/>
            </a:pPr>
            <a:r>
              <a:rPr lang="en-US" sz="2400">
                <a:latin typeface="Arial"/>
                <a:ea typeface="Arial"/>
                <a:cs typeface="Arial"/>
                <a:sym typeface="Arial"/>
              </a:rPr>
              <a:t>O AWS Well-Architected Framework documenta um </a:t>
            </a:r>
            <a:r>
              <a:rPr lang="en-US" sz="2400">
                <a:solidFill>
                  <a:schemeClr val="accent5"/>
                </a:solidFill>
                <a:latin typeface="Arial"/>
                <a:ea typeface="Arial"/>
                <a:cs typeface="Arial"/>
                <a:sym typeface="Arial"/>
              </a:rPr>
              <a:t>conjunto de perguntas básicas</a:t>
            </a:r>
            <a:r>
              <a:rPr lang="en-US" sz="2400">
                <a:latin typeface="Arial"/>
                <a:ea typeface="Arial"/>
                <a:cs typeface="Arial"/>
                <a:sym typeface="Arial"/>
              </a:rPr>
              <a:t> que permitem entender como uma arquitetura específica se alinha às melhores práticas da nuvem. </a:t>
            </a:r>
            <a:endParaRPr/>
          </a:p>
          <a:p>
            <a:pPr marL="228600" lvl="0" indent="-228600" algn="l" rtl="0">
              <a:lnSpc>
                <a:spcPct val="90000"/>
              </a:lnSpc>
              <a:spcBef>
                <a:spcPts val="1000"/>
              </a:spcBef>
              <a:spcAft>
                <a:spcPts val="0"/>
              </a:spcAft>
              <a:buClr>
                <a:schemeClr val="dk1"/>
              </a:buClr>
              <a:buSzPts val="2400"/>
              <a:buChar char="•"/>
            </a:pPr>
            <a:r>
              <a:rPr lang="en-US" sz="2400">
                <a:latin typeface="Arial"/>
                <a:ea typeface="Arial"/>
                <a:cs typeface="Arial"/>
                <a:sym typeface="Arial"/>
              </a:rPr>
              <a:t>O AWS Well-Architected Framework está organizado em </a:t>
            </a:r>
            <a:r>
              <a:rPr lang="en-US" sz="2400">
                <a:solidFill>
                  <a:schemeClr val="accent5"/>
                </a:solidFill>
                <a:latin typeface="Arial"/>
                <a:ea typeface="Arial"/>
                <a:cs typeface="Arial"/>
                <a:sym typeface="Arial"/>
              </a:rPr>
              <a:t>cinco pilares</a:t>
            </a:r>
            <a:r>
              <a:rPr lang="en-US" sz="2400">
                <a:latin typeface="Arial"/>
                <a:ea typeface="Arial"/>
                <a:cs typeface="Arial"/>
                <a:sym typeface="Arial"/>
              </a:rPr>
              <a:t>.</a:t>
            </a:r>
            <a:endParaRPr/>
          </a:p>
          <a:p>
            <a:pPr marL="228600" lvl="0" indent="-228600" algn="l" rtl="0">
              <a:lnSpc>
                <a:spcPct val="90000"/>
              </a:lnSpc>
              <a:spcBef>
                <a:spcPts val="1000"/>
              </a:spcBef>
              <a:spcAft>
                <a:spcPts val="0"/>
              </a:spcAft>
              <a:buClr>
                <a:schemeClr val="dk1"/>
              </a:buClr>
              <a:buSzPts val="2400"/>
              <a:buChar char="•"/>
            </a:pPr>
            <a:r>
              <a:rPr lang="en-US" sz="2400">
                <a:latin typeface="Arial"/>
                <a:ea typeface="Arial"/>
                <a:cs typeface="Arial"/>
                <a:sym typeface="Arial"/>
              </a:rPr>
              <a:t>Cada pilar inclui um conjunto de </a:t>
            </a:r>
            <a:r>
              <a:rPr lang="en-US" sz="2400">
                <a:solidFill>
                  <a:schemeClr val="accent5"/>
                </a:solidFill>
                <a:latin typeface="Arial"/>
                <a:ea typeface="Arial"/>
                <a:cs typeface="Arial"/>
                <a:sym typeface="Arial"/>
              </a:rPr>
              <a:t>princípios de design e melhores práticas</a:t>
            </a:r>
            <a:r>
              <a:rPr lang="en-US" sz="2400">
                <a:latin typeface="Arial"/>
                <a:ea typeface="Arial"/>
                <a:cs typeface="Arial"/>
                <a:sym typeface="Arial"/>
              </a:rPr>
              <a:t>.</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541"/>
        <p:cNvGrpSpPr/>
        <p:nvPr/>
      </p:nvGrpSpPr>
      <p:grpSpPr>
        <a:xfrm>
          <a:off x="0" y="0"/>
          <a:ext cx="0" cy="0"/>
          <a:chOff x="0" y="0"/>
          <a:chExt cx="0" cy="0"/>
        </a:xfrm>
      </p:grpSpPr>
      <p:sp>
        <p:nvSpPr>
          <p:cNvPr id="1542" name="Google Shape;1542;p43"/>
          <p:cNvSpPr txBox="1">
            <a:spLocks noGrp="1"/>
          </p:cNvSpPr>
          <p:nvPr>
            <p:ph type="body" idx="1"/>
          </p:nvPr>
        </p:nvSpPr>
        <p:spPr>
          <a:xfrm>
            <a:off x="419100" y="2554356"/>
            <a:ext cx="8059738" cy="4884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36C2B4"/>
              </a:buClr>
              <a:buSzPts val="2000"/>
              <a:buNone/>
            </a:pPr>
            <a:r>
              <a:rPr lang="en-US"/>
              <a:t>Módulo 9: Arquitetura de nuvem</a:t>
            </a:r>
            <a:endParaRPr/>
          </a:p>
        </p:txBody>
      </p:sp>
      <p:sp>
        <p:nvSpPr>
          <p:cNvPr id="1543" name="Google Shape;1543;p43"/>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sz="4000"/>
              <a:t>Seção 2: Confiabilidade e disponibilidade</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547"/>
        <p:cNvGrpSpPr/>
        <p:nvPr/>
      </p:nvGrpSpPr>
      <p:grpSpPr>
        <a:xfrm>
          <a:off x="0" y="0"/>
          <a:ext cx="0" cy="0"/>
          <a:chOff x="0" y="0"/>
          <a:chExt cx="0" cy="0"/>
        </a:xfrm>
      </p:grpSpPr>
      <p:sp>
        <p:nvSpPr>
          <p:cNvPr id="1548" name="Google Shape;1548;p44"/>
          <p:cNvSpPr txBox="1">
            <a:spLocks noGrp="1"/>
          </p:cNvSpPr>
          <p:nvPr>
            <p:ph type="title" idx="4294967295"/>
          </p:nvPr>
        </p:nvSpPr>
        <p:spPr>
          <a:xfrm>
            <a:off x="0" y="365125"/>
            <a:ext cx="9034463" cy="474663"/>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lt1"/>
              </a:buClr>
              <a:buSzPct val="100000"/>
              <a:buFont typeface="Arial"/>
              <a:buNone/>
            </a:pPr>
            <a:r>
              <a:rPr lang="en-US">
                <a:solidFill>
                  <a:schemeClr val="lt1"/>
                </a:solidFill>
              </a:rPr>
              <a:t>“Tudo falha, o tempo todo”.</a:t>
            </a:r>
            <a:endParaRPr/>
          </a:p>
        </p:txBody>
      </p:sp>
      <p:sp>
        <p:nvSpPr>
          <p:cNvPr id="1549" name="Google Shape;1549;p44"/>
          <p:cNvSpPr txBox="1">
            <a:spLocks noGrp="1"/>
          </p:cNvSpPr>
          <p:nvPr>
            <p:ph type="body" idx="4294967295"/>
          </p:nvPr>
        </p:nvSpPr>
        <p:spPr>
          <a:xfrm>
            <a:off x="0" y="3119438"/>
            <a:ext cx="11925300" cy="1522412"/>
          </a:xfrm>
          <a:prstGeom prst="rect">
            <a:avLst/>
          </a:prstGeom>
          <a:noFill/>
          <a:ln>
            <a:noFill/>
          </a:ln>
        </p:spPr>
        <p:txBody>
          <a:bodyPr spcFirstLastPara="1" wrap="square" lIns="91425" tIns="45700" rIns="91425" bIns="45700" anchor="t" anchorCtr="0">
            <a:normAutofit fontScale="92500"/>
          </a:bodyPr>
          <a:lstStyle/>
          <a:p>
            <a:pPr marL="0" lvl="0" indent="0" algn="l" rtl="0">
              <a:lnSpc>
                <a:spcPct val="90000"/>
              </a:lnSpc>
              <a:spcBef>
                <a:spcPts val="0"/>
              </a:spcBef>
              <a:spcAft>
                <a:spcPts val="0"/>
              </a:spcAft>
              <a:buClr>
                <a:schemeClr val="dk1"/>
              </a:buClr>
              <a:buSzPct val="100000"/>
              <a:buNone/>
            </a:pPr>
            <a:r>
              <a:rPr lang="en-US" sz="4400" i="1"/>
              <a:t>	</a:t>
            </a:r>
            <a:r>
              <a:rPr lang="en-US" sz="4400" b="1" i="1">
                <a:latin typeface="Arial"/>
                <a:ea typeface="Arial"/>
                <a:cs typeface="Arial"/>
                <a:sym typeface="Arial"/>
              </a:rPr>
              <a:t>“Tudo falha, o tempo todo”.	</a:t>
            </a:r>
            <a:endParaRPr/>
          </a:p>
          <a:p>
            <a:pPr marL="0" lvl="0" indent="0" algn="l" rtl="0">
              <a:lnSpc>
                <a:spcPct val="90000"/>
              </a:lnSpc>
              <a:spcBef>
                <a:spcPts val="1000"/>
              </a:spcBef>
              <a:spcAft>
                <a:spcPts val="0"/>
              </a:spcAft>
              <a:buClr>
                <a:schemeClr val="dk1"/>
              </a:buClr>
              <a:buSzPct val="100000"/>
              <a:buNone/>
            </a:pPr>
            <a:r>
              <a:rPr lang="en-US" sz="4400" i="1"/>
              <a:t>				</a:t>
            </a:r>
            <a:r>
              <a:rPr lang="en-US" sz="4400"/>
              <a:t> </a:t>
            </a:r>
            <a:r>
              <a:rPr lang="en-US"/>
              <a:t>Werner Vogels, diretor de tecnologia da Amazon.com</a:t>
            </a:r>
            <a:endParaRPr i="1"/>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553"/>
        <p:cNvGrpSpPr/>
        <p:nvPr/>
      </p:nvGrpSpPr>
      <p:grpSpPr>
        <a:xfrm>
          <a:off x="0" y="0"/>
          <a:ext cx="0" cy="0"/>
          <a:chOff x="0" y="0"/>
          <a:chExt cx="0" cy="0"/>
        </a:xfrm>
      </p:grpSpPr>
      <p:sp>
        <p:nvSpPr>
          <p:cNvPr id="1554" name="Google Shape;1554;p45"/>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Confiabilidade</a:t>
            </a:r>
            <a:endParaRPr/>
          </a:p>
        </p:txBody>
      </p:sp>
      <p:sp>
        <p:nvSpPr>
          <p:cNvPr id="1555" name="Google Shape;1555;p45"/>
          <p:cNvSpPr txBox="1"/>
          <p:nvPr/>
        </p:nvSpPr>
        <p:spPr>
          <a:xfrm>
            <a:off x="419100" y="1528175"/>
            <a:ext cx="6033528" cy="4648788"/>
          </a:xfrm>
          <a:prstGeom prst="rect">
            <a:avLst/>
          </a:prstGeom>
          <a:noFill/>
          <a:ln>
            <a:noFill/>
          </a:ln>
        </p:spPr>
        <p:txBody>
          <a:bodyPr spcFirstLastPara="1" wrap="square" lIns="91425" tIns="45700" rIns="91425" bIns="45700" anchor="t" anchorCtr="0">
            <a:normAutofit fontScale="77500" lnSpcReduction="20000"/>
          </a:bodyPr>
          <a:lstStyle/>
          <a:p>
            <a:pPr marL="422275" marR="0" lvl="0" indent="-422275" algn="l" rtl="0">
              <a:lnSpc>
                <a:spcPct val="120000"/>
              </a:lnSpc>
              <a:spcBef>
                <a:spcPts val="0"/>
              </a:spcBef>
              <a:spcAft>
                <a:spcPts val="0"/>
              </a:spcAft>
              <a:buClr>
                <a:schemeClr val="dk1"/>
              </a:buClr>
              <a:buSzPct val="100000"/>
              <a:buFont typeface="Arial"/>
              <a:buChar char="•"/>
            </a:pPr>
            <a:r>
              <a:rPr lang="en-US" sz="2800" b="0" i="0" u="none" strike="noStrike" cap="none">
                <a:solidFill>
                  <a:schemeClr val="dk1"/>
                </a:solidFill>
                <a:latin typeface="Arial"/>
                <a:ea typeface="Arial"/>
                <a:cs typeface="Arial"/>
                <a:sym typeface="Arial"/>
              </a:rPr>
              <a:t>Uma medida da </a:t>
            </a:r>
            <a:r>
              <a:rPr lang="en-US" sz="2800" b="0" i="0" u="none" strike="noStrike" cap="none">
                <a:solidFill>
                  <a:schemeClr val="accent5"/>
                </a:solidFill>
                <a:latin typeface="Arial"/>
                <a:ea typeface="Arial"/>
                <a:cs typeface="Arial"/>
                <a:sym typeface="Arial"/>
              </a:rPr>
              <a:t>capacidade do sistema de fornecer funcionalidade </a:t>
            </a:r>
            <a:r>
              <a:rPr lang="en-US" sz="2800" b="0" i="0" u="none" strike="noStrike" cap="none">
                <a:solidFill>
                  <a:schemeClr val="dk1"/>
                </a:solidFill>
                <a:latin typeface="Arial"/>
                <a:ea typeface="Arial"/>
                <a:cs typeface="Arial"/>
                <a:sym typeface="Arial"/>
              </a:rPr>
              <a:t>quando o usuário quiser.</a:t>
            </a:r>
            <a:endParaRPr/>
          </a:p>
          <a:p>
            <a:pPr marL="422275" marR="0" lvl="0" indent="-422275" algn="l" rtl="0">
              <a:lnSpc>
                <a:spcPct val="120000"/>
              </a:lnSpc>
              <a:spcBef>
                <a:spcPts val="1000"/>
              </a:spcBef>
              <a:spcAft>
                <a:spcPts val="0"/>
              </a:spcAft>
              <a:buClr>
                <a:schemeClr val="dk1"/>
              </a:buClr>
              <a:buSzPct val="100000"/>
              <a:buFont typeface="Arial"/>
              <a:buChar char="•"/>
            </a:pPr>
            <a:r>
              <a:rPr lang="en-US" sz="2800" b="0" i="0" u="none" strike="noStrike" cap="none">
                <a:solidFill>
                  <a:schemeClr val="accent5"/>
                </a:solidFill>
                <a:latin typeface="Arial"/>
                <a:ea typeface="Arial"/>
                <a:cs typeface="Arial"/>
                <a:sym typeface="Arial"/>
              </a:rPr>
              <a:t>O sistema</a:t>
            </a:r>
            <a:r>
              <a:rPr lang="en-US" sz="2800" b="0" i="0" u="none" strike="noStrike" cap="none">
                <a:solidFill>
                  <a:schemeClr val="dk1"/>
                </a:solidFill>
                <a:latin typeface="Arial"/>
                <a:ea typeface="Arial"/>
                <a:cs typeface="Arial"/>
                <a:sym typeface="Arial"/>
              </a:rPr>
              <a:t> inclui todos os componentes do sistema: hardware, firmware e software.</a:t>
            </a:r>
            <a:endParaRPr/>
          </a:p>
          <a:p>
            <a:pPr marL="422275" marR="0" lvl="0" indent="-422275" algn="l" rtl="0">
              <a:lnSpc>
                <a:spcPct val="120000"/>
              </a:lnSpc>
              <a:spcBef>
                <a:spcPts val="1000"/>
              </a:spcBef>
              <a:spcAft>
                <a:spcPts val="0"/>
              </a:spcAft>
              <a:buClr>
                <a:schemeClr val="dk1"/>
              </a:buClr>
              <a:buSzPct val="100000"/>
              <a:buFont typeface="Arial"/>
              <a:buChar char="•"/>
            </a:pPr>
            <a:r>
              <a:rPr lang="en-US" sz="2800" b="0" i="0" u="none" strike="noStrike" cap="none">
                <a:solidFill>
                  <a:schemeClr val="accent5"/>
                </a:solidFill>
                <a:latin typeface="Arial"/>
                <a:ea typeface="Arial"/>
                <a:cs typeface="Arial"/>
                <a:sym typeface="Arial"/>
              </a:rPr>
              <a:t>Probabilidade</a:t>
            </a:r>
            <a:r>
              <a:rPr lang="en-US" sz="2800" b="0" i="0" u="none" strike="noStrike" cap="none">
                <a:solidFill>
                  <a:schemeClr val="dk1"/>
                </a:solidFill>
                <a:latin typeface="Arial"/>
                <a:ea typeface="Arial"/>
                <a:cs typeface="Arial"/>
                <a:sym typeface="Arial"/>
              </a:rPr>
              <a:t> de que todo o sistema funcione como pretendido por um período especificado.</a:t>
            </a:r>
            <a:endParaRPr/>
          </a:p>
          <a:p>
            <a:pPr marL="422275" marR="0" lvl="0" indent="-422275" algn="l" rtl="0">
              <a:lnSpc>
                <a:spcPct val="120000"/>
              </a:lnSpc>
              <a:spcBef>
                <a:spcPts val="1000"/>
              </a:spcBef>
              <a:spcAft>
                <a:spcPts val="0"/>
              </a:spcAft>
              <a:buClr>
                <a:schemeClr val="dk1"/>
              </a:buClr>
              <a:buSzPct val="100000"/>
              <a:buFont typeface="Arial"/>
              <a:buChar char="•"/>
            </a:pPr>
            <a:r>
              <a:rPr lang="en-US" sz="2800" b="0" i="0" u="none" strike="noStrike" cap="none">
                <a:solidFill>
                  <a:schemeClr val="accent5"/>
                </a:solidFill>
                <a:latin typeface="Arial"/>
                <a:ea typeface="Arial"/>
                <a:cs typeface="Arial"/>
                <a:sym typeface="Arial"/>
              </a:rPr>
              <a:t>Tempo médio entre falhas (MTBF) </a:t>
            </a:r>
            <a:r>
              <a:rPr lang="en-US" sz="2800" b="0" i="0" u="none" strike="noStrike" cap="none">
                <a:solidFill>
                  <a:schemeClr val="dk1"/>
                </a:solidFill>
                <a:latin typeface="Arial"/>
                <a:ea typeface="Arial"/>
                <a:cs typeface="Arial"/>
                <a:sym typeface="Arial"/>
              </a:rPr>
              <a:t>= tempo total em serviço/número de falhas</a:t>
            </a:r>
            <a:endParaRPr/>
          </a:p>
        </p:txBody>
      </p:sp>
      <p:grpSp>
        <p:nvGrpSpPr>
          <p:cNvPr id="1556" name="Google Shape;1556;p45"/>
          <p:cNvGrpSpPr/>
          <p:nvPr/>
        </p:nvGrpSpPr>
        <p:grpSpPr>
          <a:xfrm>
            <a:off x="6712596" y="1384298"/>
            <a:ext cx="4634208" cy="5210175"/>
            <a:chOff x="7384473" y="1384298"/>
            <a:chExt cx="4634208" cy="5210175"/>
          </a:xfrm>
        </p:grpSpPr>
        <p:sp>
          <p:nvSpPr>
            <p:cNvPr id="1557" name="Google Shape;1557;p45"/>
            <p:cNvSpPr/>
            <p:nvPr/>
          </p:nvSpPr>
          <p:spPr>
            <a:xfrm>
              <a:off x="7384473" y="1384298"/>
              <a:ext cx="4634208" cy="5210175"/>
            </a:xfrm>
            <a:prstGeom prst="ellipse">
              <a:avLst/>
            </a:prstGeom>
            <a:solidFill>
              <a:srgbClr val="E3E7F1"/>
            </a:solidFill>
            <a:ln w="12700" cap="flat" cmpd="sng">
              <a:solidFill>
                <a:srgbClr val="1922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558" name="Google Shape;1558;p45"/>
            <p:cNvSpPr/>
            <p:nvPr/>
          </p:nvSpPr>
          <p:spPr>
            <a:xfrm>
              <a:off x="9151160" y="1607368"/>
              <a:ext cx="1188720" cy="1186338"/>
            </a:xfrm>
            <a:prstGeom prst="rect">
              <a:avLst/>
            </a:prstGeom>
            <a:solidFill>
              <a:srgbClr val="BAC8DA"/>
            </a:solidFill>
            <a:ln w="12700" cap="flat" cmpd="sng">
              <a:solidFill>
                <a:srgbClr val="1922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dk1"/>
                  </a:solidFill>
                  <a:latin typeface="Arial"/>
                  <a:ea typeface="Arial"/>
                  <a:cs typeface="Arial"/>
                  <a:sym typeface="Arial"/>
                </a:rPr>
                <a:t>Carro</a:t>
              </a:r>
              <a:endParaRPr/>
            </a:p>
          </p:txBody>
        </p:sp>
        <p:sp>
          <p:nvSpPr>
            <p:cNvPr id="1559" name="Google Shape;1559;p45"/>
            <p:cNvSpPr/>
            <p:nvPr/>
          </p:nvSpPr>
          <p:spPr>
            <a:xfrm>
              <a:off x="7764366" y="4478133"/>
              <a:ext cx="1603836" cy="548640"/>
            </a:xfrm>
            <a:prstGeom prst="rect">
              <a:avLst/>
            </a:prstGeom>
            <a:solidFill>
              <a:srgbClr val="BAC8DA"/>
            </a:solidFill>
            <a:ln w="12700" cap="flat" cmpd="sng">
              <a:solidFill>
                <a:srgbClr val="1922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dk1"/>
                  </a:solidFill>
                  <a:latin typeface="Arial"/>
                  <a:ea typeface="Arial"/>
                  <a:cs typeface="Arial"/>
                  <a:sym typeface="Arial"/>
                </a:rPr>
                <a:t>Refrigeração</a:t>
              </a:r>
              <a:endParaRPr/>
            </a:p>
          </p:txBody>
        </p:sp>
        <p:sp>
          <p:nvSpPr>
            <p:cNvPr id="1560" name="Google Shape;1560;p45"/>
            <p:cNvSpPr/>
            <p:nvPr/>
          </p:nvSpPr>
          <p:spPr>
            <a:xfrm>
              <a:off x="10546817" y="4075047"/>
              <a:ext cx="1097280" cy="548640"/>
            </a:xfrm>
            <a:prstGeom prst="rect">
              <a:avLst/>
            </a:prstGeom>
            <a:solidFill>
              <a:srgbClr val="BAC8DA"/>
            </a:solidFill>
            <a:ln w="12700" cap="flat" cmpd="sng">
              <a:solidFill>
                <a:srgbClr val="1922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dk1"/>
                  </a:solidFill>
                  <a:latin typeface="Arial"/>
                  <a:ea typeface="Arial"/>
                  <a:cs typeface="Arial"/>
                  <a:sym typeface="Arial"/>
                </a:rPr>
                <a:t>Ignição</a:t>
              </a:r>
              <a:endParaRPr/>
            </a:p>
          </p:txBody>
        </p:sp>
        <p:cxnSp>
          <p:nvCxnSpPr>
            <p:cNvPr id="1561" name="Google Shape;1561;p45"/>
            <p:cNvCxnSpPr>
              <a:stCxn id="1558" idx="2"/>
              <a:endCxn id="1562" idx="0"/>
            </p:cNvCxnSpPr>
            <p:nvPr/>
          </p:nvCxnSpPr>
          <p:spPr>
            <a:xfrm flipH="1">
              <a:off x="9745220" y="2793706"/>
              <a:ext cx="300" cy="487500"/>
            </a:xfrm>
            <a:prstGeom prst="straightConnector1">
              <a:avLst/>
            </a:prstGeom>
            <a:solidFill>
              <a:srgbClr val="E3E7F1"/>
            </a:solidFill>
            <a:ln w="9525" cap="flat" cmpd="sng">
              <a:solidFill>
                <a:schemeClr val="accent1"/>
              </a:solidFill>
              <a:prstDash val="solid"/>
              <a:miter lim="800000"/>
              <a:headEnd type="none" w="sm" len="sm"/>
              <a:tailEnd type="none" w="sm" len="sm"/>
            </a:ln>
          </p:spPr>
        </p:cxnSp>
        <p:cxnSp>
          <p:nvCxnSpPr>
            <p:cNvPr id="1563" name="Google Shape;1563;p45"/>
            <p:cNvCxnSpPr>
              <a:endCxn id="1559" idx="0"/>
            </p:cNvCxnSpPr>
            <p:nvPr/>
          </p:nvCxnSpPr>
          <p:spPr>
            <a:xfrm flipH="1">
              <a:off x="8566284" y="2805633"/>
              <a:ext cx="599700" cy="1672500"/>
            </a:xfrm>
            <a:prstGeom prst="straightConnector1">
              <a:avLst/>
            </a:prstGeom>
            <a:solidFill>
              <a:srgbClr val="E3E7F1"/>
            </a:solidFill>
            <a:ln w="9525" cap="flat" cmpd="sng">
              <a:solidFill>
                <a:schemeClr val="accent1"/>
              </a:solidFill>
              <a:prstDash val="solid"/>
              <a:miter lim="800000"/>
              <a:headEnd type="none" w="sm" len="sm"/>
              <a:tailEnd type="none" w="sm" len="sm"/>
            </a:ln>
          </p:spPr>
        </p:cxnSp>
        <p:cxnSp>
          <p:nvCxnSpPr>
            <p:cNvPr id="1564" name="Google Shape;1564;p45"/>
            <p:cNvCxnSpPr>
              <a:stCxn id="1562" idx="2"/>
              <a:endCxn id="1559" idx="3"/>
            </p:cNvCxnSpPr>
            <p:nvPr/>
          </p:nvCxnSpPr>
          <p:spPr>
            <a:xfrm flipH="1">
              <a:off x="9368318" y="3829751"/>
              <a:ext cx="376800" cy="922800"/>
            </a:xfrm>
            <a:prstGeom prst="straightConnector1">
              <a:avLst/>
            </a:prstGeom>
            <a:solidFill>
              <a:srgbClr val="E3E7F1"/>
            </a:solidFill>
            <a:ln w="9525" cap="flat" cmpd="sng">
              <a:solidFill>
                <a:schemeClr val="accent1"/>
              </a:solidFill>
              <a:prstDash val="solid"/>
              <a:miter lim="800000"/>
              <a:headEnd type="none" w="sm" len="sm"/>
              <a:tailEnd type="none" w="sm" len="sm"/>
            </a:ln>
          </p:spPr>
        </p:cxnSp>
        <p:cxnSp>
          <p:nvCxnSpPr>
            <p:cNvPr id="1565" name="Google Shape;1565;p45"/>
            <p:cNvCxnSpPr>
              <a:stCxn id="1558" idx="2"/>
              <a:endCxn id="1560" idx="0"/>
            </p:cNvCxnSpPr>
            <p:nvPr/>
          </p:nvCxnSpPr>
          <p:spPr>
            <a:xfrm>
              <a:off x="9745520" y="2793706"/>
              <a:ext cx="1350000" cy="1281300"/>
            </a:xfrm>
            <a:prstGeom prst="straightConnector1">
              <a:avLst/>
            </a:prstGeom>
            <a:solidFill>
              <a:srgbClr val="E3E7F1"/>
            </a:solidFill>
            <a:ln w="9525" cap="flat" cmpd="sng">
              <a:solidFill>
                <a:schemeClr val="accent1"/>
              </a:solidFill>
              <a:prstDash val="solid"/>
              <a:miter lim="800000"/>
              <a:headEnd type="none" w="sm" len="sm"/>
              <a:tailEnd type="none" w="sm" len="sm"/>
            </a:ln>
          </p:spPr>
        </p:cxnSp>
        <p:sp>
          <p:nvSpPr>
            <p:cNvPr id="1562" name="Google Shape;1562;p45"/>
            <p:cNvSpPr/>
            <p:nvPr/>
          </p:nvSpPr>
          <p:spPr>
            <a:xfrm>
              <a:off x="9287918" y="3281111"/>
              <a:ext cx="914400" cy="548640"/>
            </a:xfrm>
            <a:prstGeom prst="rect">
              <a:avLst/>
            </a:prstGeom>
            <a:solidFill>
              <a:srgbClr val="BAC8DA"/>
            </a:solidFill>
            <a:ln w="12700" cap="flat" cmpd="sng">
              <a:solidFill>
                <a:srgbClr val="1922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dk1"/>
                  </a:solidFill>
                  <a:latin typeface="Arial"/>
                  <a:ea typeface="Arial"/>
                  <a:cs typeface="Arial"/>
                  <a:sym typeface="Arial"/>
                </a:rPr>
                <a:t>Freios</a:t>
              </a:r>
              <a:endParaRPr/>
            </a:p>
          </p:txBody>
        </p:sp>
        <p:sp>
          <p:nvSpPr>
            <p:cNvPr id="1566" name="Google Shape;1566;p45"/>
            <p:cNvSpPr txBox="1"/>
            <p:nvPr/>
          </p:nvSpPr>
          <p:spPr>
            <a:xfrm>
              <a:off x="7900754" y="5038631"/>
              <a:ext cx="1387164" cy="584775"/>
            </a:xfrm>
            <a:prstGeom prst="rect">
              <a:avLst/>
            </a:prstGeom>
            <a:solidFill>
              <a:srgbClr val="E3E7F1"/>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600" b="0" i="0" u="none" strike="noStrike" cap="none">
                  <a:solidFill>
                    <a:schemeClr val="dk1"/>
                  </a:solidFill>
                  <a:latin typeface="Arial"/>
                  <a:ea typeface="Arial"/>
                  <a:cs typeface="Arial"/>
                  <a:sym typeface="Arial"/>
                </a:rPr>
                <a:t>Componente do sistema</a:t>
              </a:r>
              <a:endParaRPr sz="1600" b="0" i="0" u="none" strike="noStrike" cap="none">
                <a:solidFill>
                  <a:schemeClr val="dk1"/>
                </a:solidFill>
                <a:latin typeface="Arial"/>
                <a:ea typeface="Arial"/>
                <a:cs typeface="Arial"/>
                <a:sym typeface="Arial"/>
              </a:endParaRPr>
            </a:p>
          </p:txBody>
        </p:sp>
        <p:sp>
          <p:nvSpPr>
            <p:cNvPr id="1567" name="Google Shape;1567;p45"/>
            <p:cNvSpPr txBox="1"/>
            <p:nvPr/>
          </p:nvSpPr>
          <p:spPr>
            <a:xfrm>
              <a:off x="10384878" y="4643954"/>
              <a:ext cx="1421160" cy="58477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600" b="0" i="0" u="none" strike="noStrike" cap="none">
                  <a:solidFill>
                    <a:schemeClr val="dk1"/>
                  </a:solidFill>
                  <a:latin typeface="Arial"/>
                  <a:ea typeface="Arial"/>
                  <a:cs typeface="Arial"/>
                  <a:sym typeface="Arial"/>
                </a:rPr>
                <a:t>Componente do sistema</a:t>
              </a:r>
              <a:endParaRPr sz="1600" b="0" i="0" u="none" strike="noStrike" cap="none">
                <a:solidFill>
                  <a:schemeClr val="dk1"/>
                </a:solidFill>
                <a:latin typeface="Arial"/>
                <a:ea typeface="Arial"/>
                <a:cs typeface="Arial"/>
                <a:sym typeface="Arial"/>
              </a:endParaRPr>
            </a:p>
          </p:txBody>
        </p:sp>
        <p:sp>
          <p:nvSpPr>
            <p:cNvPr id="1568" name="Google Shape;1568;p45"/>
            <p:cNvSpPr txBox="1"/>
            <p:nvPr/>
          </p:nvSpPr>
          <p:spPr>
            <a:xfrm>
              <a:off x="9017135" y="3854373"/>
              <a:ext cx="1455968" cy="584775"/>
            </a:xfrm>
            <a:prstGeom prst="rect">
              <a:avLst/>
            </a:prstGeom>
            <a:solidFill>
              <a:srgbClr val="E3E7F1"/>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600" b="0" i="0" u="none" strike="noStrike" cap="none">
                  <a:solidFill>
                    <a:schemeClr val="dk1"/>
                  </a:solidFill>
                  <a:latin typeface="Arial"/>
                  <a:ea typeface="Arial"/>
                  <a:cs typeface="Arial"/>
                  <a:sym typeface="Arial"/>
                </a:rPr>
                <a:t>Componente do sistema</a:t>
              </a:r>
              <a:endParaRPr sz="1600" b="0" i="0" u="none" strike="noStrike" cap="none">
                <a:solidFill>
                  <a:schemeClr val="dk1"/>
                </a:solidFill>
                <a:latin typeface="Arial"/>
                <a:ea typeface="Arial"/>
                <a:cs typeface="Arial"/>
                <a:sym typeface="Arial"/>
              </a:endParaRPr>
            </a:p>
          </p:txBody>
        </p:sp>
        <p:sp>
          <p:nvSpPr>
            <p:cNvPr id="1569" name="Google Shape;1569;p45"/>
            <p:cNvSpPr txBox="1"/>
            <p:nvPr/>
          </p:nvSpPr>
          <p:spPr>
            <a:xfrm>
              <a:off x="9226928" y="6045412"/>
              <a:ext cx="949299" cy="369332"/>
            </a:xfrm>
            <a:prstGeom prst="rect">
              <a:avLst/>
            </a:prstGeom>
            <a:solidFill>
              <a:srgbClr val="E3E7F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a:solidFill>
                    <a:schemeClr val="dk1"/>
                  </a:solidFill>
                  <a:latin typeface="Arial"/>
                  <a:ea typeface="Arial"/>
                  <a:cs typeface="Arial"/>
                  <a:sym typeface="Arial"/>
                </a:rPr>
                <a:t>Sistema</a:t>
              </a:r>
              <a:endParaRPr sz="1200" b="0" i="0" u="none" strike="noStrike" cap="none">
                <a:solidFill>
                  <a:schemeClr val="dk1"/>
                </a:solidFill>
                <a:latin typeface="Arial"/>
                <a:ea typeface="Arial"/>
                <a:cs typeface="Arial"/>
                <a:sym typeface="Arial"/>
              </a:endParaRPr>
            </a:p>
          </p:txBody>
        </p:sp>
        <p:cxnSp>
          <p:nvCxnSpPr>
            <p:cNvPr id="1570" name="Google Shape;1570;p45"/>
            <p:cNvCxnSpPr>
              <a:stCxn id="1562" idx="3"/>
              <a:endCxn id="1560" idx="1"/>
            </p:cNvCxnSpPr>
            <p:nvPr/>
          </p:nvCxnSpPr>
          <p:spPr>
            <a:xfrm>
              <a:off x="10202318" y="3555431"/>
              <a:ext cx="344400" cy="793800"/>
            </a:xfrm>
            <a:prstGeom prst="straightConnector1">
              <a:avLst/>
            </a:prstGeom>
            <a:solidFill>
              <a:srgbClr val="E3E7F1"/>
            </a:solidFill>
            <a:ln w="9525" cap="flat" cmpd="sng">
              <a:solidFill>
                <a:schemeClr val="accent1"/>
              </a:solidFill>
              <a:prstDash val="solid"/>
              <a:miter lim="800000"/>
              <a:headEnd type="none" w="sm" len="sm"/>
              <a:tailEnd type="none" w="sm" len="sm"/>
            </a:ln>
          </p:spPr>
        </p:cxn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574"/>
        <p:cNvGrpSpPr/>
        <p:nvPr/>
      </p:nvGrpSpPr>
      <p:grpSpPr>
        <a:xfrm>
          <a:off x="0" y="0"/>
          <a:ext cx="0" cy="0"/>
          <a:chOff x="0" y="0"/>
          <a:chExt cx="0" cy="0"/>
        </a:xfrm>
      </p:grpSpPr>
      <p:sp>
        <p:nvSpPr>
          <p:cNvPr id="1575" name="Google Shape;1575;p46"/>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Noções básicas sobre métricas de confiabilidade</a:t>
            </a:r>
            <a:endParaRPr/>
          </a:p>
        </p:txBody>
      </p:sp>
      <p:grpSp>
        <p:nvGrpSpPr>
          <p:cNvPr id="1576" name="Google Shape;1576;p46"/>
          <p:cNvGrpSpPr/>
          <p:nvPr/>
        </p:nvGrpSpPr>
        <p:grpSpPr>
          <a:xfrm>
            <a:off x="690351" y="1550526"/>
            <a:ext cx="10811298" cy="4902808"/>
            <a:chOff x="690351" y="1550526"/>
            <a:chExt cx="10811298" cy="4902808"/>
          </a:xfrm>
        </p:grpSpPr>
        <p:sp>
          <p:nvSpPr>
            <p:cNvPr id="1577" name="Google Shape;1577;p46"/>
            <p:cNvSpPr txBox="1"/>
            <p:nvPr/>
          </p:nvSpPr>
          <p:spPr>
            <a:xfrm>
              <a:off x="4921109" y="1550526"/>
              <a:ext cx="3764172" cy="9541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0" i="0" u="none" strike="noStrike" cap="none">
                  <a:solidFill>
                    <a:schemeClr val="dk1"/>
                  </a:solidFill>
                  <a:latin typeface="Arial"/>
                  <a:ea typeface="Arial"/>
                  <a:cs typeface="Arial"/>
                  <a:sym typeface="Arial"/>
                </a:rPr>
                <a:t>Sistema disponibilizado on-line</a:t>
              </a:r>
              <a:br>
                <a:rPr lang="en-US" sz="2800" b="0" i="0" u="none" strike="noStrike" cap="none">
                  <a:solidFill>
                    <a:schemeClr val="dk1"/>
                  </a:solidFill>
                  <a:latin typeface="Arial"/>
                  <a:ea typeface="Arial"/>
                  <a:cs typeface="Arial"/>
                  <a:sym typeface="Arial"/>
                </a:rPr>
              </a:br>
              <a:r>
                <a:rPr lang="en-US" sz="2800" b="0" i="0" u="none" strike="noStrike" cap="none">
                  <a:solidFill>
                    <a:schemeClr val="dk1"/>
                  </a:solidFill>
                  <a:latin typeface="Arial"/>
                  <a:ea typeface="Arial"/>
                  <a:cs typeface="Arial"/>
                  <a:sym typeface="Arial"/>
                </a:rPr>
                <a:t>(sistema disponível)</a:t>
              </a:r>
              <a:endParaRPr/>
            </a:p>
          </p:txBody>
        </p:sp>
        <p:sp>
          <p:nvSpPr>
            <p:cNvPr id="1578" name="Google Shape;1578;p46"/>
            <p:cNvSpPr txBox="1"/>
            <p:nvPr/>
          </p:nvSpPr>
          <p:spPr>
            <a:xfrm>
              <a:off x="8445519" y="4626106"/>
              <a:ext cx="2194832" cy="138499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0" i="0" u="none" strike="noStrike" cap="none">
                  <a:solidFill>
                    <a:schemeClr val="dk1"/>
                  </a:solidFill>
                  <a:latin typeface="Arial"/>
                  <a:ea typeface="Arial"/>
                  <a:cs typeface="Arial"/>
                  <a:sym typeface="Arial"/>
                </a:rPr>
                <a:t>Sistema </a:t>
              </a:r>
              <a:br>
                <a:rPr lang="en-US" sz="2800" b="0" i="0" u="none" strike="noStrike" cap="none">
                  <a:solidFill>
                    <a:schemeClr val="dk1"/>
                  </a:solidFill>
                  <a:latin typeface="Arial"/>
                  <a:ea typeface="Arial"/>
                  <a:cs typeface="Arial"/>
                  <a:sym typeface="Arial"/>
                </a:rPr>
              </a:br>
              <a:r>
                <a:rPr lang="en-US" sz="2800" b="0" i="0" u="none" strike="noStrike" cap="none">
                  <a:solidFill>
                    <a:schemeClr val="dk1"/>
                  </a:solidFill>
                  <a:latin typeface="Arial"/>
                  <a:ea typeface="Arial"/>
                  <a:cs typeface="Arial"/>
                  <a:sym typeface="Arial"/>
                </a:rPr>
                <a:t>(componente)</a:t>
              </a:r>
              <a:br>
                <a:rPr lang="en-US" sz="2800" b="0" i="0" u="none" strike="noStrike" cap="none">
                  <a:solidFill>
                    <a:schemeClr val="dk1"/>
                  </a:solidFill>
                  <a:latin typeface="Arial"/>
                  <a:ea typeface="Arial"/>
                  <a:cs typeface="Arial"/>
                  <a:sym typeface="Arial"/>
                </a:rPr>
              </a:br>
              <a:r>
                <a:rPr lang="en-US" sz="2800" b="0" i="0" u="none" strike="noStrike" cap="none">
                  <a:solidFill>
                    <a:schemeClr val="dk1"/>
                  </a:solidFill>
                  <a:latin typeface="Arial"/>
                  <a:ea typeface="Arial"/>
                  <a:cs typeface="Arial"/>
                  <a:sym typeface="Arial"/>
                </a:rPr>
                <a:t>falha</a:t>
              </a:r>
              <a:endParaRPr/>
            </a:p>
          </p:txBody>
        </p:sp>
        <p:sp>
          <p:nvSpPr>
            <p:cNvPr id="1579" name="Google Shape;1579;p46"/>
            <p:cNvSpPr txBox="1"/>
            <p:nvPr/>
          </p:nvSpPr>
          <p:spPr>
            <a:xfrm>
              <a:off x="2515776" y="4626106"/>
              <a:ext cx="2194833" cy="138499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0" i="0" u="none" strike="noStrike" cap="none">
                  <a:solidFill>
                    <a:schemeClr val="dk1"/>
                  </a:solidFill>
                  <a:latin typeface="Arial"/>
                  <a:ea typeface="Arial"/>
                  <a:cs typeface="Arial"/>
                  <a:sym typeface="Arial"/>
                </a:rPr>
                <a:t>Sistema</a:t>
              </a:r>
              <a:br>
                <a:rPr lang="en-US" sz="2800" b="0" i="0" u="none" strike="noStrike" cap="none">
                  <a:solidFill>
                    <a:schemeClr val="dk1"/>
                  </a:solidFill>
                  <a:latin typeface="Arial"/>
                  <a:ea typeface="Arial"/>
                  <a:cs typeface="Arial"/>
                  <a:sym typeface="Arial"/>
                </a:rPr>
              </a:br>
              <a:r>
                <a:rPr lang="en-US" sz="2800" b="0" i="0" u="none" strike="noStrike" cap="none">
                  <a:solidFill>
                    <a:schemeClr val="dk1"/>
                  </a:solidFill>
                  <a:latin typeface="Arial"/>
                  <a:ea typeface="Arial"/>
                  <a:cs typeface="Arial"/>
                  <a:sym typeface="Arial"/>
                </a:rPr>
                <a:t>(componente)</a:t>
              </a:r>
              <a:br>
                <a:rPr lang="en-US" sz="2800" b="0" i="0" u="none" strike="noStrike" cap="none">
                  <a:solidFill>
                    <a:schemeClr val="dk1"/>
                  </a:solidFill>
                  <a:latin typeface="Arial"/>
                  <a:ea typeface="Arial"/>
                  <a:cs typeface="Arial"/>
                  <a:sym typeface="Arial"/>
                </a:rPr>
              </a:br>
              <a:r>
                <a:rPr lang="en-US" sz="2800" b="0" i="0" u="none" strike="noStrike" cap="none">
                  <a:solidFill>
                    <a:schemeClr val="dk1"/>
                  </a:solidFill>
                  <a:latin typeface="Arial"/>
                  <a:ea typeface="Arial"/>
                  <a:cs typeface="Arial"/>
                  <a:sym typeface="Arial"/>
                </a:rPr>
                <a:t>corrigido</a:t>
              </a:r>
              <a:endParaRPr/>
            </a:p>
          </p:txBody>
        </p:sp>
        <p:sp>
          <p:nvSpPr>
            <p:cNvPr id="1580" name="Google Shape;1580;p46"/>
            <p:cNvSpPr/>
            <p:nvPr/>
          </p:nvSpPr>
          <p:spPr>
            <a:xfrm rot="-2700000">
              <a:off x="3947352" y="3104300"/>
              <a:ext cx="1828800" cy="914400"/>
            </a:xfrm>
            <a:prstGeom prst="rightArrow">
              <a:avLst>
                <a:gd name="adj1" fmla="val 50000"/>
                <a:gd name="adj2" fmla="val 50000"/>
              </a:avLst>
            </a:prstGeom>
            <a:solidFill>
              <a:schemeClr val="accent2"/>
            </a:solidFill>
            <a:ln w="12700" cap="flat" cmpd="sng">
              <a:solidFill>
                <a:srgbClr val="1922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581" name="Google Shape;1581;p46"/>
            <p:cNvSpPr/>
            <p:nvPr/>
          </p:nvSpPr>
          <p:spPr>
            <a:xfrm rot="2700000">
              <a:off x="7658522" y="3231093"/>
              <a:ext cx="1828800" cy="914400"/>
            </a:xfrm>
            <a:prstGeom prst="rightArrow">
              <a:avLst>
                <a:gd name="adj1" fmla="val 50000"/>
                <a:gd name="adj2" fmla="val 50000"/>
              </a:avLst>
            </a:prstGeom>
            <a:solidFill>
              <a:schemeClr val="accent2"/>
            </a:solidFill>
            <a:ln w="12700" cap="flat" cmpd="sng">
              <a:solidFill>
                <a:srgbClr val="1922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582" name="Google Shape;1582;p46"/>
            <p:cNvSpPr/>
            <p:nvPr/>
          </p:nvSpPr>
          <p:spPr>
            <a:xfrm flipH="1">
              <a:off x="5892402" y="4298898"/>
              <a:ext cx="1828800" cy="914400"/>
            </a:xfrm>
            <a:prstGeom prst="rightArrow">
              <a:avLst>
                <a:gd name="adj1" fmla="val 50000"/>
                <a:gd name="adj2" fmla="val 50000"/>
              </a:avLst>
            </a:prstGeom>
            <a:solidFill>
              <a:schemeClr val="accent2"/>
            </a:solidFill>
            <a:ln w="12700" cap="flat" cmpd="sng">
              <a:solidFill>
                <a:srgbClr val="1922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583" name="Google Shape;1583;p46"/>
            <p:cNvSpPr txBox="1"/>
            <p:nvPr/>
          </p:nvSpPr>
          <p:spPr>
            <a:xfrm>
              <a:off x="8487682" y="2768794"/>
              <a:ext cx="3013967" cy="83099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0" i="0" u="none" strike="noStrike" cap="none">
                  <a:solidFill>
                    <a:schemeClr val="accent5"/>
                  </a:solidFill>
                  <a:latin typeface="Arial"/>
                  <a:ea typeface="Arial"/>
                  <a:cs typeface="Arial"/>
                  <a:sym typeface="Arial"/>
                </a:rPr>
                <a:t>Tempo médio até falha</a:t>
              </a:r>
              <a:br>
                <a:rPr lang="en-US" sz="2400" b="0" i="0" u="none" strike="noStrike" cap="none">
                  <a:solidFill>
                    <a:schemeClr val="accent5"/>
                  </a:solidFill>
                  <a:latin typeface="Arial"/>
                  <a:ea typeface="Arial"/>
                  <a:cs typeface="Arial"/>
                  <a:sym typeface="Arial"/>
                </a:rPr>
              </a:br>
              <a:r>
                <a:rPr lang="en-US" sz="2400" b="0" i="0" u="none" strike="noStrike" cap="none">
                  <a:solidFill>
                    <a:schemeClr val="accent5"/>
                  </a:solidFill>
                  <a:latin typeface="Arial"/>
                  <a:ea typeface="Arial"/>
                  <a:cs typeface="Arial"/>
                  <a:sym typeface="Arial"/>
                </a:rPr>
                <a:t>(MTTF)</a:t>
              </a:r>
              <a:endParaRPr/>
            </a:p>
          </p:txBody>
        </p:sp>
        <p:sp>
          <p:nvSpPr>
            <p:cNvPr id="1584" name="Google Shape;1584;p46"/>
            <p:cNvSpPr txBox="1"/>
            <p:nvPr/>
          </p:nvSpPr>
          <p:spPr>
            <a:xfrm>
              <a:off x="5472041" y="5253005"/>
              <a:ext cx="2662310" cy="120032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0" i="0" u="none" strike="noStrike" cap="none">
                  <a:solidFill>
                    <a:schemeClr val="accent5"/>
                  </a:solidFill>
                  <a:latin typeface="Arial"/>
                  <a:ea typeface="Arial"/>
                  <a:cs typeface="Arial"/>
                  <a:sym typeface="Arial"/>
                </a:rPr>
                <a:t>Tempo médio para reparo</a:t>
              </a:r>
              <a:br>
                <a:rPr lang="en-US" sz="2400" b="0" i="0" u="none" strike="noStrike" cap="none">
                  <a:solidFill>
                    <a:schemeClr val="accent5"/>
                  </a:solidFill>
                  <a:latin typeface="Arial"/>
                  <a:ea typeface="Arial"/>
                  <a:cs typeface="Arial"/>
                  <a:sym typeface="Arial"/>
                </a:rPr>
              </a:br>
              <a:r>
                <a:rPr lang="en-US" sz="2400" b="0" i="0" u="none" strike="noStrike" cap="none">
                  <a:solidFill>
                    <a:schemeClr val="accent5"/>
                  </a:solidFill>
                  <a:latin typeface="Arial"/>
                  <a:ea typeface="Arial"/>
                  <a:cs typeface="Arial"/>
                  <a:sym typeface="Arial"/>
                </a:rPr>
                <a:t>(MTTR)</a:t>
              </a:r>
              <a:endParaRPr/>
            </a:p>
          </p:txBody>
        </p:sp>
        <p:sp>
          <p:nvSpPr>
            <p:cNvPr id="1585" name="Google Shape;1585;p46"/>
            <p:cNvSpPr txBox="1"/>
            <p:nvPr/>
          </p:nvSpPr>
          <p:spPr>
            <a:xfrm>
              <a:off x="690351" y="2791821"/>
              <a:ext cx="4112023" cy="83099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0" i="0" u="none" strike="noStrike" cap="none">
                  <a:solidFill>
                    <a:schemeClr val="accent5"/>
                  </a:solidFill>
                  <a:latin typeface="Arial"/>
                  <a:ea typeface="Arial"/>
                  <a:cs typeface="Arial"/>
                  <a:sym typeface="Arial"/>
                </a:rPr>
                <a:t>Tempo médio entre falhas </a:t>
              </a:r>
              <a:br>
                <a:rPr lang="en-US" sz="2400" b="0" i="0" u="none" strike="noStrike" cap="none">
                  <a:solidFill>
                    <a:schemeClr val="accent5"/>
                  </a:solidFill>
                  <a:latin typeface="Arial"/>
                  <a:ea typeface="Arial"/>
                  <a:cs typeface="Arial"/>
                  <a:sym typeface="Arial"/>
                </a:rPr>
              </a:br>
              <a:r>
                <a:rPr lang="en-US" sz="2400" b="0" i="0" u="none" strike="noStrike" cap="none">
                  <a:solidFill>
                    <a:schemeClr val="accent5"/>
                  </a:solidFill>
                  <a:latin typeface="Arial"/>
                  <a:ea typeface="Arial"/>
                  <a:cs typeface="Arial"/>
                  <a:sym typeface="Arial"/>
                </a:rPr>
                <a:t>(MTBF = MTTF+MTTR)</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589"/>
        <p:cNvGrpSpPr/>
        <p:nvPr/>
      </p:nvGrpSpPr>
      <p:grpSpPr>
        <a:xfrm>
          <a:off x="0" y="0"/>
          <a:ext cx="0" cy="0"/>
          <a:chOff x="0" y="0"/>
          <a:chExt cx="0" cy="0"/>
        </a:xfrm>
      </p:grpSpPr>
      <p:sp>
        <p:nvSpPr>
          <p:cNvPr id="1590" name="Google Shape;1590;p47"/>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Disponibilidade</a:t>
            </a:r>
            <a:endParaRPr/>
          </a:p>
        </p:txBody>
      </p:sp>
      <p:sp>
        <p:nvSpPr>
          <p:cNvPr id="1591" name="Google Shape;1591;p47"/>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800"/>
              <a:buChar char="•"/>
            </a:pPr>
            <a:r>
              <a:rPr lang="en-US"/>
              <a:t>Tempo normal de operação/tempo total</a:t>
            </a:r>
            <a:endParaRPr/>
          </a:p>
          <a:p>
            <a:pPr marL="228600" lvl="0" indent="-228600" algn="l" rtl="0">
              <a:lnSpc>
                <a:spcPct val="90000"/>
              </a:lnSpc>
              <a:spcBef>
                <a:spcPts val="1000"/>
              </a:spcBef>
              <a:spcAft>
                <a:spcPts val="0"/>
              </a:spcAft>
              <a:buClr>
                <a:schemeClr val="dk1"/>
              </a:buClr>
              <a:buSzPts val="2800"/>
              <a:buChar char="•"/>
            </a:pPr>
            <a:r>
              <a:rPr lang="en-US"/>
              <a:t>Uma porcentagem do tempo de atividade (por exemplo, 99,9%) ao longo do tempo (por exemplo, 1 ano)</a:t>
            </a:r>
            <a:endParaRPr/>
          </a:p>
          <a:p>
            <a:pPr marL="228600" lvl="0" indent="-228600" algn="l" rtl="0">
              <a:lnSpc>
                <a:spcPct val="90000"/>
              </a:lnSpc>
              <a:spcBef>
                <a:spcPts val="1000"/>
              </a:spcBef>
              <a:spcAft>
                <a:spcPts val="0"/>
              </a:spcAft>
              <a:buClr>
                <a:schemeClr val="dk1"/>
              </a:buClr>
              <a:buSzPts val="2800"/>
              <a:buChar char="•"/>
            </a:pPr>
            <a:r>
              <a:rPr lang="en-US"/>
              <a:t>Número de noves - Cinco noves significam disponibilidade de 99,999%</a:t>
            </a:r>
            <a:endParaRPr/>
          </a:p>
          <a:p>
            <a:pPr marL="0" lvl="0" indent="0" algn="l" rtl="0">
              <a:lnSpc>
                <a:spcPct val="90000"/>
              </a:lnSpc>
              <a:spcBef>
                <a:spcPts val="1000"/>
              </a:spcBef>
              <a:spcAft>
                <a:spcPts val="0"/>
              </a:spcAft>
              <a:buClr>
                <a:schemeClr val="dk1"/>
              </a:buClr>
              <a:buSzPts val="2800"/>
              <a:buNone/>
            </a:pP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595"/>
        <p:cNvGrpSpPr/>
        <p:nvPr/>
      </p:nvGrpSpPr>
      <p:grpSpPr>
        <a:xfrm>
          <a:off x="0" y="0"/>
          <a:ext cx="0" cy="0"/>
          <a:chOff x="0" y="0"/>
          <a:chExt cx="0" cy="0"/>
        </a:xfrm>
      </p:grpSpPr>
      <p:sp>
        <p:nvSpPr>
          <p:cNvPr id="1596" name="Google Shape;1596;p48"/>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Alta disponibilidade</a:t>
            </a:r>
            <a:endParaRPr/>
          </a:p>
        </p:txBody>
      </p:sp>
      <p:sp>
        <p:nvSpPr>
          <p:cNvPr id="1597" name="Google Shape;1597;p48"/>
          <p:cNvSpPr txBox="1"/>
          <p:nvPr/>
        </p:nvSpPr>
        <p:spPr>
          <a:xfrm>
            <a:off x="419100" y="1528175"/>
            <a:ext cx="8542020" cy="4648788"/>
          </a:xfrm>
          <a:prstGeom prst="rect">
            <a:avLst/>
          </a:prstGeom>
          <a:noFill/>
          <a:ln>
            <a:noFill/>
          </a:ln>
        </p:spPr>
        <p:txBody>
          <a:bodyPr spcFirstLastPara="1" wrap="square" lIns="91425" tIns="45700" rIns="91425" bIns="45700" anchor="t" anchorCtr="0">
            <a:noAutofit/>
          </a:bodyPr>
          <a:lstStyle/>
          <a:p>
            <a:pPr marL="422275" marR="0" lvl="0" indent="-422275" algn="l" rtl="0">
              <a:lnSpc>
                <a:spcPct val="90000"/>
              </a:lnSpc>
              <a:spcBef>
                <a:spcPts val="0"/>
              </a:spcBef>
              <a:spcAft>
                <a:spcPts val="0"/>
              </a:spcAft>
              <a:buClr>
                <a:schemeClr val="dk1"/>
              </a:buClr>
              <a:buSzPts val="2800"/>
              <a:buFont typeface="Arial"/>
              <a:buChar char="•"/>
            </a:pPr>
            <a:r>
              <a:rPr lang="en-US" sz="2800" b="0" i="0" u="none" strike="noStrike" cap="none">
                <a:solidFill>
                  <a:schemeClr val="dk1"/>
                </a:solidFill>
                <a:latin typeface="Arial"/>
                <a:ea typeface="Arial"/>
                <a:cs typeface="Arial"/>
                <a:sym typeface="Arial"/>
              </a:rPr>
              <a:t>O sistema pode suportar alguma medida de degradação e ainda permanecer disponível.</a:t>
            </a:r>
            <a:endParaRPr/>
          </a:p>
          <a:p>
            <a:pPr marL="422275" marR="0" lvl="0" indent="-422275" algn="l" rtl="0">
              <a:lnSpc>
                <a:spcPct val="90000"/>
              </a:lnSpc>
              <a:spcBef>
                <a:spcPts val="1000"/>
              </a:spcBef>
              <a:spcAft>
                <a:spcPts val="0"/>
              </a:spcAft>
              <a:buClr>
                <a:schemeClr val="dk1"/>
              </a:buClr>
              <a:buSzPts val="2800"/>
              <a:buFont typeface="Arial"/>
              <a:buChar char="•"/>
            </a:pPr>
            <a:r>
              <a:rPr lang="en-US" sz="2800" b="0" i="0" u="none" strike="noStrike" cap="none">
                <a:solidFill>
                  <a:schemeClr val="dk1"/>
                </a:solidFill>
                <a:latin typeface="Arial"/>
                <a:ea typeface="Arial"/>
                <a:cs typeface="Arial"/>
                <a:sym typeface="Arial"/>
              </a:rPr>
              <a:t>O tempo de inatividade é minimizado</a:t>
            </a:r>
            <a:endParaRPr/>
          </a:p>
          <a:p>
            <a:pPr marL="422275" marR="0" lvl="0" indent="-422275" algn="l" rtl="0">
              <a:lnSpc>
                <a:spcPct val="90000"/>
              </a:lnSpc>
              <a:spcBef>
                <a:spcPts val="1000"/>
              </a:spcBef>
              <a:spcAft>
                <a:spcPts val="0"/>
              </a:spcAft>
              <a:buClr>
                <a:schemeClr val="dk1"/>
              </a:buClr>
              <a:buSzPts val="2800"/>
              <a:buFont typeface="Arial"/>
              <a:buChar char="•"/>
            </a:pPr>
            <a:r>
              <a:rPr lang="en-US" sz="2800" b="0" i="0" u="none" strike="noStrike" cap="none">
                <a:solidFill>
                  <a:schemeClr val="dk1"/>
                </a:solidFill>
                <a:latin typeface="Arial"/>
                <a:ea typeface="Arial"/>
                <a:cs typeface="Arial"/>
                <a:sym typeface="Arial"/>
              </a:rPr>
              <a:t>Necessidade mínima de intervenção humana</a:t>
            </a:r>
            <a:endParaRPr/>
          </a:p>
        </p:txBody>
      </p:sp>
      <p:pic>
        <p:nvPicPr>
          <p:cNvPr id="1598" name="Google Shape;1598;p48"/>
          <p:cNvPicPr preferRelativeResize="0"/>
          <p:nvPr/>
        </p:nvPicPr>
        <p:blipFill rotWithShape="1">
          <a:blip r:embed="rId3">
            <a:alphaModFix/>
          </a:blip>
          <a:srcRect l="1570" t="16912" r="1718" b="16361"/>
          <a:stretch/>
        </p:blipFill>
        <p:spPr>
          <a:xfrm>
            <a:off x="8790972" y="1528175"/>
            <a:ext cx="2981928" cy="205740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602"/>
        <p:cNvGrpSpPr/>
        <p:nvPr/>
      </p:nvGrpSpPr>
      <p:grpSpPr>
        <a:xfrm>
          <a:off x="0" y="0"/>
          <a:ext cx="0" cy="0"/>
          <a:chOff x="0" y="0"/>
          <a:chExt cx="0" cy="0"/>
        </a:xfrm>
      </p:grpSpPr>
      <p:sp>
        <p:nvSpPr>
          <p:cNvPr id="1603" name="Google Shape;1603;p49"/>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Níveis de disponibilidade</a:t>
            </a:r>
            <a:endParaRPr/>
          </a:p>
        </p:txBody>
      </p:sp>
      <p:pic>
        <p:nvPicPr>
          <p:cNvPr id="1604" name="Google Shape;1604;p49" descr="availability tiers with max disruption per year and application categories."/>
          <p:cNvPicPr preferRelativeResize="0"/>
          <p:nvPr/>
        </p:nvPicPr>
        <p:blipFill rotWithShape="1">
          <a:blip r:embed="rId3">
            <a:alphaModFix/>
          </a:blip>
          <a:srcRect/>
          <a:stretch/>
        </p:blipFill>
        <p:spPr>
          <a:xfrm>
            <a:off x="2398456" y="1822525"/>
            <a:ext cx="7395089" cy="412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5"/>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Arquitetura: projeto e criação</a:t>
            </a:r>
            <a:endParaRPr/>
          </a:p>
        </p:txBody>
      </p:sp>
      <p:grpSp>
        <p:nvGrpSpPr>
          <p:cNvPr id="237" name="Google Shape;237;p5"/>
          <p:cNvGrpSpPr/>
          <p:nvPr/>
        </p:nvGrpSpPr>
        <p:grpSpPr>
          <a:xfrm>
            <a:off x="410751" y="1548144"/>
            <a:ext cx="11265897" cy="4430954"/>
            <a:chOff x="410751" y="1548144"/>
            <a:chExt cx="11265897" cy="4430954"/>
          </a:xfrm>
        </p:grpSpPr>
        <p:grpSp>
          <p:nvGrpSpPr>
            <p:cNvPr id="238" name="Google Shape;238;p5"/>
            <p:cNvGrpSpPr/>
            <p:nvPr/>
          </p:nvGrpSpPr>
          <p:grpSpPr>
            <a:xfrm>
              <a:off x="410751" y="1548144"/>
              <a:ext cx="3772712" cy="3152200"/>
              <a:chOff x="930442" y="1796716"/>
              <a:chExt cx="4876800" cy="4074695"/>
            </a:xfrm>
          </p:grpSpPr>
          <p:sp>
            <p:nvSpPr>
              <p:cNvPr id="239" name="Google Shape;239;p5"/>
              <p:cNvSpPr/>
              <p:nvPr/>
            </p:nvSpPr>
            <p:spPr>
              <a:xfrm>
                <a:off x="930442" y="1796716"/>
                <a:ext cx="4876800" cy="4074695"/>
              </a:xfrm>
              <a:prstGeom prst="rect">
                <a:avLst/>
              </a:prstGeom>
              <a:solidFill>
                <a:srgbClr val="2D75E7"/>
              </a:solidFill>
              <a:ln w="12700" cap="flat" cmpd="sng">
                <a:solidFill>
                  <a:srgbClr val="1922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40" name="Google Shape;240;p5"/>
              <p:cNvSpPr/>
              <p:nvPr/>
            </p:nvSpPr>
            <p:spPr>
              <a:xfrm>
                <a:off x="1626341" y="4459705"/>
                <a:ext cx="1277280" cy="1010653"/>
              </a:xfrm>
              <a:prstGeom prst="rect">
                <a:avLst/>
              </a:prstGeom>
              <a:noFill/>
              <a:ln w="2857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41" name="Google Shape;241;p5"/>
              <p:cNvSpPr/>
              <p:nvPr/>
            </p:nvSpPr>
            <p:spPr>
              <a:xfrm>
                <a:off x="2165683" y="3449052"/>
                <a:ext cx="737937" cy="1010653"/>
              </a:xfrm>
              <a:prstGeom prst="rect">
                <a:avLst/>
              </a:prstGeom>
              <a:noFill/>
              <a:ln w="2857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42" name="Google Shape;242;p5"/>
              <p:cNvSpPr/>
              <p:nvPr/>
            </p:nvSpPr>
            <p:spPr>
              <a:xfrm>
                <a:off x="2165684" y="2438399"/>
                <a:ext cx="737937" cy="1010653"/>
              </a:xfrm>
              <a:prstGeom prst="rect">
                <a:avLst/>
              </a:prstGeom>
              <a:noFill/>
              <a:ln w="2857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43" name="Google Shape;243;p5"/>
              <p:cNvSpPr/>
              <p:nvPr/>
            </p:nvSpPr>
            <p:spPr>
              <a:xfrm>
                <a:off x="2903621" y="2438401"/>
                <a:ext cx="737937" cy="1010653"/>
              </a:xfrm>
              <a:prstGeom prst="rect">
                <a:avLst/>
              </a:prstGeom>
              <a:noFill/>
              <a:ln w="2857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44" name="Google Shape;244;p5"/>
              <p:cNvSpPr/>
              <p:nvPr/>
            </p:nvSpPr>
            <p:spPr>
              <a:xfrm>
                <a:off x="3665621" y="2438398"/>
                <a:ext cx="737937" cy="1010653"/>
              </a:xfrm>
              <a:prstGeom prst="rect">
                <a:avLst/>
              </a:prstGeom>
              <a:noFill/>
              <a:ln w="2857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45" name="Google Shape;245;p5"/>
              <p:cNvSpPr/>
              <p:nvPr/>
            </p:nvSpPr>
            <p:spPr>
              <a:xfrm rot="5400000">
                <a:off x="3974431" y="2891590"/>
                <a:ext cx="2021304" cy="1114926"/>
              </a:xfrm>
              <a:prstGeom prst="rect">
                <a:avLst/>
              </a:prstGeom>
              <a:noFill/>
              <a:ln w="2857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46" name="Google Shape;246;p5"/>
              <p:cNvSpPr/>
              <p:nvPr/>
            </p:nvSpPr>
            <p:spPr>
              <a:xfrm>
                <a:off x="2895600" y="4459702"/>
                <a:ext cx="2646946" cy="1010653"/>
              </a:xfrm>
              <a:prstGeom prst="rect">
                <a:avLst/>
              </a:prstGeom>
              <a:noFill/>
              <a:ln w="2857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cxnSp>
            <p:nvCxnSpPr>
              <p:cNvPr id="247" name="Google Shape;247;p5"/>
              <p:cNvCxnSpPr/>
              <p:nvPr/>
            </p:nvCxnSpPr>
            <p:spPr>
              <a:xfrm rot="10800000" flipH="1">
                <a:off x="1467852" y="2438402"/>
                <a:ext cx="633663" cy="437148"/>
              </a:xfrm>
              <a:prstGeom prst="straightConnector1">
                <a:avLst/>
              </a:prstGeom>
              <a:noFill/>
              <a:ln w="9525" cap="flat" cmpd="sng">
                <a:solidFill>
                  <a:schemeClr val="lt1"/>
                </a:solidFill>
                <a:prstDash val="solid"/>
                <a:miter lim="800000"/>
                <a:headEnd type="none" w="sm" len="sm"/>
                <a:tailEnd type="none" w="sm" len="sm"/>
              </a:ln>
            </p:spPr>
          </p:cxnSp>
          <p:cxnSp>
            <p:nvCxnSpPr>
              <p:cNvPr id="248" name="Google Shape;248;p5"/>
              <p:cNvCxnSpPr/>
              <p:nvPr/>
            </p:nvCxnSpPr>
            <p:spPr>
              <a:xfrm rot="10800000" flipH="1">
                <a:off x="1467852" y="2730001"/>
                <a:ext cx="633663" cy="437148"/>
              </a:xfrm>
              <a:prstGeom prst="straightConnector1">
                <a:avLst/>
              </a:prstGeom>
              <a:noFill/>
              <a:ln w="9525" cap="flat" cmpd="sng">
                <a:solidFill>
                  <a:schemeClr val="lt1"/>
                </a:solidFill>
                <a:prstDash val="solid"/>
                <a:miter lim="800000"/>
                <a:headEnd type="none" w="sm" len="sm"/>
                <a:tailEnd type="none" w="sm" len="sm"/>
              </a:ln>
            </p:spPr>
          </p:cxnSp>
          <p:cxnSp>
            <p:nvCxnSpPr>
              <p:cNvPr id="249" name="Google Shape;249;p5"/>
              <p:cNvCxnSpPr/>
              <p:nvPr/>
            </p:nvCxnSpPr>
            <p:spPr>
              <a:xfrm rot="10800000" flipH="1">
                <a:off x="1467852" y="3021600"/>
                <a:ext cx="633663" cy="437148"/>
              </a:xfrm>
              <a:prstGeom prst="straightConnector1">
                <a:avLst/>
              </a:prstGeom>
              <a:noFill/>
              <a:ln w="9525" cap="flat" cmpd="sng">
                <a:solidFill>
                  <a:schemeClr val="lt1"/>
                </a:solidFill>
                <a:prstDash val="solid"/>
                <a:miter lim="800000"/>
                <a:headEnd type="none" w="sm" len="sm"/>
                <a:tailEnd type="none" w="sm" len="sm"/>
              </a:ln>
            </p:spPr>
          </p:cxnSp>
          <p:cxnSp>
            <p:nvCxnSpPr>
              <p:cNvPr id="250" name="Google Shape;250;p5"/>
              <p:cNvCxnSpPr/>
              <p:nvPr/>
            </p:nvCxnSpPr>
            <p:spPr>
              <a:xfrm rot="10800000" flipH="1">
                <a:off x="1467852" y="3313199"/>
                <a:ext cx="633663" cy="437148"/>
              </a:xfrm>
              <a:prstGeom prst="straightConnector1">
                <a:avLst/>
              </a:prstGeom>
              <a:noFill/>
              <a:ln w="9525" cap="flat" cmpd="sng">
                <a:solidFill>
                  <a:schemeClr val="lt1"/>
                </a:solidFill>
                <a:prstDash val="solid"/>
                <a:miter lim="800000"/>
                <a:headEnd type="none" w="sm" len="sm"/>
                <a:tailEnd type="none" w="sm" len="sm"/>
              </a:ln>
            </p:spPr>
          </p:cxnSp>
          <p:cxnSp>
            <p:nvCxnSpPr>
              <p:cNvPr id="251" name="Google Shape;251;p5"/>
              <p:cNvCxnSpPr/>
              <p:nvPr/>
            </p:nvCxnSpPr>
            <p:spPr>
              <a:xfrm rot="10800000" flipH="1">
                <a:off x="1467852" y="3604798"/>
                <a:ext cx="633663" cy="437148"/>
              </a:xfrm>
              <a:prstGeom prst="straightConnector1">
                <a:avLst/>
              </a:prstGeom>
              <a:noFill/>
              <a:ln w="9525" cap="flat" cmpd="sng">
                <a:solidFill>
                  <a:schemeClr val="lt1"/>
                </a:solidFill>
                <a:prstDash val="solid"/>
                <a:miter lim="800000"/>
                <a:headEnd type="none" w="sm" len="sm"/>
                <a:tailEnd type="none" w="sm" len="sm"/>
              </a:ln>
            </p:spPr>
          </p:cxnSp>
          <p:cxnSp>
            <p:nvCxnSpPr>
              <p:cNvPr id="252" name="Google Shape;252;p5"/>
              <p:cNvCxnSpPr/>
              <p:nvPr/>
            </p:nvCxnSpPr>
            <p:spPr>
              <a:xfrm rot="10800000" flipH="1">
                <a:off x="1467852" y="3896395"/>
                <a:ext cx="633663" cy="437148"/>
              </a:xfrm>
              <a:prstGeom prst="straightConnector1">
                <a:avLst/>
              </a:prstGeom>
              <a:noFill/>
              <a:ln w="9525" cap="flat" cmpd="sng">
                <a:solidFill>
                  <a:schemeClr val="lt1"/>
                </a:solidFill>
                <a:prstDash val="solid"/>
                <a:miter lim="800000"/>
                <a:headEnd type="none" w="sm" len="sm"/>
                <a:tailEnd type="none" w="sm" len="sm"/>
              </a:ln>
            </p:spPr>
          </p:cxnSp>
          <p:grpSp>
            <p:nvGrpSpPr>
              <p:cNvPr id="253" name="Google Shape;253;p5"/>
              <p:cNvGrpSpPr/>
              <p:nvPr/>
            </p:nvGrpSpPr>
            <p:grpSpPr>
              <a:xfrm rot="-5400000">
                <a:off x="1076825" y="4766433"/>
                <a:ext cx="701842" cy="397189"/>
                <a:chOff x="8309811" y="3303429"/>
                <a:chExt cx="701842" cy="397189"/>
              </a:xfrm>
            </p:grpSpPr>
            <p:sp>
              <p:nvSpPr>
                <p:cNvPr id="254" name="Google Shape;254;p5"/>
                <p:cNvSpPr/>
                <p:nvPr/>
              </p:nvSpPr>
              <p:spPr>
                <a:xfrm rot="10800000">
                  <a:off x="8671507" y="3303429"/>
                  <a:ext cx="340146" cy="397189"/>
                </a:xfrm>
                <a:custGeom>
                  <a:avLst/>
                  <a:gdLst/>
                  <a:ahLst/>
                  <a:cxnLst/>
                  <a:rect l="l" t="t" r="r" b="b"/>
                  <a:pathLst>
                    <a:path w="465221" h="543239" extrusionOk="0">
                      <a:moveTo>
                        <a:pt x="0" y="0"/>
                      </a:moveTo>
                      <a:lnTo>
                        <a:pt x="463349" y="0"/>
                      </a:lnTo>
                      <a:lnTo>
                        <a:pt x="465221" y="21220"/>
                      </a:lnTo>
                      <a:cubicBezTo>
                        <a:pt x="465221" y="276563"/>
                        <a:pt x="284099" y="489602"/>
                        <a:pt x="43322" y="538872"/>
                      </a:cubicBezTo>
                      <a:lnTo>
                        <a:pt x="0" y="543239"/>
                      </a:lnTo>
                      <a:close/>
                    </a:path>
                  </a:pathLst>
                </a:custGeom>
                <a:solidFill>
                  <a:schemeClr val="accent1"/>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55" name="Google Shape;255;p5"/>
                <p:cNvSpPr/>
                <p:nvPr/>
              </p:nvSpPr>
              <p:spPr>
                <a:xfrm rot="10800000" flipH="1">
                  <a:off x="8309811" y="3303429"/>
                  <a:ext cx="340146" cy="397189"/>
                </a:xfrm>
                <a:custGeom>
                  <a:avLst/>
                  <a:gdLst/>
                  <a:ahLst/>
                  <a:cxnLst/>
                  <a:rect l="l" t="t" r="r" b="b"/>
                  <a:pathLst>
                    <a:path w="465221" h="543239" extrusionOk="0">
                      <a:moveTo>
                        <a:pt x="0" y="0"/>
                      </a:moveTo>
                      <a:lnTo>
                        <a:pt x="463349" y="0"/>
                      </a:lnTo>
                      <a:lnTo>
                        <a:pt x="465221" y="21220"/>
                      </a:lnTo>
                      <a:cubicBezTo>
                        <a:pt x="465221" y="276563"/>
                        <a:pt x="284099" y="489602"/>
                        <a:pt x="43322" y="538872"/>
                      </a:cubicBezTo>
                      <a:lnTo>
                        <a:pt x="0" y="543239"/>
                      </a:lnTo>
                      <a:close/>
                    </a:path>
                  </a:pathLst>
                </a:custGeom>
                <a:solidFill>
                  <a:schemeClr val="accent1"/>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sp>
            <p:nvSpPr>
              <p:cNvPr id="256" name="Google Shape;256;p5"/>
              <p:cNvSpPr/>
              <p:nvPr/>
            </p:nvSpPr>
            <p:spPr>
              <a:xfrm rot="10800000">
                <a:off x="2428746" y="3032019"/>
                <a:ext cx="340146" cy="397189"/>
              </a:xfrm>
              <a:custGeom>
                <a:avLst/>
                <a:gdLst/>
                <a:ahLst/>
                <a:cxnLst/>
                <a:rect l="l" t="t" r="r" b="b"/>
                <a:pathLst>
                  <a:path w="465221" h="543239" extrusionOk="0">
                    <a:moveTo>
                      <a:pt x="0" y="0"/>
                    </a:moveTo>
                    <a:lnTo>
                      <a:pt x="463349" y="0"/>
                    </a:lnTo>
                    <a:lnTo>
                      <a:pt x="465221" y="21220"/>
                    </a:lnTo>
                    <a:cubicBezTo>
                      <a:pt x="465221" y="276563"/>
                      <a:pt x="284099" y="489602"/>
                      <a:pt x="43322" y="538872"/>
                    </a:cubicBezTo>
                    <a:lnTo>
                      <a:pt x="0" y="543239"/>
                    </a:lnTo>
                    <a:close/>
                  </a:path>
                </a:pathLst>
              </a:custGeom>
              <a:no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57" name="Google Shape;257;p5"/>
              <p:cNvSpPr/>
              <p:nvPr/>
            </p:nvSpPr>
            <p:spPr>
              <a:xfrm>
                <a:off x="4427620" y="2438402"/>
                <a:ext cx="737937" cy="291599"/>
              </a:xfrm>
              <a:prstGeom prst="rect">
                <a:avLst/>
              </a:prstGeom>
              <a:no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58" name="Google Shape;258;p5"/>
              <p:cNvSpPr/>
              <p:nvPr/>
            </p:nvSpPr>
            <p:spPr>
              <a:xfrm>
                <a:off x="2861582" y="4614106"/>
                <a:ext cx="91440" cy="755744"/>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59" name="Google Shape;259;p5"/>
              <p:cNvSpPr/>
              <p:nvPr/>
            </p:nvSpPr>
            <p:spPr>
              <a:xfrm>
                <a:off x="5478521" y="3514017"/>
                <a:ext cx="91440" cy="755744"/>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60" name="Google Shape;260;p5"/>
              <p:cNvSpPr/>
              <p:nvPr/>
            </p:nvSpPr>
            <p:spPr>
              <a:xfrm>
                <a:off x="5478521" y="2655767"/>
                <a:ext cx="91440" cy="755744"/>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61" name="Google Shape;261;p5"/>
              <p:cNvSpPr/>
              <p:nvPr/>
            </p:nvSpPr>
            <p:spPr>
              <a:xfrm>
                <a:off x="5478521" y="4636968"/>
                <a:ext cx="91440" cy="755744"/>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62" name="Google Shape;262;p5"/>
              <p:cNvSpPr/>
              <p:nvPr/>
            </p:nvSpPr>
            <p:spPr>
              <a:xfrm>
                <a:off x="2117702" y="3554123"/>
                <a:ext cx="91440" cy="755744"/>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63" name="Google Shape;263;p5"/>
              <p:cNvSpPr/>
              <p:nvPr/>
            </p:nvSpPr>
            <p:spPr>
              <a:xfrm>
                <a:off x="2117702" y="2599621"/>
                <a:ext cx="91440" cy="755744"/>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64" name="Google Shape;264;p5"/>
              <p:cNvSpPr/>
              <p:nvPr/>
            </p:nvSpPr>
            <p:spPr>
              <a:xfrm rot="-5400000">
                <a:off x="3997754" y="2227529"/>
                <a:ext cx="91440" cy="457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65" name="Google Shape;265;p5"/>
              <p:cNvSpPr/>
              <p:nvPr/>
            </p:nvSpPr>
            <p:spPr>
              <a:xfrm rot="-5400000">
                <a:off x="3636006" y="4915385"/>
                <a:ext cx="91440" cy="109728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66" name="Google Shape;266;p5"/>
              <p:cNvSpPr/>
              <p:nvPr/>
            </p:nvSpPr>
            <p:spPr>
              <a:xfrm>
                <a:off x="4403558" y="5145875"/>
                <a:ext cx="1047548" cy="272429"/>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67" name="Google Shape;267;p5"/>
              <p:cNvSpPr/>
              <p:nvPr/>
            </p:nvSpPr>
            <p:spPr>
              <a:xfrm>
                <a:off x="3601596" y="2623685"/>
                <a:ext cx="91440" cy="457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68" name="Google Shape;268;p5"/>
              <p:cNvSpPr/>
              <p:nvPr/>
            </p:nvSpPr>
            <p:spPr>
              <a:xfrm rot="10800000">
                <a:off x="3126574" y="3032019"/>
                <a:ext cx="340146" cy="397189"/>
              </a:xfrm>
              <a:custGeom>
                <a:avLst/>
                <a:gdLst/>
                <a:ahLst/>
                <a:cxnLst/>
                <a:rect l="l" t="t" r="r" b="b"/>
                <a:pathLst>
                  <a:path w="465221" h="543239" extrusionOk="0">
                    <a:moveTo>
                      <a:pt x="0" y="0"/>
                    </a:moveTo>
                    <a:lnTo>
                      <a:pt x="463349" y="0"/>
                    </a:lnTo>
                    <a:lnTo>
                      <a:pt x="465221" y="21220"/>
                    </a:lnTo>
                    <a:cubicBezTo>
                      <a:pt x="465221" y="276563"/>
                      <a:pt x="284099" y="489602"/>
                      <a:pt x="43322" y="538872"/>
                    </a:cubicBezTo>
                    <a:lnTo>
                      <a:pt x="0" y="543239"/>
                    </a:lnTo>
                    <a:close/>
                  </a:path>
                </a:pathLst>
              </a:custGeom>
              <a:no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69" name="Google Shape;269;p5"/>
              <p:cNvSpPr/>
              <p:nvPr/>
            </p:nvSpPr>
            <p:spPr>
              <a:xfrm>
                <a:off x="2855642" y="3690483"/>
                <a:ext cx="91440" cy="457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70" name="Google Shape;270;p5"/>
              <p:cNvSpPr/>
              <p:nvPr/>
            </p:nvSpPr>
            <p:spPr>
              <a:xfrm>
                <a:off x="4387661" y="3610271"/>
                <a:ext cx="91440" cy="755744"/>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71" name="Google Shape;271;p5"/>
              <p:cNvSpPr/>
              <p:nvPr/>
            </p:nvSpPr>
            <p:spPr>
              <a:xfrm rot="-5400000">
                <a:off x="3595902" y="3912756"/>
                <a:ext cx="91440" cy="109728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sp>
          <p:nvSpPr>
            <p:cNvPr id="272" name="Google Shape;272;p5"/>
            <p:cNvSpPr txBox="1"/>
            <p:nvPr/>
          </p:nvSpPr>
          <p:spPr>
            <a:xfrm>
              <a:off x="653537" y="4957077"/>
              <a:ext cx="3254417"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0" i="0" u="none" strike="noStrike" cap="none">
                  <a:solidFill>
                    <a:schemeClr val="dk1"/>
                  </a:solidFill>
                  <a:latin typeface="Arial"/>
                  <a:ea typeface="Arial"/>
                  <a:cs typeface="Arial"/>
                  <a:sym typeface="Arial"/>
                </a:rPr>
                <a:t>Design de estrutura</a:t>
              </a:r>
              <a:endParaRPr/>
            </a:p>
          </p:txBody>
        </p:sp>
        <p:sp>
          <p:nvSpPr>
            <p:cNvPr id="273" name="Google Shape;273;p5"/>
            <p:cNvSpPr txBox="1"/>
            <p:nvPr/>
          </p:nvSpPr>
          <p:spPr>
            <a:xfrm>
              <a:off x="7821597" y="4957077"/>
              <a:ext cx="3201517"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0" i="0" u="none" strike="noStrike" cap="none">
                  <a:solidFill>
                    <a:schemeClr val="dk1"/>
                  </a:solidFill>
                  <a:latin typeface="Arial"/>
                  <a:ea typeface="Arial"/>
                  <a:cs typeface="Arial"/>
                  <a:sym typeface="Arial"/>
                </a:rPr>
                <a:t>Estrutura concluída</a:t>
              </a:r>
              <a:endParaRPr/>
            </a:p>
          </p:txBody>
        </p:sp>
        <p:grpSp>
          <p:nvGrpSpPr>
            <p:cNvPr id="274" name="Google Shape;274;p5"/>
            <p:cNvGrpSpPr/>
            <p:nvPr/>
          </p:nvGrpSpPr>
          <p:grpSpPr>
            <a:xfrm>
              <a:off x="6999233" y="1548144"/>
              <a:ext cx="4677415" cy="3112186"/>
              <a:chOff x="7095485" y="2302119"/>
              <a:chExt cx="4677415" cy="3112186"/>
            </a:xfrm>
          </p:grpSpPr>
          <p:sp>
            <p:nvSpPr>
              <p:cNvPr id="275" name="Google Shape;275;p5"/>
              <p:cNvSpPr/>
              <p:nvPr/>
            </p:nvSpPr>
            <p:spPr>
              <a:xfrm>
                <a:off x="7645812" y="2939359"/>
                <a:ext cx="3960395" cy="2330568"/>
              </a:xfrm>
              <a:prstGeom prst="rect">
                <a:avLst/>
              </a:prstGeom>
              <a:solidFill>
                <a:schemeClr val="accent2"/>
              </a:solidFill>
              <a:ln w="12700" cap="flat" cmpd="sng">
                <a:solidFill>
                  <a:srgbClr val="1922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76" name="Google Shape;276;p5"/>
              <p:cNvSpPr/>
              <p:nvPr/>
            </p:nvSpPr>
            <p:spPr>
              <a:xfrm>
                <a:off x="7523747" y="2526632"/>
                <a:ext cx="4249153" cy="599652"/>
              </a:xfrm>
              <a:prstGeom prst="trapezoid">
                <a:avLst>
                  <a:gd name="adj" fmla="val 25000"/>
                </a:avLst>
              </a:prstGeom>
              <a:solidFill>
                <a:schemeClr val="lt1"/>
              </a:solidFill>
              <a:ln w="12700" cap="flat" cmpd="sng">
                <a:solidFill>
                  <a:srgbClr val="1922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77" name="Google Shape;277;p5"/>
              <p:cNvSpPr/>
              <p:nvPr/>
            </p:nvSpPr>
            <p:spPr>
              <a:xfrm>
                <a:off x="8837185" y="3831120"/>
                <a:ext cx="1232373" cy="706041"/>
              </a:xfrm>
              <a:prstGeom prst="rect">
                <a:avLst/>
              </a:prstGeom>
              <a:solidFill>
                <a:srgbClr val="CFF4FE"/>
              </a:solidFill>
              <a:ln w="12700" cap="flat" cmpd="sng">
                <a:solidFill>
                  <a:srgbClr val="1922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cxnSp>
            <p:nvCxnSpPr>
              <p:cNvPr id="278" name="Google Shape;278;p5"/>
              <p:cNvCxnSpPr>
                <a:stCxn id="277" idx="0"/>
                <a:endCxn id="277" idx="2"/>
              </p:cNvCxnSpPr>
              <p:nvPr/>
            </p:nvCxnSpPr>
            <p:spPr>
              <a:xfrm>
                <a:off x="9453372" y="3831120"/>
                <a:ext cx="0" cy="705900"/>
              </a:xfrm>
              <a:prstGeom prst="straightConnector1">
                <a:avLst/>
              </a:prstGeom>
              <a:noFill/>
              <a:ln w="9525" cap="flat" cmpd="sng">
                <a:solidFill>
                  <a:schemeClr val="accent1"/>
                </a:solidFill>
                <a:prstDash val="solid"/>
                <a:miter lim="800000"/>
                <a:headEnd type="none" w="sm" len="sm"/>
                <a:tailEnd type="none" w="sm" len="sm"/>
              </a:ln>
            </p:spPr>
          </p:cxnSp>
          <p:cxnSp>
            <p:nvCxnSpPr>
              <p:cNvPr id="279" name="Google Shape;279;p5"/>
              <p:cNvCxnSpPr>
                <a:stCxn id="277" idx="1"/>
                <a:endCxn id="277" idx="3"/>
              </p:cNvCxnSpPr>
              <p:nvPr/>
            </p:nvCxnSpPr>
            <p:spPr>
              <a:xfrm>
                <a:off x="8837185" y="4184140"/>
                <a:ext cx="1232400" cy="0"/>
              </a:xfrm>
              <a:prstGeom prst="straightConnector1">
                <a:avLst/>
              </a:prstGeom>
              <a:noFill/>
              <a:ln w="9525" cap="flat" cmpd="sng">
                <a:solidFill>
                  <a:schemeClr val="accent1"/>
                </a:solidFill>
                <a:prstDash val="solid"/>
                <a:miter lim="800000"/>
                <a:headEnd type="none" w="sm" len="sm"/>
                <a:tailEnd type="none" w="sm" len="sm"/>
              </a:ln>
            </p:spPr>
          </p:cxnSp>
          <p:sp>
            <p:nvSpPr>
              <p:cNvPr id="280" name="Google Shape;280;p5"/>
              <p:cNvSpPr/>
              <p:nvPr/>
            </p:nvSpPr>
            <p:spPr>
              <a:xfrm flipH="1">
                <a:off x="7095485" y="3571051"/>
                <a:ext cx="550327" cy="706041"/>
              </a:xfrm>
              <a:prstGeom prst="rtTriangle">
                <a:avLst/>
              </a:prstGeom>
              <a:solidFill>
                <a:schemeClr val="lt1"/>
              </a:solidFill>
              <a:ln w="12700" cap="flat" cmpd="sng">
                <a:solidFill>
                  <a:srgbClr val="1922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81" name="Google Shape;281;p5"/>
              <p:cNvSpPr/>
              <p:nvPr/>
            </p:nvSpPr>
            <p:spPr>
              <a:xfrm>
                <a:off x="10363200" y="3479303"/>
                <a:ext cx="1010652" cy="1790618"/>
              </a:xfrm>
              <a:prstGeom prst="rect">
                <a:avLst/>
              </a:prstGeom>
              <a:solidFill>
                <a:schemeClr val="lt1"/>
              </a:solidFill>
              <a:ln w="12700" cap="flat" cmpd="sng">
                <a:solidFill>
                  <a:srgbClr val="1922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82" name="Google Shape;282;p5"/>
              <p:cNvSpPr/>
              <p:nvPr/>
            </p:nvSpPr>
            <p:spPr>
              <a:xfrm>
                <a:off x="10595092" y="2302119"/>
                <a:ext cx="546867" cy="1188720"/>
              </a:xfrm>
              <a:prstGeom prst="rect">
                <a:avLst/>
              </a:prstGeom>
              <a:solidFill>
                <a:schemeClr val="lt1"/>
              </a:solidFill>
              <a:ln w="12700" cap="flat" cmpd="sng">
                <a:solidFill>
                  <a:srgbClr val="1922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nvGrpSpPr>
              <p:cNvPr id="283" name="Google Shape;283;p5"/>
              <p:cNvGrpSpPr/>
              <p:nvPr/>
            </p:nvGrpSpPr>
            <p:grpSpPr>
              <a:xfrm>
                <a:off x="7562651" y="3178367"/>
                <a:ext cx="1386606" cy="2235938"/>
                <a:chOff x="7562651" y="3178367"/>
                <a:chExt cx="1386606" cy="2235938"/>
              </a:xfrm>
            </p:grpSpPr>
            <p:sp>
              <p:nvSpPr>
                <p:cNvPr id="284" name="Google Shape;284;p5"/>
                <p:cNvSpPr/>
                <p:nvPr/>
              </p:nvSpPr>
              <p:spPr>
                <a:xfrm>
                  <a:off x="8165908" y="4093301"/>
                  <a:ext cx="182880" cy="1321004"/>
                </a:xfrm>
                <a:prstGeom prst="round1Rect">
                  <a:avLst>
                    <a:gd name="adj" fmla="val 16667"/>
                  </a:avLst>
                </a:prstGeom>
                <a:solidFill>
                  <a:srgbClr val="996633"/>
                </a:solidFill>
                <a:ln w="12700" cap="flat" cmpd="sng">
                  <a:solidFill>
                    <a:srgbClr val="1922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85" name="Google Shape;285;p5"/>
                <p:cNvSpPr/>
                <p:nvPr/>
              </p:nvSpPr>
              <p:spPr>
                <a:xfrm>
                  <a:off x="7562651" y="3178367"/>
                  <a:ext cx="1386606" cy="1188720"/>
                </a:xfrm>
                <a:prstGeom prst="cloud">
                  <a:avLst/>
                </a:prstGeom>
                <a:solidFill>
                  <a:srgbClr val="16966D"/>
                </a:solidFill>
                <a:ln w="12700" cap="flat" cmpd="sng">
                  <a:solidFill>
                    <a:srgbClr val="1922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grpSp>
        <p:grpSp>
          <p:nvGrpSpPr>
            <p:cNvPr id="286" name="Google Shape;286;p5"/>
            <p:cNvGrpSpPr/>
            <p:nvPr/>
          </p:nvGrpSpPr>
          <p:grpSpPr>
            <a:xfrm>
              <a:off x="5017948" y="3285786"/>
              <a:ext cx="984565" cy="1523634"/>
              <a:chOff x="5260736" y="4184386"/>
              <a:chExt cx="984565" cy="1523634"/>
            </a:xfrm>
          </p:grpSpPr>
          <p:pic>
            <p:nvPicPr>
              <p:cNvPr id="287" name="Google Shape;287;p5"/>
              <p:cNvPicPr preferRelativeResize="0"/>
              <p:nvPr/>
            </p:nvPicPr>
            <p:blipFill rotWithShape="1">
              <a:blip r:embed="rId3">
                <a:alphaModFix/>
              </a:blip>
              <a:srcRect/>
              <a:stretch/>
            </p:blipFill>
            <p:spPr>
              <a:xfrm>
                <a:off x="5399998" y="4601704"/>
                <a:ext cx="706041" cy="706041"/>
              </a:xfrm>
              <a:prstGeom prst="rect">
                <a:avLst/>
              </a:prstGeom>
              <a:noFill/>
              <a:ln>
                <a:noFill/>
              </a:ln>
            </p:spPr>
          </p:pic>
          <p:pic>
            <p:nvPicPr>
              <p:cNvPr id="288" name="Google Shape;288;p5"/>
              <p:cNvPicPr preferRelativeResize="0"/>
              <p:nvPr/>
            </p:nvPicPr>
            <p:blipFill rotWithShape="1">
              <a:blip r:embed="rId4">
                <a:alphaModFix/>
              </a:blip>
              <a:srcRect/>
              <a:stretch/>
            </p:blipFill>
            <p:spPr>
              <a:xfrm>
                <a:off x="5401909" y="4184386"/>
                <a:ext cx="640080" cy="640080"/>
              </a:xfrm>
              <a:prstGeom prst="rect">
                <a:avLst/>
              </a:prstGeom>
              <a:noFill/>
              <a:ln>
                <a:noFill/>
              </a:ln>
            </p:spPr>
          </p:pic>
          <p:sp>
            <p:nvSpPr>
              <p:cNvPr id="289" name="Google Shape;289;p5"/>
              <p:cNvSpPr txBox="1"/>
              <p:nvPr/>
            </p:nvSpPr>
            <p:spPr>
              <a:xfrm>
                <a:off x="5260736" y="5369466"/>
                <a:ext cx="984565"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b="0" i="0" u="none" strike="noStrike" cap="none">
                    <a:solidFill>
                      <a:schemeClr val="dk1"/>
                    </a:solidFill>
                    <a:latin typeface="Arial"/>
                    <a:ea typeface="Arial"/>
                    <a:cs typeface="Arial"/>
                    <a:sym typeface="Arial"/>
                  </a:rPr>
                  <a:t>Architect</a:t>
                </a:r>
                <a:endParaRPr/>
              </a:p>
            </p:txBody>
          </p:sp>
        </p:grpSp>
        <p:pic>
          <p:nvPicPr>
            <p:cNvPr id="290" name="Google Shape;290;p5"/>
            <p:cNvPicPr preferRelativeResize="0"/>
            <p:nvPr/>
          </p:nvPicPr>
          <p:blipFill rotWithShape="1">
            <a:blip r:embed="rId5">
              <a:alphaModFix/>
            </a:blip>
            <a:srcRect/>
            <a:stretch/>
          </p:blipFill>
          <p:spPr>
            <a:xfrm flipH="1">
              <a:off x="6008992" y="3952616"/>
              <a:ext cx="1483697" cy="1441707"/>
            </a:xfrm>
            <a:prstGeom prst="rect">
              <a:avLst/>
            </a:prstGeom>
            <a:noFill/>
            <a:ln>
              <a:noFill/>
            </a:ln>
          </p:spPr>
        </p:pic>
        <p:pic>
          <p:nvPicPr>
            <p:cNvPr id="291" name="Google Shape;291;p5"/>
            <p:cNvPicPr preferRelativeResize="0"/>
            <p:nvPr/>
          </p:nvPicPr>
          <p:blipFill rotWithShape="1">
            <a:blip r:embed="rId4">
              <a:alphaModFix/>
            </a:blip>
            <a:srcRect/>
            <a:stretch/>
          </p:blipFill>
          <p:spPr>
            <a:xfrm>
              <a:off x="6062109" y="3573425"/>
              <a:ext cx="650364" cy="650364"/>
            </a:xfrm>
            <a:prstGeom prst="rect">
              <a:avLst/>
            </a:prstGeom>
            <a:noFill/>
            <a:ln>
              <a:noFill/>
            </a:ln>
          </p:spPr>
        </p:pic>
        <p:pic>
          <p:nvPicPr>
            <p:cNvPr id="292" name="Google Shape;292;p5"/>
            <p:cNvPicPr preferRelativeResize="0"/>
            <p:nvPr/>
          </p:nvPicPr>
          <p:blipFill rotWithShape="1">
            <a:blip r:embed="rId4">
              <a:alphaModFix/>
            </a:blip>
            <a:srcRect/>
            <a:stretch/>
          </p:blipFill>
          <p:spPr>
            <a:xfrm>
              <a:off x="6727007" y="3535764"/>
              <a:ext cx="650364" cy="650364"/>
            </a:xfrm>
            <a:prstGeom prst="rect">
              <a:avLst/>
            </a:prstGeom>
            <a:noFill/>
            <a:ln>
              <a:noFill/>
            </a:ln>
          </p:spPr>
        </p:pic>
        <p:pic>
          <p:nvPicPr>
            <p:cNvPr id="293" name="Google Shape;293;p5"/>
            <p:cNvPicPr preferRelativeResize="0"/>
            <p:nvPr/>
          </p:nvPicPr>
          <p:blipFill rotWithShape="1">
            <a:blip r:embed="rId4">
              <a:alphaModFix/>
            </a:blip>
            <a:srcRect/>
            <a:stretch/>
          </p:blipFill>
          <p:spPr>
            <a:xfrm>
              <a:off x="6405048" y="4061919"/>
              <a:ext cx="650364" cy="650364"/>
            </a:xfrm>
            <a:prstGeom prst="rect">
              <a:avLst/>
            </a:prstGeom>
            <a:noFill/>
            <a:ln>
              <a:noFill/>
            </a:ln>
          </p:spPr>
        </p:pic>
        <p:sp>
          <p:nvSpPr>
            <p:cNvPr id="294" name="Google Shape;294;p5"/>
            <p:cNvSpPr txBox="1"/>
            <p:nvPr/>
          </p:nvSpPr>
          <p:spPr>
            <a:xfrm>
              <a:off x="5680084" y="5394323"/>
              <a:ext cx="2141514" cy="584775"/>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1600" b="0" i="0" u="none" strike="noStrike" cap="none">
                  <a:solidFill>
                    <a:schemeClr val="dk1"/>
                  </a:solidFill>
                  <a:latin typeface="Arial"/>
                  <a:ea typeface="Arial"/>
                  <a:cs typeface="Arial"/>
                  <a:sym typeface="Arial"/>
                </a:rPr>
                <a:t>Equipe de criação</a:t>
              </a:r>
              <a:br>
                <a:rPr lang="en-US" sz="1600" b="0" i="0" u="none" strike="noStrike" cap="none">
                  <a:solidFill>
                    <a:schemeClr val="dk1"/>
                  </a:solidFill>
                  <a:latin typeface="Arial"/>
                  <a:ea typeface="Arial"/>
                  <a:cs typeface="Arial"/>
                  <a:sym typeface="Arial"/>
                </a:rPr>
              </a:br>
              <a:r>
                <a:rPr lang="en-US" sz="1600" b="0" i="0" u="none" strike="noStrike" cap="none">
                  <a:solidFill>
                    <a:schemeClr val="dk1"/>
                  </a:solidFill>
                  <a:latin typeface="Arial"/>
                  <a:ea typeface="Arial"/>
                  <a:cs typeface="Arial"/>
                  <a:sym typeface="Arial"/>
                </a:rPr>
                <a:t>(Equipe de entrega)</a:t>
              </a:r>
              <a:endParaRPr/>
            </a:p>
          </p:txBody>
        </p:sp>
        <p:grpSp>
          <p:nvGrpSpPr>
            <p:cNvPr id="295" name="Google Shape;295;p5"/>
            <p:cNvGrpSpPr/>
            <p:nvPr/>
          </p:nvGrpSpPr>
          <p:grpSpPr>
            <a:xfrm>
              <a:off x="3872248" y="4186283"/>
              <a:ext cx="1550104" cy="1314585"/>
              <a:chOff x="3872248" y="4186283"/>
              <a:chExt cx="1550104" cy="1314585"/>
            </a:xfrm>
          </p:grpSpPr>
          <p:pic>
            <p:nvPicPr>
              <p:cNvPr id="296" name="Google Shape;296;p5"/>
              <p:cNvPicPr preferRelativeResize="0"/>
              <p:nvPr/>
            </p:nvPicPr>
            <p:blipFill rotWithShape="1">
              <a:blip r:embed="rId6">
                <a:alphaModFix/>
              </a:blip>
              <a:srcRect/>
              <a:stretch/>
            </p:blipFill>
            <p:spPr>
              <a:xfrm>
                <a:off x="4294280" y="4186283"/>
                <a:ext cx="706041" cy="706041"/>
              </a:xfrm>
              <a:prstGeom prst="rect">
                <a:avLst/>
              </a:prstGeom>
              <a:noFill/>
              <a:ln>
                <a:noFill/>
              </a:ln>
            </p:spPr>
          </p:pic>
          <p:sp>
            <p:nvSpPr>
              <p:cNvPr id="297" name="Google Shape;297;p5"/>
              <p:cNvSpPr txBox="1"/>
              <p:nvPr/>
            </p:nvSpPr>
            <p:spPr>
              <a:xfrm>
                <a:off x="3872248" y="4916093"/>
                <a:ext cx="1550104" cy="584775"/>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1600" b="0" i="0" u="none" strike="noStrike" cap="none">
                    <a:solidFill>
                      <a:schemeClr val="dk1"/>
                    </a:solidFill>
                    <a:latin typeface="Arial"/>
                    <a:ea typeface="Arial"/>
                    <a:cs typeface="Arial"/>
                    <a:sym typeface="Arial"/>
                  </a:rPr>
                  <a:t>Cliente</a:t>
                </a:r>
                <a:br>
                  <a:rPr lang="en-US" sz="1600" b="0" i="0" u="none" strike="noStrike" cap="none">
                    <a:solidFill>
                      <a:schemeClr val="dk1"/>
                    </a:solidFill>
                    <a:latin typeface="Arial"/>
                    <a:ea typeface="Arial"/>
                    <a:cs typeface="Arial"/>
                    <a:sym typeface="Arial"/>
                  </a:rPr>
                </a:br>
                <a:r>
                  <a:rPr lang="en-US" sz="1600" b="0" i="0" u="none" strike="noStrike" cap="none">
                    <a:solidFill>
                      <a:schemeClr val="dk1"/>
                    </a:solidFill>
                    <a:latin typeface="Arial"/>
                    <a:ea typeface="Arial"/>
                    <a:cs typeface="Arial"/>
                    <a:sym typeface="Arial"/>
                  </a:rPr>
                  <a:t>(Tomador de decisão)</a:t>
                </a:r>
                <a:endParaRPr/>
              </a:p>
            </p:txBody>
          </p:sp>
        </p:gr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608"/>
        <p:cNvGrpSpPr/>
        <p:nvPr/>
      </p:nvGrpSpPr>
      <p:grpSpPr>
        <a:xfrm>
          <a:off x="0" y="0"/>
          <a:ext cx="0" cy="0"/>
          <a:chOff x="0" y="0"/>
          <a:chExt cx="0" cy="0"/>
        </a:xfrm>
      </p:grpSpPr>
      <p:sp>
        <p:nvSpPr>
          <p:cNvPr id="1609" name="Google Shape;1609;p50"/>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Fatores que influenciam a disponibilidade</a:t>
            </a:r>
            <a:endParaRPr/>
          </a:p>
        </p:txBody>
      </p:sp>
      <p:sp>
        <p:nvSpPr>
          <p:cNvPr id="1610" name="Google Shape;1610;p50"/>
          <p:cNvSpPr txBox="1">
            <a:spLocks noGrp="1"/>
          </p:cNvSpPr>
          <p:nvPr>
            <p:ph type="body" idx="1"/>
          </p:nvPr>
        </p:nvSpPr>
        <p:spPr>
          <a:xfrm>
            <a:off x="419100" y="1528175"/>
            <a:ext cx="5504688"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en-US" b="1"/>
              <a:t>Tolerância a falhas</a:t>
            </a:r>
            <a:endParaRPr/>
          </a:p>
          <a:p>
            <a:pPr marL="228600" lvl="0" indent="-228600" algn="l" rtl="0">
              <a:lnSpc>
                <a:spcPct val="90000"/>
              </a:lnSpc>
              <a:spcBef>
                <a:spcPts val="1000"/>
              </a:spcBef>
              <a:spcAft>
                <a:spcPts val="0"/>
              </a:spcAft>
              <a:buClr>
                <a:schemeClr val="dk1"/>
              </a:buClr>
              <a:buSzPts val="2800"/>
              <a:buChar char="•"/>
            </a:pPr>
            <a:r>
              <a:rPr lang="en-US"/>
              <a:t>A </a:t>
            </a:r>
            <a:r>
              <a:rPr lang="en-US">
                <a:solidFill>
                  <a:schemeClr val="accent5"/>
                </a:solidFill>
              </a:rPr>
              <a:t>redundância integrada </a:t>
            </a:r>
            <a:r>
              <a:rPr lang="en-US"/>
              <a:t>dos componentes de um aplicativo e sua </a:t>
            </a:r>
            <a:r>
              <a:rPr lang="en-US">
                <a:solidFill>
                  <a:schemeClr val="accent5"/>
                </a:solidFill>
              </a:rPr>
              <a:t>capacidade de permanecer operacional</a:t>
            </a:r>
            <a:r>
              <a:rPr lang="en-US"/>
              <a:t>.</a:t>
            </a:r>
            <a:endParaRPr/>
          </a:p>
          <a:p>
            <a:pPr marL="228600" lvl="0" indent="-50800" algn="l" rtl="0">
              <a:lnSpc>
                <a:spcPct val="90000"/>
              </a:lnSpc>
              <a:spcBef>
                <a:spcPts val="1000"/>
              </a:spcBef>
              <a:spcAft>
                <a:spcPts val="0"/>
              </a:spcAft>
              <a:buClr>
                <a:schemeClr val="dk1"/>
              </a:buClr>
              <a:buSzPts val="2800"/>
              <a:buNone/>
            </a:pPr>
            <a:endParaRPr/>
          </a:p>
          <a:p>
            <a:pPr marL="0" lvl="0" indent="0" algn="l" rtl="0">
              <a:lnSpc>
                <a:spcPct val="90000"/>
              </a:lnSpc>
              <a:spcBef>
                <a:spcPts val="1000"/>
              </a:spcBef>
              <a:spcAft>
                <a:spcPts val="0"/>
              </a:spcAft>
              <a:buClr>
                <a:schemeClr val="dk1"/>
              </a:buClr>
              <a:buSzPts val="2800"/>
              <a:buNone/>
            </a:pPr>
            <a:r>
              <a:rPr lang="en-US" b="1"/>
              <a:t>Escalabilidade</a:t>
            </a:r>
            <a:endParaRPr/>
          </a:p>
          <a:p>
            <a:pPr marL="228600" lvl="0" indent="-228600" algn="l" rtl="0">
              <a:lnSpc>
                <a:spcPct val="90000"/>
              </a:lnSpc>
              <a:spcBef>
                <a:spcPts val="1000"/>
              </a:spcBef>
              <a:spcAft>
                <a:spcPts val="0"/>
              </a:spcAft>
              <a:buClr>
                <a:schemeClr val="dk1"/>
              </a:buClr>
              <a:buSzPts val="2800"/>
              <a:buChar char="•"/>
            </a:pPr>
            <a:r>
              <a:rPr lang="en-US"/>
              <a:t>A capacidade de um aplicativo </a:t>
            </a:r>
            <a:r>
              <a:rPr lang="en-US">
                <a:solidFill>
                  <a:schemeClr val="accent5"/>
                </a:solidFill>
              </a:rPr>
              <a:t>acomodar aumentos nas necessidades de capacidade </a:t>
            </a:r>
            <a:r>
              <a:rPr lang="en-US"/>
              <a:t>sem alterar o design.</a:t>
            </a:r>
            <a:endParaRPr/>
          </a:p>
        </p:txBody>
      </p:sp>
      <p:sp>
        <p:nvSpPr>
          <p:cNvPr id="1611" name="Google Shape;1611;p50"/>
          <p:cNvSpPr txBox="1">
            <a:spLocks noGrp="1"/>
          </p:cNvSpPr>
          <p:nvPr>
            <p:ph type="body" idx="2"/>
          </p:nvPr>
        </p:nvSpPr>
        <p:spPr>
          <a:xfrm>
            <a:off x="6246312" y="1524228"/>
            <a:ext cx="5504688"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en-US" b="1"/>
              <a:t>Capacidade de recuperação</a:t>
            </a:r>
            <a:endParaRPr/>
          </a:p>
          <a:p>
            <a:pPr marL="228600" lvl="0" indent="-228600" algn="l" rtl="0">
              <a:lnSpc>
                <a:spcPct val="90000"/>
              </a:lnSpc>
              <a:spcBef>
                <a:spcPts val="1000"/>
              </a:spcBef>
              <a:spcAft>
                <a:spcPts val="0"/>
              </a:spcAft>
              <a:buClr>
                <a:schemeClr val="dk1"/>
              </a:buClr>
              <a:buSzPts val="2800"/>
              <a:buChar char="•"/>
            </a:pPr>
            <a:r>
              <a:rPr lang="en-US"/>
              <a:t>O processo, as políticas e os procedimentos relacionados ao </a:t>
            </a:r>
            <a:r>
              <a:rPr lang="en-US">
                <a:solidFill>
                  <a:schemeClr val="accent5"/>
                </a:solidFill>
              </a:rPr>
              <a:t>serviço de restauração </a:t>
            </a:r>
            <a:r>
              <a:rPr lang="en-US"/>
              <a:t>após um evento catastrófico.</a:t>
            </a:r>
            <a:endParaRPr/>
          </a:p>
          <a:p>
            <a:pPr marL="228600" lvl="0" indent="-50800" algn="l" rtl="0">
              <a:lnSpc>
                <a:spcPct val="90000"/>
              </a:lnSpc>
              <a:spcBef>
                <a:spcPts val="1000"/>
              </a:spcBef>
              <a:spcAft>
                <a:spcPts val="0"/>
              </a:spcAft>
              <a:buClr>
                <a:schemeClr val="dk1"/>
              </a:buClr>
              <a:buSzPts val="2800"/>
              <a:buNone/>
            </a:pP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615"/>
        <p:cNvGrpSpPr/>
        <p:nvPr/>
      </p:nvGrpSpPr>
      <p:grpSpPr>
        <a:xfrm>
          <a:off x="0" y="0"/>
          <a:ext cx="0" cy="0"/>
          <a:chOff x="0" y="0"/>
          <a:chExt cx="0" cy="0"/>
        </a:xfrm>
      </p:grpSpPr>
      <p:sp>
        <p:nvSpPr>
          <p:cNvPr id="1616" name="Google Shape;1616;p51"/>
          <p:cNvSpPr txBox="1">
            <a:spLocks noGrp="1"/>
          </p:cNvSpPr>
          <p:nvPr>
            <p:ph type="title"/>
          </p:nvPr>
        </p:nvSpPr>
        <p:spPr>
          <a:xfrm>
            <a:off x="419100" y="1178376"/>
            <a:ext cx="4268647"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000"/>
              <a:buFont typeface="Arial"/>
              <a:buNone/>
            </a:pPr>
            <a:r>
              <a:rPr lang="en-US">
                <a:latin typeface="Arial"/>
                <a:ea typeface="Arial"/>
                <a:cs typeface="Arial"/>
                <a:sym typeface="Arial"/>
              </a:rPr>
              <a:t>Principais lições da Seção 2</a:t>
            </a:r>
            <a:endParaRPr>
              <a:latin typeface="Arial"/>
              <a:ea typeface="Arial"/>
              <a:cs typeface="Arial"/>
              <a:sym typeface="Arial"/>
            </a:endParaRPr>
          </a:p>
        </p:txBody>
      </p:sp>
      <p:pic>
        <p:nvPicPr>
          <p:cNvPr id="1617" name="Google Shape;1617;p51"/>
          <p:cNvPicPr preferRelativeResize="0"/>
          <p:nvPr/>
        </p:nvPicPr>
        <p:blipFill rotWithShape="1">
          <a:blip r:embed="rId3">
            <a:alphaModFix/>
          </a:blip>
          <a:srcRect/>
          <a:stretch/>
        </p:blipFill>
        <p:spPr>
          <a:xfrm>
            <a:off x="597222" y="2835670"/>
            <a:ext cx="3931314" cy="3104201"/>
          </a:xfrm>
          <a:prstGeom prst="rect">
            <a:avLst/>
          </a:prstGeom>
          <a:noFill/>
          <a:ln>
            <a:noFill/>
          </a:ln>
        </p:spPr>
      </p:pic>
      <p:sp>
        <p:nvSpPr>
          <p:cNvPr id="1618" name="Google Shape;1618;p51"/>
          <p:cNvSpPr txBox="1">
            <a:spLocks noGrp="1"/>
          </p:cNvSpPr>
          <p:nvPr>
            <p:ph type="body" idx="1"/>
          </p:nvPr>
        </p:nvSpPr>
        <p:spPr>
          <a:xfrm>
            <a:off x="5714474" y="953090"/>
            <a:ext cx="5767612" cy="5403260"/>
          </a:xfrm>
          <a:prstGeom prst="rect">
            <a:avLst/>
          </a:prstGeom>
          <a:noFill/>
          <a:ln>
            <a:noFill/>
          </a:ln>
        </p:spPr>
        <p:txBody>
          <a:bodyPr spcFirstLastPara="1" wrap="square" lIns="91425" tIns="45700" rIns="91425" bIns="45700" anchor="t" anchorCtr="0">
            <a:noAutofit/>
          </a:bodyPr>
          <a:lstStyle/>
          <a:p>
            <a:pPr marL="228600" lvl="0" indent="-228600" algn="l" rtl="0">
              <a:lnSpc>
                <a:spcPct val="100000"/>
              </a:lnSpc>
              <a:spcBef>
                <a:spcPts val="0"/>
              </a:spcBef>
              <a:spcAft>
                <a:spcPts val="0"/>
              </a:spcAft>
              <a:buClr>
                <a:schemeClr val="dk1"/>
              </a:buClr>
              <a:buSzPts val="2000"/>
              <a:buChar char="•"/>
            </a:pPr>
            <a:r>
              <a:rPr lang="en-US" sz="2000">
                <a:solidFill>
                  <a:schemeClr val="accent5"/>
                </a:solidFill>
                <a:latin typeface="Arial"/>
                <a:ea typeface="Arial"/>
                <a:cs typeface="Arial"/>
                <a:sym typeface="Arial"/>
              </a:rPr>
              <a:t>Confiabilidade</a:t>
            </a:r>
            <a:r>
              <a:rPr lang="en-US" sz="2000">
                <a:latin typeface="Arial"/>
                <a:ea typeface="Arial"/>
                <a:cs typeface="Arial"/>
                <a:sym typeface="Arial"/>
              </a:rPr>
              <a:t> é uma medida da capacidade do sistema de fornecer funcionalidade quando o usuário quiser, e isso pode ser medido em termos de MTBF. </a:t>
            </a:r>
            <a:endParaRPr/>
          </a:p>
          <a:p>
            <a:pPr marL="228600" lvl="0" indent="-228600" algn="l" rtl="0">
              <a:lnSpc>
                <a:spcPct val="100000"/>
              </a:lnSpc>
              <a:spcBef>
                <a:spcPts val="1000"/>
              </a:spcBef>
              <a:spcAft>
                <a:spcPts val="0"/>
              </a:spcAft>
              <a:buClr>
                <a:schemeClr val="dk1"/>
              </a:buClr>
              <a:buSzPts val="2000"/>
              <a:buChar char="•"/>
            </a:pPr>
            <a:r>
              <a:rPr lang="en-US" sz="2000">
                <a:solidFill>
                  <a:schemeClr val="accent5"/>
                </a:solidFill>
                <a:latin typeface="Arial"/>
                <a:ea typeface="Arial"/>
                <a:cs typeface="Arial"/>
                <a:sym typeface="Arial"/>
              </a:rPr>
              <a:t>Disponibilidade</a:t>
            </a:r>
            <a:r>
              <a:rPr lang="en-US" sz="2000">
                <a:latin typeface="Arial"/>
                <a:ea typeface="Arial"/>
                <a:cs typeface="Arial"/>
                <a:sym typeface="Arial"/>
              </a:rPr>
              <a:t> é </a:t>
            </a:r>
            <a:r>
              <a:rPr lang="en-US" sz="2000"/>
              <a:t>a porcentagem de tempo em que um sistema opera normalmente ou executa corretamente as operações esperadas dele (ou o tempo normal de operação ao longo do tempo total).</a:t>
            </a:r>
            <a:endParaRPr sz="2000">
              <a:latin typeface="Arial"/>
              <a:ea typeface="Arial"/>
              <a:cs typeface="Arial"/>
              <a:sym typeface="Arial"/>
            </a:endParaRPr>
          </a:p>
          <a:p>
            <a:pPr marL="228600" lvl="0" indent="-228600" algn="l" rtl="0">
              <a:lnSpc>
                <a:spcPct val="100000"/>
              </a:lnSpc>
              <a:spcBef>
                <a:spcPts val="1000"/>
              </a:spcBef>
              <a:spcAft>
                <a:spcPts val="0"/>
              </a:spcAft>
              <a:buClr>
                <a:schemeClr val="dk1"/>
              </a:buClr>
              <a:buSzPts val="2000"/>
              <a:buChar char="•"/>
            </a:pPr>
            <a:r>
              <a:rPr lang="en-US" sz="2000">
                <a:latin typeface="Arial"/>
                <a:ea typeface="Arial"/>
                <a:cs typeface="Arial"/>
                <a:sym typeface="Arial"/>
              </a:rPr>
              <a:t>Três fatores que influenciam a disponibilidade dos aplicativos são </a:t>
            </a:r>
            <a:r>
              <a:rPr lang="en-US" sz="2000">
                <a:solidFill>
                  <a:schemeClr val="accent5"/>
                </a:solidFill>
                <a:latin typeface="Arial"/>
                <a:ea typeface="Arial"/>
                <a:cs typeface="Arial"/>
                <a:sym typeface="Arial"/>
              </a:rPr>
              <a:t>tolerância a falhas</a:t>
            </a:r>
            <a:r>
              <a:rPr lang="en-US" sz="2000">
                <a:latin typeface="Arial"/>
                <a:ea typeface="Arial"/>
                <a:cs typeface="Arial"/>
                <a:sym typeface="Arial"/>
              </a:rPr>
              <a:t>, </a:t>
            </a:r>
            <a:r>
              <a:rPr lang="en-US" sz="2000">
                <a:solidFill>
                  <a:schemeClr val="accent5"/>
                </a:solidFill>
                <a:latin typeface="Arial"/>
                <a:ea typeface="Arial"/>
                <a:cs typeface="Arial"/>
                <a:sym typeface="Arial"/>
              </a:rPr>
              <a:t>escalabilidade</a:t>
            </a:r>
            <a:r>
              <a:rPr lang="en-US" sz="2000">
                <a:latin typeface="Arial"/>
                <a:ea typeface="Arial"/>
                <a:cs typeface="Arial"/>
                <a:sym typeface="Arial"/>
              </a:rPr>
              <a:t> e </a:t>
            </a:r>
            <a:r>
              <a:rPr lang="en-US" sz="2000">
                <a:solidFill>
                  <a:schemeClr val="accent5"/>
                </a:solidFill>
                <a:latin typeface="Arial"/>
                <a:ea typeface="Arial"/>
                <a:cs typeface="Arial"/>
                <a:sym typeface="Arial"/>
              </a:rPr>
              <a:t>capacidade de recuperação</a:t>
            </a:r>
            <a:r>
              <a:rPr lang="en-US" sz="2000">
                <a:latin typeface="Arial"/>
                <a:ea typeface="Arial"/>
                <a:cs typeface="Arial"/>
                <a:sym typeface="Arial"/>
              </a:rPr>
              <a:t>.</a:t>
            </a:r>
            <a:endParaRPr/>
          </a:p>
          <a:p>
            <a:pPr marL="228600" lvl="0" indent="-228600" algn="l" rtl="0">
              <a:lnSpc>
                <a:spcPct val="100000"/>
              </a:lnSpc>
              <a:spcBef>
                <a:spcPts val="1000"/>
              </a:spcBef>
              <a:spcAft>
                <a:spcPts val="0"/>
              </a:spcAft>
              <a:buClr>
                <a:schemeClr val="dk1"/>
              </a:buClr>
              <a:buSzPts val="2000"/>
              <a:buChar char="•"/>
            </a:pPr>
            <a:r>
              <a:rPr lang="en-US" sz="2000">
                <a:latin typeface="Arial"/>
                <a:ea typeface="Arial"/>
                <a:cs typeface="Arial"/>
                <a:sym typeface="Arial"/>
              </a:rPr>
              <a:t>Você pode projetar cargas de trabalho e aplicativos para serem </a:t>
            </a:r>
            <a:r>
              <a:rPr lang="en-US" sz="2000">
                <a:solidFill>
                  <a:schemeClr val="accent5"/>
                </a:solidFill>
                <a:latin typeface="Arial"/>
                <a:ea typeface="Arial"/>
                <a:cs typeface="Arial"/>
                <a:sym typeface="Arial"/>
              </a:rPr>
              <a:t>altamente disponíveis</a:t>
            </a:r>
            <a:r>
              <a:rPr lang="en-US" sz="2000">
                <a:latin typeface="Arial"/>
                <a:ea typeface="Arial"/>
                <a:cs typeface="Arial"/>
                <a:sym typeface="Arial"/>
              </a:rPr>
              <a:t>, mas há uma compensação de custo a considerar.</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622"/>
        <p:cNvGrpSpPr/>
        <p:nvPr/>
      </p:nvGrpSpPr>
      <p:grpSpPr>
        <a:xfrm>
          <a:off x="0" y="0"/>
          <a:ext cx="0" cy="0"/>
          <a:chOff x="0" y="0"/>
          <a:chExt cx="0" cy="0"/>
        </a:xfrm>
      </p:grpSpPr>
      <p:sp>
        <p:nvSpPr>
          <p:cNvPr id="1623" name="Google Shape;1623;p52"/>
          <p:cNvSpPr txBox="1">
            <a:spLocks noGrp="1"/>
          </p:cNvSpPr>
          <p:nvPr>
            <p:ph type="body" idx="1"/>
          </p:nvPr>
        </p:nvSpPr>
        <p:spPr>
          <a:xfrm>
            <a:off x="419100" y="2554356"/>
            <a:ext cx="8059738" cy="4884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36C2B4"/>
              </a:buClr>
              <a:buSzPts val="2000"/>
              <a:buNone/>
            </a:pPr>
            <a:r>
              <a:rPr lang="en-US"/>
              <a:t>Módulo 9: Arquitetura de nuvem</a:t>
            </a:r>
            <a:endParaRPr/>
          </a:p>
        </p:txBody>
      </p:sp>
      <p:sp>
        <p:nvSpPr>
          <p:cNvPr id="1624" name="Google Shape;1624;p52"/>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sz="4000"/>
              <a:t>Seção 3: AWS Trusted Advisor</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628"/>
        <p:cNvGrpSpPr/>
        <p:nvPr/>
      </p:nvGrpSpPr>
      <p:grpSpPr>
        <a:xfrm>
          <a:off x="0" y="0"/>
          <a:ext cx="0" cy="0"/>
          <a:chOff x="0" y="0"/>
          <a:chExt cx="0" cy="0"/>
        </a:xfrm>
      </p:grpSpPr>
      <p:sp>
        <p:nvSpPr>
          <p:cNvPr id="1629" name="Google Shape;1629;p53"/>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AWS Trusted Advisor</a:t>
            </a:r>
            <a:endParaRPr/>
          </a:p>
        </p:txBody>
      </p:sp>
      <p:pic>
        <p:nvPicPr>
          <p:cNvPr id="1630" name="Google Shape;1630;p53"/>
          <p:cNvPicPr preferRelativeResize="0"/>
          <p:nvPr/>
        </p:nvPicPr>
        <p:blipFill rotWithShape="1">
          <a:blip r:embed="rId3">
            <a:alphaModFix/>
          </a:blip>
          <a:srcRect/>
          <a:stretch/>
        </p:blipFill>
        <p:spPr>
          <a:xfrm>
            <a:off x="724220" y="1528175"/>
            <a:ext cx="1097280" cy="1097280"/>
          </a:xfrm>
          <a:prstGeom prst="rect">
            <a:avLst/>
          </a:prstGeom>
          <a:noFill/>
          <a:ln>
            <a:noFill/>
          </a:ln>
        </p:spPr>
      </p:pic>
      <p:sp>
        <p:nvSpPr>
          <p:cNvPr id="1631" name="Google Shape;1631;p53"/>
          <p:cNvSpPr txBox="1"/>
          <p:nvPr/>
        </p:nvSpPr>
        <p:spPr>
          <a:xfrm>
            <a:off x="419100" y="2625455"/>
            <a:ext cx="1707519" cy="707886"/>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000" b="0" i="0" u="none" strike="noStrike" cap="none">
                <a:solidFill>
                  <a:schemeClr val="dk1"/>
                </a:solidFill>
                <a:latin typeface="Arial"/>
                <a:ea typeface="Arial"/>
                <a:cs typeface="Arial"/>
                <a:sym typeface="Arial"/>
              </a:rPr>
              <a:t>AWS Trusted Advisor</a:t>
            </a:r>
            <a:endParaRPr sz="2000" b="0" i="0" u="none" strike="noStrike" cap="none">
              <a:solidFill>
                <a:schemeClr val="dk1"/>
              </a:solidFill>
              <a:latin typeface="Arial"/>
              <a:ea typeface="Arial"/>
              <a:cs typeface="Arial"/>
              <a:sym typeface="Arial"/>
            </a:endParaRPr>
          </a:p>
        </p:txBody>
      </p:sp>
      <p:sp>
        <p:nvSpPr>
          <p:cNvPr id="1632" name="Google Shape;1632;p53"/>
          <p:cNvSpPr txBox="1">
            <a:spLocks noGrp="1"/>
          </p:cNvSpPr>
          <p:nvPr>
            <p:ph type="body" idx="1"/>
          </p:nvPr>
        </p:nvSpPr>
        <p:spPr>
          <a:xfrm>
            <a:off x="2126619" y="1528175"/>
            <a:ext cx="9646280"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400"/>
              <a:buChar char="•"/>
            </a:pPr>
            <a:r>
              <a:rPr lang="en-US" sz="2400">
                <a:solidFill>
                  <a:schemeClr val="accent5"/>
                </a:solidFill>
              </a:rPr>
              <a:t>Ferramenta on-line que fornece orientações em tempo real </a:t>
            </a:r>
            <a:r>
              <a:rPr lang="en-US" sz="2400"/>
              <a:t>para ajudar você a provisionar seus recursos de acordo com as melhores práticas da AWS. </a:t>
            </a:r>
            <a:endParaRPr/>
          </a:p>
          <a:p>
            <a:pPr marL="228600" lvl="0" indent="-228600" algn="l" rtl="0">
              <a:lnSpc>
                <a:spcPct val="90000"/>
              </a:lnSpc>
              <a:spcBef>
                <a:spcPts val="1000"/>
              </a:spcBef>
              <a:spcAft>
                <a:spcPts val="0"/>
              </a:spcAft>
              <a:buClr>
                <a:schemeClr val="dk1"/>
              </a:buClr>
              <a:buSzPts val="2400"/>
              <a:buChar char="•"/>
            </a:pPr>
            <a:r>
              <a:rPr lang="en-US" sz="2400"/>
              <a:t>Examina </a:t>
            </a:r>
            <a:r>
              <a:rPr lang="en-US" sz="2400">
                <a:solidFill>
                  <a:schemeClr val="accent5"/>
                </a:solidFill>
              </a:rPr>
              <a:t>todo o seu ambiente da AWS </a:t>
            </a:r>
            <a:r>
              <a:rPr lang="en-US" sz="2400"/>
              <a:t>e oferece recomendações em tempo real em cinco categorias.</a:t>
            </a:r>
            <a:endParaRPr/>
          </a:p>
          <a:p>
            <a:pPr marL="228600" lvl="0" indent="-76200" algn="l" rtl="0">
              <a:lnSpc>
                <a:spcPct val="90000"/>
              </a:lnSpc>
              <a:spcBef>
                <a:spcPts val="1000"/>
              </a:spcBef>
              <a:spcAft>
                <a:spcPts val="0"/>
              </a:spcAft>
              <a:buClr>
                <a:schemeClr val="dk1"/>
              </a:buClr>
              <a:buSzPts val="2400"/>
              <a:buNone/>
            </a:pPr>
            <a:endParaRPr sz="2400"/>
          </a:p>
        </p:txBody>
      </p:sp>
      <p:grpSp>
        <p:nvGrpSpPr>
          <p:cNvPr id="1633" name="Google Shape;1633;p53" descr="aws trusted advisor dashboard categories."/>
          <p:cNvGrpSpPr/>
          <p:nvPr/>
        </p:nvGrpSpPr>
        <p:grpSpPr>
          <a:xfrm>
            <a:off x="113148" y="3468391"/>
            <a:ext cx="11965704" cy="2835808"/>
            <a:chOff x="16746" y="3468391"/>
            <a:chExt cx="11965704" cy="2835808"/>
          </a:xfrm>
        </p:grpSpPr>
        <p:pic>
          <p:nvPicPr>
            <p:cNvPr id="1634" name="Google Shape;1634;p53"/>
            <p:cNvPicPr preferRelativeResize="0"/>
            <p:nvPr/>
          </p:nvPicPr>
          <p:blipFill rotWithShape="1">
            <a:blip r:embed="rId4">
              <a:alphaModFix/>
            </a:blip>
            <a:srcRect/>
            <a:stretch/>
          </p:blipFill>
          <p:spPr>
            <a:xfrm>
              <a:off x="209550" y="3468391"/>
              <a:ext cx="11772900" cy="2835808"/>
            </a:xfrm>
            <a:prstGeom prst="rect">
              <a:avLst/>
            </a:prstGeom>
            <a:noFill/>
            <a:ln>
              <a:noFill/>
            </a:ln>
          </p:spPr>
        </p:pic>
        <p:sp>
          <p:nvSpPr>
            <p:cNvPr id="1635" name="Google Shape;1635;p53"/>
            <p:cNvSpPr txBox="1"/>
            <p:nvPr/>
          </p:nvSpPr>
          <p:spPr>
            <a:xfrm>
              <a:off x="336545" y="3571870"/>
              <a:ext cx="1872629" cy="338554"/>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0" i="0" u="none" strike="noStrike" cap="none">
                  <a:solidFill>
                    <a:schemeClr val="dk1"/>
                  </a:solidFill>
                  <a:latin typeface="Arial"/>
                  <a:ea typeface="Arial"/>
                  <a:cs typeface="Arial"/>
                  <a:sym typeface="Arial"/>
                </a:rPr>
                <a:t>Otimização de custos</a:t>
              </a:r>
              <a:endParaRPr/>
            </a:p>
          </p:txBody>
        </p:sp>
        <p:sp>
          <p:nvSpPr>
            <p:cNvPr id="1636" name="Google Shape;1636;p53"/>
            <p:cNvSpPr txBox="1"/>
            <p:nvPr/>
          </p:nvSpPr>
          <p:spPr>
            <a:xfrm>
              <a:off x="2931241" y="3571870"/>
              <a:ext cx="1380506" cy="338554"/>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0" i="0" u="none" strike="noStrike" cap="none">
                  <a:solidFill>
                    <a:schemeClr val="dk1"/>
                  </a:solidFill>
                  <a:latin typeface="Arial"/>
                  <a:ea typeface="Arial"/>
                  <a:cs typeface="Arial"/>
                  <a:sym typeface="Arial"/>
                </a:rPr>
                <a:t>Desempenho</a:t>
              </a:r>
              <a:endParaRPr/>
            </a:p>
          </p:txBody>
        </p:sp>
        <p:sp>
          <p:nvSpPr>
            <p:cNvPr id="1637" name="Google Shape;1637;p53"/>
            <p:cNvSpPr txBox="1"/>
            <p:nvPr/>
          </p:nvSpPr>
          <p:spPr>
            <a:xfrm>
              <a:off x="5536232" y="3571870"/>
              <a:ext cx="936475" cy="338554"/>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0" i="0" u="none" strike="noStrike" cap="none">
                  <a:solidFill>
                    <a:schemeClr val="dk1"/>
                  </a:solidFill>
                  <a:latin typeface="Arial"/>
                  <a:ea typeface="Arial"/>
                  <a:cs typeface="Arial"/>
                  <a:sym typeface="Arial"/>
                </a:rPr>
                <a:t>Segurança</a:t>
              </a:r>
              <a:endParaRPr/>
            </a:p>
          </p:txBody>
        </p:sp>
        <p:sp>
          <p:nvSpPr>
            <p:cNvPr id="1638" name="Google Shape;1638;p53"/>
            <p:cNvSpPr txBox="1"/>
            <p:nvPr/>
          </p:nvSpPr>
          <p:spPr>
            <a:xfrm>
              <a:off x="7577767" y="3571870"/>
              <a:ext cx="1619354" cy="338554"/>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0" i="0" u="none" strike="noStrike" cap="none">
                  <a:solidFill>
                    <a:schemeClr val="dk1"/>
                  </a:solidFill>
                  <a:latin typeface="Arial"/>
                  <a:ea typeface="Arial"/>
                  <a:cs typeface="Arial"/>
                  <a:sym typeface="Arial"/>
                </a:rPr>
                <a:t>Tolerância a falhas</a:t>
              </a:r>
              <a:endParaRPr/>
            </a:p>
          </p:txBody>
        </p:sp>
        <p:sp>
          <p:nvSpPr>
            <p:cNvPr id="1639" name="Google Shape;1639;p53"/>
            <p:cNvSpPr txBox="1"/>
            <p:nvPr/>
          </p:nvSpPr>
          <p:spPr>
            <a:xfrm>
              <a:off x="10023831" y="3571870"/>
              <a:ext cx="1465466" cy="338554"/>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0" i="0" u="none" strike="noStrike" cap="none">
                  <a:solidFill>
                    <a:schemeClr val="dk1"/>
                  </a:solidFill>
                  <a:latin typeface="Arial"/>
                  <a:ea typeface="Arial"/>
                  <a:cs typeface="Arial"/>
                  <a:sym typeface="Arial"/>
                </a:rPr>
                <a:t>Service Limits</a:t>
              </a:r>
              <a:endParaRPr/>
            </a:p>
          </p:txBody>
        </p:sp>
        <p:sp>
          <p:nvSpPr>
            <p:cNvPr id="1640" name="Google Shape;1640;p53"/>
            <p:cNvSpPr txBox="1"/>
            <p:nvPr/>
          </p:nvSpPr>
          <p:spPr>
            <a:xfrm>
              <a:off x="16746" y="5785140"/>
              <a:ext cx="2512226" cy="338554"/>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0" i="0" u="none" strike="noStrike" cap="none">
                  <a:solidFill>
                    <a:schemeClr val="dk1"/>
                  </a:solidFill>
                  <a:latin typeface="Arial"/>
                  <a:ea typeface="Arial"/>
                  <a:cs typeface="Arial"/>
                  <a:sym typeface="Arial"/>
                </a:rPr>
                <a:t>Possíveis economias mensais</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644"/>
        <p:cNvGrpSpPr/>
        <p:nvPr/>
      </p:nvGrpSpPr>
      <p:grpSpPr>
        <a:xfrm>
          <a:off x="0" y="0"/>
          <a:ext cx="0" cy="0"/>
          <a:chOff x="0" y="0"/>
          <a:chExt cx="0" cy="0"/>
        </a:xfrm>
      </p:grpSpPr>
      <p:sp>
        <p:nvSpPr>
          <p:cNvPr id="1645" name="Google Shape;1645;p54"/>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Arial"/>
              <a:buNone/>
            </a:pPr>
            <a:r>
              <a:rPr lang="en-US" sz="3600"/>
              <a:t>Atividade: Interpretar as recomendações do AWS Trusted Advisor</a:t>
            </a:r>
            <a:endParaRPr sz="3600"/>
          </a:p>
        </p:txBody>
      </p:sp>
      <p:pic>
        <p:nvPicPr>
          <p:cNvPr id="1646" name="Google Shape;1646;p54"/>
          <p:cNvPicPr preferRelativeResize="0"/>
          <p:nvPr/>
        </p:nvPicPr>
        <p:blipFill rotWithShape="1">
          <a:blip r:embed="rId3">
            <a:alphaModFix/>
          </a:blip>
          <a:srcRect/>
          <a:stretch/>
        </p:blipFill>
        <p:spPr>
          <a:xfrm>
            <a:off x="206753" y="2010421"/>
            <a:ext cx="11778493" cy="2837155"/>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650"/>
        <p:cNvGrpSpPr/>
        <p:nvPr/>
      </p:nvGrpSpPr>
      <p:grpSpPr>
        <a:xfrm>
          <a:off x="0" y="0"/>
          <a:ext cx="0" cy="0"/>
          <a:chOff x="0" y="0"/>
          <a:chExt cx="0" cy="0"/>
        </a:xfrm>
      </p:grpSpPr>
      <p:sp>
        <p:nvSpPr>
          <p:cNvPr id="1651" name="Google Shape;1651;p55"/>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Atividade: Recomendação nº 1</a:t>
            </a:r>
            <a:endParaRPr/>
          </a:p>
        </p:txBody>
      </p:sp>
      <p:pic>
        <p:nvPicPr>
          <p:cNvPr id="1652" name="Google Shape;1652;p55" descr="error symbol."/>
          <p:cNvPicPr preferRelativeResize="0"/>
          <p:nvPr/>
        </p:nvPicPr>
        <p:blipFill rotWithShape="1">
          <a:blip r:embed="rId3">
            <a:alphaModFix/>
          </a:blip>
          <a:srcRect/>
          <a:stretch/>
        </p:blipFill>
        <p:spPr>
          <a:xfrm>
            <a:off x="111648" y="1290916"/>
            <a:ext cx="612250" cy="640080"/>
          </a:xfrm>
          <a:prstGeom prst="rect">
            <a:avLst/>
          </a:prstGeom>
          <a:noFill/>
          <a:ln>
            <a:noFill/>
          </a:ln>
        </p:spPr>
      </p:pic>
      <p:sp>
        <p:nvSpPr>
          <p:cNvPr id="1653" name="Google Shape;1653;p55"/>
          <p:cNvSpPr txBox="1">
            <a:spLocks noGrp="1"/>
          </p:cNvSpPr>
          <p:nvPr>
            <p:ph type="body" idx="1"/>
          </p:nvPr>
        </p:nvSpPr>
        <p:spPr>
          <a:xfrm>
            <a:off x="723898" y="1427783"/>
            <a:ext cx="11049002" cy="2314784"/>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sz="1800" b="1"/>
              <a:t>MFA na conta raiz</a:t>
            </a:r>
            <a:endParaRPr/>
          </a:p>
          <a:p>
            <a:pPr marL="0" lvl="0" indent="0" algn="l" rtl="0">
              <a:lnSpc>
                <a:spcPct val="100000"/>
              </a:lnSpc>
              <a:spcBef>
                <a:spcPts val="1000"/>
              </a:spcBef>
              <a:spcAft>
                <a:spcPts val="0"/>
              </a:spcAft>
              <a:buClr>
                <a:schemeClr val="dk1"/>
              </a:buClr>
              <a:buSzPts val="1800"/>
              <a:buNone/>
            </a:pPr>
            <a:r>
              <a:rPr lang="en-US" sz="1800" b="1"/>
              <a:t>Descrição</a:t>
            </a:r>
            <a:r>
              <a:rPr lang="en-US" sz="1800"/>
              <a:t>: Verifica a conta raiz e alerta se a autenticação MFA (multi-factor authentication) não está habilitada. Para ter mais segurança, recomendamos que você proteja a sua conta usando a MFA, que requer que o usuário insira um código único de autenticação do seu dispositivo físico ou virtual de MFA ao interagir com o Console AWS e sites associados.</a:t>
            </a:r>
            <a:endParaRPr/>
          </a:p>
          <a:p>
            <a:pPr marL="0" lvl="0" indent="0" algn="l" rtl="0">
              <a:lnSpc>
                <a:spcPct val="100000"/>
              </a:lnSpc>
              <a:spcBef>
                <a:spcPts val="1000"/>
              </a:spcBef>
              <a:spcAft>
                <a:spcPts val="0"/>
              </a:spcAft>
              <a:buClr>
                <a:schemeClr val="dk1"/>
              </a:buClr>
              <a:buSzPts val="1800"/>
              <a:buNone/>
            </a:pPr>
            <a:r>
              <a:rPr lang="en-US" sz="1800" b="1"/>
              <a:t>Critérios de alerta: </a:t>
            </a:r>
            <a:r>
              <a:rPr lang="en-US" sz="1800"/>
              <a:t>a MFA não está habilitada na conta raiz.</a:t>
            </a:r>
            <a:endParaRPr/>
          </a:p>
          <a:p>
            <a:pPr marL="0" lvl="0" indent="0" algn="l" rtl="0">
              <a:lnSpc>
                <a:spcPct val="100000"/>
              </a:lnSpc>
              <a:spcBef>
                <a:spcPts val="1000"/>
              </a:spcBef>
              <a:spcAft>
                <a:spcPts val="0"/>
              </a:spcAft>
              <a:buClr>
                <a:schemeClr val="dk1"/>
              </a:buClr>
              <a:buSzPts val="1800"/>
              <a:buNone/>
            </a:pPr>
            <a:r>
              <a:rPr lang="en-US" sz="1800" b="1"/>
              <a:t>Ação recomendada</a:t>
            </a:r>
            <a:r>
              <a:rPr lang="en-US" sz="1800"/>
              <a:t>: inicie sessão na sua conta raiz e ative um dispositivo MFA.</a:t>
            </a:r>
            <a:endParaRPr/>
          </a:p>
          <a:p>
            <a:pPr marL="0" lvl="0" indent="0" algn="l" rtl="0">
              <a:lnSpc>
                <a:spcPct val="100000"/>
              </a:lnSpc>
              <a:spcBef>
                <a:spcPts val="1000"/>
              </a:spcBef>
              <a:spcAft>
                <a:spcPts val="0"/>
              </a:spcAft>
              <a:buClr>
                <a:schemeClr val="dk1"/>
              </a:buClr>
              <a:buSzPts val="1800"/>
              <a:buNone/>
            </a:pPr>
            <a:endParaRPr sz="180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657"/>
        <p:cNvGrpSpPr/>
        <p:nvPr/>
      </p:nvGrpSpPr>
      <p:grpSpPr>
        <a:xfrm>
          <a:off x="0" y="0"/>
          <a:ext cx="0" cy="0"/>
          <a:chOff x="0" y="0"/>
          <a:chExt cx="0" cy="0"/>
        </a:xfrm>
      </p:grpSpPr>
      <p:sp>
        <p:nvSpPr>
          <p:cNvPr id="1658" name="Google Shape;1658;p56"/>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Atividade: Recomendação nº 2</a:t>
            </a:r>
            <a:endParaRPr/>
          </a:p>
        </p:txBody>
      </p:sp>
      <p:pic>
        <p:nvPicPr>
          <p:cNvPr id="1659" name="Google Shape;1659;p56" descr="warning symbol."/>
          <p:cNvPicPr preferRelativeResize="0"/>
          <p:nvPr/>
        </p:nvPicPr>
        <p:blipFill rotWithShape="1">
          <a:blip r:embed="rId3">
            <a:alphaModFix/>
          </a:blip>
          <a:srcRect/>
          <a:stretch/>
        </p:blipFill>
        <p:spPr>
          <a:xfrm>
            <a:off x="227727" y="1289984"/>
            <a:ext cx="376903" cy="365125"/>
          </a:xfrm>
          <a:prstGeom prst="rect">
            <a:avLst/>
          </a:prstGeom>
          <a:noFill/>
          <a:ln>
            <a:noFill/>
          </a:ln>
        </p:spPr>
      </p:pic>
      <p:sp>
        <p:nvSpPr>
          <p:cNvPr id="1660" name="Google Shape;1660;p56"/>
          <p:cNvSpPr txBox="1"/>
          <p:nvPr/>
        </p:nvSpPr>
        <p:spPr>
          <a:xfrm>
            <a:off x="723898" y="1299261"/>
            <a:ext cx="11049002" cy="2610763"/>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Arial"/>
              <a:buNone/>
            </a:pPr>
            <a:r>
              <a:rPr lang="en-US" sz="1800" b="1" i="0" u="none" strike="noStrike" cap="none">
                <a:solidFill>
                  <a:schemeClr val="dk1"/>
                </a:solidFill>
                <a:latin typeface="Arial"/>
                <a:ea typeface="Arial"/>
                <a:cs typeface="Arial"/>
                <a:sym typeface="Arial"/>
              </a:rPr>
              <a:t>Política de senha do IAM</a:t>
            </a:r>
            <a:endParaRPr/>
          </a:p>
          <a:p>
            <a:pPr marL="0" marR="0" lvl="0" indent="0" algn="l" rtl="0">
              <a:lnSpc>
                <a:spcPct val="100000"/>
              </a:lnSpc>
              <a:spcBef>
                <a:spcPts val="1000"/>
              </a:spcBef>
              <a:spcAft>
                <a:spcPts val="0"/>
              </a:spcAft>
              <a:buClr>
                <a:schemeClr val="dk1"/>
              </a:buClr>
              <a:buSzPts val="1800"/>
              <a:buFont typeface="Arial"/>
              <a:buNone/>
            </a:pPr>
            <a:r>
              <a:rPr lang="en-US" sz="1800" b="1" i="0" u="none" strike="noStrike" cap="none">
                <a:solidFill>
                  <a:schemeClr val="dk1"/>
                </a:solidFill>
                <a:latin typeface="Arial"/>
                <a:ea typeface="Arial"/>
                <a:cs typeface="Arial"/>
                <a:sym typeface="Arial"/>
              </a:rPr>
              <a:t>Descrição</a:t>
            </a:r>
            <a:r>
              <a:rPr lang="en-US" sz="1800" b="0" i="0" u="none" strike="noStrike" cap="none">
                <a:solidFill>
                  <a:schemeClr val="dk1"/>
                </a:solidFill>
                <a:latin typeface="Arial"/>
                <a:ea typeface="Arial"/>
                <a:cs typeface="Arial"/>
                <a:sym typeface="Arial"/>
              </a:rPr>
              <a:t>: Verifica a política de senhas da conta e alerta quando uma política de senha não está habilitada, ou se os requisitos de conteúdo de senhas não foram ativados. Os requisitos de conteúdo de senhas aumentam a segurança em geral do seu ambiente da AWS com a aplicação da criação de senhas de usuário fortes. Quando você criar ou alterar uma política de senha, a alteração será aplicada imediatamente para novos usuários, mas não forçará os usuários atuais a mudar de senhas.</a:t>
            </a:r>
            <a:endParaRPr/>
          </a:p>
          <a:p>
            <a:pPr marL="0" marR="0" lvl="0" indent="0" algn="l" rtl="0">
              <a:lnSpc>
                <a:spcPct val="100000"/>
              </a:lnSpc>
              <a:spcBef>
                <a:spcPts val="1000"/>
              </a:spcBef>
              <a:spcAft>
                <a:spcPts val="0"/>
              </a:spcAft>
              <a:buClr>
                <a:schemeClr val="dk1"/>
              </a:buClr>
              <a:buSzPts val="1800"/>
              <a:buFont typeface="Arial"/>
              <a:buNone/>
            </a:pPr>
            <a:r>
              <a:rPr lang="en-US" sz="1800" b="1" i="0" u="none" strike="noStrike" cap="none">
                <a:solidFill>
                  <a:schemeClr val="dk1"/>
                </a:solidFill>
                <a:latin typeface="Arial"/>
                <a:ea typeface="Arial"/>
                <a:cs typeface="Arial"/>
                <a:sym typeface="Arial"/>
              </a:rPr>
              <a:t>Critérios de alerta: </a:t>
            </a:r>
            <a:r>
              <a:rPr lang="en-US" sz="1800" b="0" i="0" u="none" strike="noStrike" cap="none">
                <a:solidFill>
                  <a:schemeClr val="dk1"/>
                </a:solidFill>
                <a:latin typeface="Arial"/>
                <a:ea typeface="Arial"/>
                <a:cs typeface="Arial"/>
                <a:sym typeface="Arial"/>
              </a:rPr>
              <a:t>Uma política de senha está habilitada, mas pelo menos um requisito de conteúdo não está habilitado.</a:t>
            </a:r>
            <a:endParaRPr/>
          </a:p>
          <a:p>
            <a:pPr marL="0" marR="0" lvl="0" indent="0" algn="l" rtl="0">
              <a:lnSpc>
                <a:spcPct val="100000"/>
              </a:lnSpc>
              <a:spcBef>
                <a:spcPts val="1000"/>
              </a:spcBef>
              <a:spcAft>
                <a:spcPts val="0"/>
              </a:spcAft>
              <a:buClr>
                <a:schemeClr val="dk1"/>
              </a:buClr>
              <a:buSzPts val="1800"/>
              <a:buFont typeface="Arial"/>
              <a:buNone/>
            </a:pPr>
            <a:r>
              <a:rPr lang="en-US" sz="1800" b="1" i="0" u="none" strike="noStrike" cap="none">
                <a:solidFill>
                  <a:schemeClr val="dk1"/>
                </a:solidFill>
                <a:latin typeface="Arial"/>
                <a:ea typeface="Arial"/>
                <a:cs typeface="Arial"/>
                <a:sym typeface="Arial"/>
              </a:rPr>
              <a:t>Ação recomendada</a:t>
            </a:r>
            <a:r>
              <a:rPr lang="en-US" sz="1800" b="0" i="0" u="none" strike="noStrike" cap="none">
                <a:solidFill>
                  <a:schemeClr val="dk1"/>
                </a:solidFill>
                <a:latin typeface="Arial"/>
                <a:ea typeface="Arial"/>
                <a:cs typeface="Arial"/>
                <a:sym typeface="Arial"/>
              </a:rPr>
              <a:t>: se alguns requisitos de conteúdo não estiverem ativados, ative-os. Se nenhuma política de senha estiver habilitada, crie e configure uma. Definição de uma política de senha de contas para usuários do &amp;IAM;</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664"/>
        <p:cNvGrpSpPr/>
        <p:nvPr/>
      </p:nvGrpSpPr>
      <p:grpSpPr>
        <a:xfrm>
          <a:off x="0" y="0"/>
          <a:ext cx="0" cy="0"/>
          <a:chOff x="0" y="0"/>
          <a:chExt cx="0" cy="0"/>
        </a:xfrm>
      </p:grpSpPr>
      <p:sp>
        <p:nvSpPr>
          <p:cNvPr id="1665" name="Google Shape;1665;p57"/>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Atividade: Recomendação nº 3</a:t>
            </a:r>
            <a:endParaRPr/>
          </a:p>
        </p:txBody>
      </p:sp>
      <p:pic>
        <p:nvPicPr>
          <p:cNvPr id="1666" name="Google Shape;1666;p57" descr="error symbol."/>
          <p:cNvPicPr preferRelativeResize="0"/>
          <p:nvPr/>
        </p:nvPicPr>
        <p:blipFill rotWithShape="1">
          <a:blip r:embed="rId3">
            <a:alphaModFix/>
          </a:blip>
          <a:srcRect/>
          <a:stretch/>
        </p:blipFill>
        <p:spPr>
          <a:xfrm>
            <a:off x="111648" y="1283617"/>
            <a:ext cx="612250" cy="640080"/>
          </a:xfrm>
          <a:prstGeom prst="rect">
            <a:avLst/>
          </a:prstGeom>
          <a:noFill/>
          <a:ln>
            <a:noFill/>
          </a:ln>
        </p:spPr>
      </p:pic>
      <p:sp>
        <p:nvSpPr>
          <p:cNvPr id="1667" name="Google Shape;1667;p57"/>
          <p:cNvSpPr txBox="1"/>
          <p:nvPr/>
        </p:nvSpPr>
        <p:spPr>
          <a:xfrm>
            <a:off x="563216" y="1318688"/>
            <a:ext cx="11065565" cy="31393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a:solidFill>
                  <a:schemeClr val="dk1"/>
                </a:solidFill>
                <a:latin typeface="Arial"/>
                <a:ea typeface="Arial"/>
                <a:cs typeface="Arial"/>
                <a:sym typeface="Arial"/>
              </a:rPr>
              <a:t>Grupos de segurança – Acesso irrestrito</a:t>
            </a:r>
            <a:endParaRPr/>
          </a:p>
          <a:p>
            <a:pPr marL="0" marR="0" lvl="0" indent="0" algn="l" rtl="0">
              <a:spcBef>
                <a:spcPts val="0"/>
              </a:spcBef>
              <a:spcAft>
                <a:spcPts val="0"/>
              </a:spcAft>
              <a:buNone/>
            </a:pPr>
            <a:endParaRPr sz="1800" b="1" i="0" u="none" strike="noStrike" cap="none">
              <a:solidFill>
                <a:schemeClr val="dk1"/>
              </a:solidFill>
              <a:latin typeface="Arial"/>
              <a:ea typeface="Arial"/>
              <a:cs typeface="Arial"/>
              <a:sym typeface="Arial"/>
            </a:endParaRPr>
          </a:p>
          <a:p>
            <a:pPr marL="0" marR="0" lvl="0" indent="0" algn="l" rtl="0">
              <a:spcBef>
                <a:spcPts val="0"/>
              </a:spcBef>
              <a:spcAft>
                <a:spcPts val="0"/>
              </a:spcAft>
              <a:buNone/>
            </a:pPr>
            <a:r>
              <a:rPr lang="en-US" sz="1800" b="1" i="0" u="none" strike="noStrike" cap="none">
                <a:solidFill>
                  <a:schemeClr val="dk1"/>
                </a:solidFill>
                <a:latin typeface="Arial"/>
                <a:ea typeface="Arial"/>
                <a:cs typeface="Arial"/>
                <a:sym typeface="Arial"/>
              </a:rPr>
              <a:t>Descrição</a:t>
            </a:r>
            <a:r>
              <a:rPr lang="en-US" sz="1800" b="0" i="0" u="none" strike="noStrike" cap="none">
                <a:solidFill>
                  <a:schemeClr val="dk1"/>
                </a:solidFill>
                <a:latin typeface="Arial"/>
                <a:ea typeface="Arial"/>
                <a:cs typeface="Arial"/>
                <a:sym typeface="Arial"/>
              </a:rPr>
              <a:t>: Procura em grupos de segurança por regras que permitem acesso irrestrito a um recurso. O acesso irrestrito aumenta as oportunidades de ação de atividades maliciosas (hacking, ataques de negação de serviço, perda de dados).</a:t>
            </a:r>
            <a:endParaRPr/>
          </a:p>
          <a:p>
            <a:pPr marL="0" marR="0" lvl="0" indent="0" algn="l" rtl="0">
              <a:spcBef>
                <a:spcPts val="0"/>
              </a:spcBef>
              <a:spcAft>
                <a:spcPts val="0"/>
              </a:spcAft>
              <a:buNone/>
            </a:pPr>
            <a:endParaRPr sz="1800" b="1" i="0" u="none" strike="noStrike" cap="none">
              <a:solidFill>
                <a:schemeClr val="dk1"/>
              </a:solidFill>
              <a:latin typeface="Arial"/>
              <a:ea typeface="Arial"/>
              <a:cs typeface="Arial"/>
              <a:sym typeface="Arial"/>
            </a:endParaRPr>
          </a:p>
          <a:p>
            <a:pPr marL="0" marR="0" lvl="0" indent="0" algn="l" rtl="0">
              <a:spcBef>
                <a:spcPts val="0"/>
              </a:spcBef>
              <a:spcAft>
                <a:spcPts val="0"/>
              </a:spcAft>
              <a:buNone/>
            </a:pPr>
            <a:r>
              <a:rPr lang="en-US" sz="1800" b="1" i="0" u="none" strike="noStrike" cap="none">
                <a:solidFill>
                  <a:schemeClr val="dk1"/>
                </a:solidFill>
                <a:latin typeface="Arial"/>
                <a:ea typeface="Arial"/>
                <a:cs typeface="Arial"/>
                <a:sym typeface="Arial"/>
              </a:rPr>
              <a:t>Critérios de alerta</a:t>
            </a:r>
            <a:r>
              <a:rPr lang="en-US" sz="1800" b="0" i="0" u="none" strike="noStrike" cap="none">
                <a:solidFill>
                  <a:schemeClr val="dk1"/>
                </a:solidFill>
                <a:latin typeface="Arial"/>
                <a:ea typeface="Arial"/>
                <a:cs typeface="Arial"/>
                <a:sym typeface="Arial"/>
              </a:rPr>
              <a:t>: Uma regra do grupo de segurança tem um endereço IP de origem com um sufixo /0 para portas que não são 25, 80 ou 443.</a:t>
            </a:r>
            <a:endParaRPr/>
          </a:p>
          <a:p>
            <a:pPr marL="0" marR="0" lvl="0" indent="0" algn="l" rtl="0">
              <a:spcBef>
                <a:spcPts val="0"/>
              </a:spcBef>
              <a:spcAft>
                <a:spcPts val="0"/>
              </a:spcAft>
              <a:buNone/>
            </a:pPr>
            <a:endParaRPr sz="1800" b="1" i="0" u="none" strike="noStrike" cap="none">
              <a:solidFill>
                <a:schemeClr val="dk1"/>
              </a:solidFill>
              <a:latin typeface="Arial"/>
              <a:ea typeface="Arial"/>
              <a:cs typeface="Arial"/>
              <a:sym typeface="Arial"/>
            </a:endParaRPr>
          </a:p>
          <a:p>
            <a:pPr marL="0" marR="0" lvl="0" indent="0" algn="l" rtl="0">
              <a:spcBef>
                <a:spcPts val="0"/>
              </a:spcBef>
              <a:spcAft>
                <a:spcPts val="0"/>
              </a:spcAft>
              <a:buNone/>
            </a:pPr>
            <a:r>
              <a:rPr lang="en-US" sz="1800" b="1" i="0" u="none" strike="noStrike" cap="none">
                <a:solidFill>
                  <a:schemeClr val="dk1"/>
                </a:solidFill>
                <a:latin typeface="Arial"/>
                <a:ea typeface="Arial"/>
                <a:cs typeface="Arial"/>
                <a:sym typeface="Arial"/>
              </a:rPr>
              <a:t>Ação recomendada</a:t>
            </a:r>
            <a:r>
              <a:rPr lang="en-US" sz="1800" b="0" i="0" u="none" strike="noStrike" cap="none">
                <a:solidFill>
                  <a:schemeClr val="dk1"/>
                </a:solidFill>
                <a:latin typeface="Arial"/>
                <a:ea typeface="Arial"/>
                <a:cs typeface="Arial"/>
                <a:sym typeface="Arial"/>
              </a:rPr>
              <a:t>: restrinja o acesso aos endereços IP que exigem isso. Para restringir o acesso a um endereço IP específico, defina o sufixo como /32 (por exemplo, 192.0.2.10/32). Exclua regras excessivamente permissivas depois de criar regras mais restritivas. </a:t>
            </a:r>
            <a:endParaRPr/>
          </a:p>
        </p:txBody>
      </p:sp>
      <p:graphicFrame>
        <p:nvGraphicFramePr>
          <p:cNvPr id="1668" name="Google Shape;1668;p57"/>
          <p:cNvGraphicFramePr/>
          <p:nvPr/>
        </p:nvGraphicFramePr>
        <p:xfrm>
          <a:off x="149700" y="4860416"/>
          <a:ext cx="3000000" cy="3000000"/>
        </p:xfrm>
        <a:graphic>
          <a:graphicData uri="http://schemas.openxmlformats.org/drawingml/2006/table">
            <a:tbl>
              <a:tblPr firstRow="1" bandRow="1">
                <a:noFill/>
                <a:tableStyleId>{837EA7E2-B130-4B53-B566-682C29AD1DAD}</a:tableStyleId>
              </a:tblPr>
              <a:tblGrid>
                <a:gridCol w="1219525">
                  <a:extLst>
                    <a:ext uri="{9D8B030D-6E8A-4147-A177-3AD203B41FA5}">
                      <a16:colId xmlns:a16="http://schemas.microsoft.com/office/drawing/2014/main" val="20000"/>
                    </a:ext>
                  </a:extLst>
                </a:gridCol>
                <a:gridCol w="2379975">
                  <a:extLst>
                    <a:ext uri="{9D8B030D-6E8A-4147-A177-3AD203B41FA5}">
                      <a16:colId xmlns:a16="http://schemas.microsoft.com/office/drawing/2014/main" val="20001"/>
                    </a:ext>
                  </a:extLst>
                </a:gridCol>
                <a:gridCol w="2880200">
                  <a:extLst>
                    <a:ext uri="{9D8B030D-6E8A-4147-A177-3AD203B41FA5}">
                      <a16:colId xmlns:a16="http://schemas.microsoft.com/office/drawing/2014/main" val="20002"/>
                    </a:ext>
                  </a:extLst>
                </a:gridCol>
                <a:gridCol w="1200150">
                  <a:extLst>
                    <a:ext uri="{9D8B030D-6E8A-4147-A177-3AD203B41FA5}">
                      <a16:colId xmlns:a16="http://schemas.microsoft.com/office/drawing/2014/main" val="20003"/>
                    </a:ext>
                  </a:extLst>
                </a:gridCol>
                <a:gridCol w="987900">
                  <a:extLst>
                    <a:ext uri="{9D8B030D-6E8A-4147-A177-3AD203B41FA5}">
                      <a16:colId xmlns:a16="http://schemas.microsoft.com/office/drawing/2014/main" val="20004"/>
                    </a:ext>
                  </a:extLst>
                </a:gridCol>
                <a:gridCol w="1976750">
                  <a:extLst>
                    <a:ext uri="{9D8B030D-6E8A-4147-A177-3AD203B41FA5}">
                      <a16:colId xmlns:a16="http://schemas.microsoft.com/office/drawing/2014/main" val="20005"/>
                    </a:ext>
                  </a:extLst>
                </a:gridCol>
                <a:gridCol w="1248100">
                  <a:extLst>
                    <a:ext uri="{9D8B030D-6E8A-4147-A177-3AD203B41FA5}">
                      <a16:colId xmlns:a16="http://schemas.microsoft.com/office/drawing/2014/main" val="20006"/>
                    </a:ext>
                  </a:extLst>
                </a:gridCol>
              </a:tblGrid>
              <a:tr h="370850">
                <a:tc>
                  <a:txBody>
                    <a:bodyPr/>
                    <a:lstStyle/>
                    <a:p>
                      <a:pPr marL="0" marR="0" lvl="0" indent="0" algn="l" rtl="0">
                        <a:spcBef>
                          <a:spcPts val="0"/>
                        </a:spcBef>
                        <a:spcAft>
                          <a:spcPts val="0"/>
                        </a:spcAft>
                        <a:buNone/>
                      </a:pPr>
                      <a:r>
                        <a:rPr lang="en-US" sz="1800" b="1" u="none" strike="noStrike" cap="none">
                          <a:latin typeface="Arial"/>
                          <a:ea typeface="Arial"/>
                          <a:cs typeface="Arial"/>
                          <a:sym typeface="Arial"/>
                        </a:rPr>
                        <a:t>Região </a:t>
                      </a:r>
                      <a:endParaRPr sz="1800" b="1">
                        <a:latin typeface="Arial"/>
                        <a:ea typeface="Arial"/>
                        <a:cs typeface="Arial"/>
                        <a:sym typeface="Arial"/>
                      </a:endParaRPr>
                    </a:p>
                  </a:txBody>
                  <a:tcPr marL="91450" marR="91450" marT="45725" marB="45725"/>
                </a:tc>
                <a:tc>
                  <a:txBody>
                    <a:bodyPr/>
                    <a:lstStyle/>
                    <a:p>
                      <a:pPr marL="0" marR="0" lvl="0" indent="0" algn="l" rtl="0">
                        <a:spcBef>
                          <a:spcPts val="0"/>
                        </a:spcBef>
                        <a:spcAft>
                          <a:spcPts val="0"/>
                        </a:spcAft>
                        <a:buNone/>
                      </a:pPr>
                      <a:r>
                        <a:rPr lang="en-US" sz="1800" b="1">
                          <a:latin typeface="Arial"/>
                          <a:ea typeface="Arial"/>
                          <a:cs typeface="Arial"/>
                          <a:sym typeface="Arial"/>
                        </a:rPr>
                        <a:t>Nome do grupo </a:t>
                      </a:r>
                      <a:br>
                        <a:rPr lang="en-US" sz="1800" b="1">
                          <a:latin typeface="Arial"/>
                          <a:ea typeface="Arial"/>
                          <a:cs typeface="Arial"/>
                          <a:sym typeface="Arial"/>
                        </a:rPr>
                      </a:br>
                      <a:r>
                        <a:rPr lang="en-US" sz="1800" b="1">
                          <a:latin typeface="Arial"/>
                          <a:ea typeface="Arial"/>
                          <a:cs typeface="Arial"/>
                          <a:sym typeface="Arial"/>
                        </a:rPr>
                        <a:t>de segurança </a:t>
                      </a:r>
                      <a:endParaRPr sz="1800" b="1">
                        <a:latin typeface="Arial"/>
                        <a:ea typeface="Arial"/>
                        <a:cs typeface="Arial"/>
                        <a:sym typeface="Arial"/>
                      </a:endParaRPr>
                    </a:p>
                  </a:txBody>
                  <a:tcPr marL="91450" marR="91450" marT="45725" marB="45725"/>
                </a:tc>
                <a:tc>
                  <a:txBody>
                    <a:bodyPr/>
                    <a:lstStyle/>
                    <a:p>
                      <a:pPr marL="0" marR="0" lvl="0" indent="0" algn="l" rtl="0">
                        <a:spcBef>
                          <a:spcPts val="0"/>
                        </a:spcBef>
                        <a:spcAft>
                          <a:spcPts val="0"/>
                        </a:spcAft>
                        <a:buNone/>
                      </a:pPr>
                      <a:r>
                        <a:rPr lang="en-US" sz="1800" b="1">
                          <a:latin typeface="Arial"/>
                          <a:ea typeface="Arial"/>
                          <a:cs typeface="Arial"/>
                          <a:sym typeface="Arial"/>
                        </a:rPr>
                        <a:t>ID do grupo de segurança </a:t>
                      </a:r>
                      <a:endParaRPr sz="1800" b="1">
                        <a:latin typeface="Arial"/>
                        <a:ea typeface="Arial"/>
                        <a:cs typeface="Arial"/>
                        <a:sym typeface="Arial"/>
                      </a:endParaRPr>
                    </a:p>
                  </a:txBody>
                  <a:tcPr marL="91450" marR="91450" marT="45725" marB="45725"/>
                </a:tc>
                <a:tc>
                  <a:txBody>
                    <a:bodyPr/>
                    <a:lstStyle/>
                    <a:p>
                      <a:pPr marL="0" marR="0" lvl="0" indent="0" algn="l" rtl="0">
                        <a:spcBef>
                          <a:spcPts val="0"/>
                        </a:spcBef>
                        <a:spcAft>
                          <a:spcPts val="0"/>
                        </a:spcAft>
                        <a:buNone/>
                      </a:pPr>
                      <a:r>
                        <a:rPr lang="en-US" sz="1800" b="1">
                          <a:latin typeface="Arial"/>
                          <a:ea typeface="Arial"/>
                          <a:cs typeface="Arial"/>
                          <a:sym typeface="Arial"/>
                        </a:rPr>
                        <a:t>Protocolo </a:t>
                      </a:r>
                      <a:endParaRPr sz="1800" b="1">
                        <a:latin typeface="Arial"/>
                        <a:ea typeface="Arial"/>
                        <a:cs typeface="Arial"/>
                        <a:sym typeface="Arial"/>
                      </a:endParaRPr>
                    </a:p>
                  </a:txBody>
                  <a:tcPr marL="91450" marR="91450" marT="45725" marB="45725"/>
                </a:tc>
                <a:tc>
                  <a:txBody>
                    <a:bodyPr/>
                    <a:lstStyle/>
                    <a:p>
                      <a:pPr marL="0" marR="0" lvl="0" indent="0" algn="l" rtl="0">
                        <a:spcBef>
                          <a:spcPts val="0"/>
                        </a:spcBef>
                        <a:spcAft>
                          <a:spcPts val="0"/>
                        </a:spcAft>
                        <a:buNone/>
                      </a:pPr>
                      <a:r>
                        <a:rPr lang="en-US" sz="1800" b="1">
                          <a:latin typeface="Arial"/>
                          <a:ea typeface="Arial"/>
                          <a:cs typeface="Arial"/>
                          <a:sym typeface="Arial"/>
                        </a:rPr>
                        <a:t>Porta</a:t>
                      </a:r>
                      <a:endParaRPr sz="1800" b="1">
                        <a:latin typeface="Arial"/>
                        <a:ea typeface="Arial"/>
                        <a:cs typeface="Arial"/>
                        <a:sym typeface="Arial"/>
                      </a:endParaRPr>
                    </a:p>
                  </a:txBody>
                  <a:tcPr marL="91450" marR="91450" marT="45725" marB="45725"/>
                </a:tc>
                <a:tc>
                  <a:txBody>
                    <a:bodyPr/>
                    <a:lstStyle/>
                    <a:p>
                      <a:pPr marL="0" marR="0" lvl="0" indent="0" algn="l" rtl="0">
                        <a:spcBef>
                          <a:spcPts val="0"/>
                        </a:spcBef>
                        <a:spcAft>
                          <a:spcPts val="0"/>
                        </a:spcAft>
                        <a:buNone/>
                      </a:pPr>
                      <a:r>
                        <a:rPr lang="en-US" sz="1800" b="1">
                          <a:latin typeface="Arial"/>
                          <a:ea typeface="Arial"/>
                          <a:cs typeface="Arial"/>
                          <a:sym typeface="Arial"/>
                        </a:rPr>
                        <a:t>Estado </a:t>
                      </a:r>
                      <a:endParaRPr sz="1800" b="1">
                        <a:latin typeface="Arial"/>
                        <a:ea typeface="Arial"/>
                        <a:cs typeface="Arial"/>
                        <a:sym typeface="Arial"/>
                      </a:endParaRPr>
                    </a:p>
                  </a:txBody>
                  <a:tcPr marL="91450" marR="91450" marT="45725" marB="45725"/>
                </a:tc>
                <a:tc>
                  <a:txBody>
                    <a:bodyPr/>
                    <a:lstStyle/>
                    <a:p>
                      <a:pPr marL="0" marR="0" lvl="0" indent="0" algn="l" rtl="0">
                        <a:spcBef>
                          <a:spcPts val="0"/>
                        </a:spcBef>
                        <a:spcAft>
                          <a:spcPts val="0"/>
                        </a:spcAft>
                        <a:buNone/>
                      </a:pPr>
                      <a:r>
                        <a:rPr lang="en-US" sz="1800" b="1">
                          <a:latin typeface="Arial"/>
                          <a:ea typeface="Arial"/>
                          <a:cs typeface="Arial"/>
                          <a:sym typeface="Arial"/>
                        </a:rPr>
                        <a:t>IP Range</a:t>
                      </a:r>
                      <a:endParaRPr/>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r>
                        <a:rPr lang="en-US" sz="1800">
                          <a:latin typeface="Arial"/>
                          <a:ea typeface="Arial"/>
                          <a:cs typeface="Arial"/>
                          <a:sym typeface="Arial"/>
                        </a:rPr>
                        <a:t>us-east-1</a:t>
                      </a:r>
                      <a:endParaRPr/>
                    </a:p>
                  </a:txBody>
                  <a:tcPr marL="91450" marR="91450" marT="45725" marB="45725"/>
                </a:tc>
                <a:tc>
                  <a:txBody>
                    <a:bodyPr/>
                    <a:lstStyle/>
                    <a:p>
                      <a:pPr marL="0" marR="0" lvl="0" indent="0" algn="l" rtl="0">
                        <a:spcBef>
                          <a:spcPts val="0"/>
                        </a:spcBef>
                        <a:spcAft>
                          <a:spcPts val="0"/>
                        </a:spcAft>
                        <a:buNone/>
                      </a:pPr>
                      <a:r>
                        <a:rPr lang="en-US" sz="1800">
                          <a:latin typeface="Arial"/>
                          <a:ea typeface="Arial"/>
                          <a:cs typeface="Arial"/>
                          <a:sym typeface="Arial"/>
                        </a:rPr>
                        <a:t>WebServerSG</a:t>
                      </a:r>
                      <a:endParaRPr sz="1800">
                        <a:latin typeface="Arial"/>
                        <a:ea typeface="Arial"/>
                        <a:cs typeface="Arial"/>
                        <a:sym typeface="Arial"/>
                      </a:endParaRPr>
                    </a:p>
                  </a:txBody>
                  <a:tcPr marL="91450" marR="91450" marT="45725" marB="45725"/>
                </a:tc>
                <a:tc>
                  <a:txBody>
                    <a:bodyPr/>
                    <a:lstStyle/>
                    <a:p>
                      <a:pPr marL="0" marR="0" lvl="0" indent="0" algn="l" rtl="0">
                        <a:spcBef>
                          <a:spcPts val="0"/>
                        </a:spcBef>
                        <a:spcAft>
                          <a:spcPts val="0"/>
                        </a:spcAft>
                        <a:buNone/>
                      </a:pPr>
                      <a:r>
                        <a:rPr lang="en-US" sz="1800">
                          <a:latin typeface="Arial"/>
                          <a:ea typeface="Arial"/>
                          <a:cs typeface="Arial"/>
                          <a:sym typeface="Arial"/>
                        </a:rPr>
                        <a:t>sg-xxxxxxx1 (vpc-xxxxxxx1)</a:t>
                      </a:r>
                      <a:endParaRPr/>
                    </a:p>
                  </a:txBody>
                  <a:tcPr marL="91450" marR="91450" marT="45725" marB="45725"/>
                </a:tc>
                <a:tc>
                  <a:txBody>
                    <a:bodyPr/>
                    <a:lstStyle/>
                    <a:p>
                      <a:pPr marL="0" marR="0" lvl="0" indent="0" algn="l" rtl="0">
                        <a:spcBef>
                          <a:spcPts val="0"/>
                        </a:spcBef>
                        <a:spcAft>
                          <a:spcPts val="0"/>
                        </a:spcAft>
                        <a:buNone/>
                      </a:pPr>
                      <a:r>
                        <a:rPr lang="en-US" sz="1800">
                          <a:latin typeface="Arial"/>
                          <a:ea typeface="Arial"/>
                          <a:cs typeface="Arial"/>
                          <a:sym typeface="Arial"/>
                        </a:rPr>
                        <a:t>tcp</a:t>
                      </a:r>
                      <a:endParaRPr sz="1800">
                        <a:latin typeface="Arial"/>
                        <a:ea typeface="Arial"/>
                        <a:cs typeface="Arial"/>
                        <a:sym typeface="Arial"/>
                      </a:endParaRPr>
                    </a:p>
                  </a:txBody>
                  <a:tcPr marL="91450" marR="91450" marT="45725" marB="45725"/>
                </a:tc>
                <a:tc>
                  <a:txBody>
                    <a:bodyPr/>
                    <a:lstStyle/>
                    <a:p>
                      <a:pPr marL="0" marR="0" lvl="0" indent="0" algn="l" rtl="0">
                        <a:spcBef>
                          <a:spcPts val="0"/>
                        </a:spcBef>
                        <a:spcAft>
                          <a:spcPts val="0"/>
                        </a:spcAft>
                        <a:buNone/>
                      </a:pPr>
                      <a:r>
                        <a:rPr lang="en-US" sz="1800">
                          <a:latin typeface="Arial"/>
                          <a:ea typeface="Arial"/>
                          <a:cs typeface="Arial"/>
                          <a:sym typeface="Arial"/>
                        </a:rPr>
                        <a:t>22</a:t>
                      </a:r>
                      <a:endParaRPr/>
                    </a:p>
                  </a:txBody>
                  <a:tcPr marL="91450" marR="91450" marT="45725" marB="45725"/>
                </a:tc>
                <a:tc>
                  <a:txBody>
                    <a:bodyPr/>
                    <a:lstStyle/>
                    <a:p>
                      <a:pPr marL="0" marR="0" lvl="0" indent="0" algn="l" rtl="0">
                        <a:spcBef>
                          <a:spcPts val="0"/>
                        </a:spcBef>
                        <a:spcAft>
                          <a:spcPts val="0"/>
                        </a:spcAft>
                        <a:buNone/>
                      </a:pPr>
                      <a:r>
                        <a:rPr lang="en-US" sz="1800">
                          <a:latin typeface="Arial"/>
                          <a:ea typeface="Arial"/>
                          <a:cs typeface="Arial"/>
                          <a:sym typeface="Arial"/>
                        </a:rPr>
                        <a:t>Vermelho </a:t>
                      </a:r>
                      <a:endParaRPr sz="1800">
                        <a:latin typeface="Arial"/>
                        <a:ea typeface="Arial"/>
                        <a:cs typeface="Arial"/>
                        <a:sym typeface="Arial"/>
                      </a:endParaRPr>
                    </a:p>
                  </a:txBody>
                  <a:tcPr marL="91450" marR="91450" marT="45725" marB="45725"/>
                </a:tc>
                <a:tc>
                  <a:txBody>
                    <a:bodyPr/>
                    <a:lstStyle/>
                    <a:p>
                      <a:pPr marL="0" marR="0" lvl="0" indent="0" algn="l" rtl="0">
                        <a:spcBef>
                          <a:spcPts val="0"/>
                        </a:spcBef>
                        <a:spcAft>
                          <a:spcPts val="0"/>
                        </a:spcAft>
                        <a:buNone/>
                      </a:pPr>
                      <a:r>
                        <a:rPr lang="en-US" sz="1800">
                          <a:latin typeface="Arial"/>
                          <a:ea typeface="Arial"/>
                          <a:cs typeface="Arial"/>
                          <a:sym typeface="Arial"/>
                        </a:rPr>
                        <a:t>0.0.0.0/0</a:t>
                      </a:r>
                      <a:endParaRPr/>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spcBef>
                          <a:spcPts val="0"/>
                        </a:spcBef>
                        <a:spcAft>
                          <a:spcPts val="0"/>
                        </a:spcAft>
                        <a:buNone/>
                      </a:pPr>
                      <a:r>
                        <a:rPr lang="en-US" sz="1800">
                          <a:latin typeface="Arial"/>
                          <a:ea typeface="Arial"/>
                          <a:cs typeface="Arial"/>
                          <a:sym typeface="Arial"/>
                        </a:rPr>
                        <a:t>us-west-2</a:t>
                      </a:r>
                      <a:endParaRPr/>
                    </a:p>
                  </a:txBody>
                  <a:tcPr marL="91450" marR="91450" marT="45725" marB="45725"/>
                </a:tc>
                <a:tc>
                  <a:txBody>
                    <a:bodyPr/>
                    <a:lstStyle/>
                    <a:p>
                      <a:pPr marL="0" marR="0" lvl="0" indent="0" algn="l" rtl="0">
                        <a:spcBef>
                          <a:spcPts val="0"/>
                        </a:spcBef>
                        <a:spcAft>
                          <a:spcPts val="0"/>
                        </a:spcAft>
                        <a:buNone/>
                      </a:pPr>
                      <a:r>
                        <a:rPr lang="en-US" sz="1800">
                          <a:latin typeface="Arial"/>
                          <a:ea typeface="Arial"/>
                          <a:cs typeface="Arial"/>
                          <a:sym typeface="Arial"/>
                        </a:rPr>
                        <a:t>DatabaseServerSG</a:t>
                      </a:r>
                      <a:endParaRPr sz="1800">
                        <a:latin typeface="Arial"/>
                        <a:ea typeface="Arial"/>
                        <a:cs typeface="Arial"/>
                        <a:sym typeface="Arial"/>
                      </a:endParaRPr>
                    </a:p>
                  </a:txBody>
                  <a:tcPr marL="91450" marR="91450" marT="45725" marB="45725"/>
                </a:tc>
                <a:tc>
                  <a:txBody>
                    <a:bodyPr/>
                    <a:lstStyle/>
                    <a:p>
                      <a:pPr marL="0" marR="0" lvl="0" indent="0" algn="l" rtl="0">
                        <a:spcBef>
                          <a:spcPts val="0"/>
                        </a:spcBef>
                        <a:spcAft>
                          <a:spcPts val="0"/>
                        </a:spcAft>
                        <a:buNone/>
                      </a:pPr>
                      <a:r>
                        <a:rPr lang="en-US" sz="1800">
                          <a:latin typeface="Arial"/>
                          <a:ea typeface="Arial"/>
                          <a:cs typeface="Arial"/>
                          <a:sym typeface="Arial"/>
                        </a:rPr>
                        <a:t>sg-xxxxxxx2 (vpc-xxxxxxx2)</a:t>
                      </a:r>
                      <a:endParaRPr/>
                    </a:p>
                  </a:txBody>
                  <a:tcPr marL="91450" marR="91450" marT="45725" marB="45725"/>
                </a:tc>
                <a:tc>
                  <a:txBody>
                    <a:bodyPr/>
                    <a:lstStyle/>
                    <a:p>
                      <a:pPr marL="0" marR="0" lvl="0" indent="0" algn="l" rtl="0">
                        <a:spcBef>
                          <a:spcPts val="0"/>
                        </a:spcBef>
                        <a:spcAft>
                          <a:spcPts val="0"/>
                        </a:spcAft>
                        <a:buNone/>
                      </a:pPr>
                      <a:r>
                        <a:rPr lang="en-US" sz="1800">
                          <a:latin typeface="Arial"/>
                          <a:ea typeface="Arial"/>
                          <a:cs typeface="Arial"/>
                          <a:sym typeface="Arial"/>
                        </a:rPr>
                        <a:t>tcp</a:t>
                      </a:r>
                      <a:endParaRPr sz="1800">
                        <a:latin typeface="Arial"/>
                        <a:ea typeface="Arial"/>
                        <a:cs typeface="Arial"/>
                        <a:sym typeface="Arial"/>
                      </a:endParaRPr>
                    </a:p>
                  </a:txBody>
                  <a:tcPr marL="91450" marR="91450" marT="45725" marB="45725"/>
                </a:tc>
                <a:tc>
                  <a:txBody>
                    <a:bodyPr/>
                    <a:lstStyle/>
                    <a:p>
                      <a:pPr marL="0" marR="0" lvl="0" indent="0" algn="l" rtl="0">
                        <a:spcBef>
                          <a:spcPts val="0"/>
                        </a:spcBef>
                        <a:spcAft>
                          <a:spcPts val="0"/>
                        </a:spcAft>
                        <a:buNone/>
                      </a:pPr>
                      <a:r>
                        <a:rPr lang="en-US" sz="1800">
                          <a:latin typeface="Arial"/>
                          <a:ea typeface="Arial"/>
                          <a:cs typeface="Arial"/>
                          <a:sym typeface="Arial"/>
                        </a:rPr>
                        <a:t>8080</a:t>
                      </a:r>
                      <a:endParaRPr/>
                    </a:p>
                  </a:txBody>
                  <a:tcPr marL="91450" marR="91450" marT="45725" marB="45725"/>
                </a:tc>
                <a:tc>
                  <a:txBody>
                    <a:bodyPr/>
                    <a:lstStyle/>
                    <a:p>
                      <a:pPr marL="0" marR="0" lvl="0" indent="0" algn="l" rtl="0">
                        <a:spcBef>
                          <a:spcPts val="0"/>
                        </a:spcBef>
                        <a:spcAft>
                          <a:spcPts val="0"/>
                        </a:spcAft>
                        <a:buNone/>
                      </a:pPr>
                      <a:r>
                        <a:rPr lang="en-US" sz="1800">
                          <a:latin typeface="Arial"/>
                          <a:ea typeface="Arial"/>
                          <a:cs typeface="Arial"/>
                          <a:sym typeface="Arial"/>
                        </a:rPr>
                        <a:t>Vermelho </a:t>
                      </a:r>
                      <a:endParaRPr sz="1800">
                        <a:latin typeface="Arial"/>
                        <a:ea typeface="Arial"/>
                        <a:cs typeface="Arial"/>
                        <a:sym typeface="Arial"/>
                      </a:endParaRPr>
                    </a:p>
                  </a:txBody>
                  <a:tcPr marL="91450" marR="91450" marT="45725" marB="45725"/>
                </a:tc>
                <a:tc>
                  <a:txBody>
                    <a:bodyPr/>
                    <a:lstStyle/>
                    <a:p>
                      <a:pPr marL="0" marR="0" lvl="0" indent="0" algn="l" rtl="0">
                        <a:spcBef>
                          <a:spcPts val="0"/>
                        </a:spcBef>
                        <a:spcAft>
                          <a:spcPts val="0"/>
                        </a:spcAft>
                        <a:buNone/>
                      </a:pPr>
                      <a:r>
                        <a:rPr lang="en-US" sz="1800">
                          <a:latin typeface="Arial"/>
                          <a:ea typeface="Arial"/>
                          <a:cs typeface="Arial"/>
                          <a:sym typeface="Arial"/>
                        </a:rPr>
                        <a:t>0.0.0.0/0</a:t>
                      </a:r>
                      <a:endParaRPr/>
                    </a:p>
                  </a:txBody>
                  <a:tcPr marL="91450" marR="91450" marT="45725" marB="45725"/>
                </a:tc>
                <a:extLst>
                  <a:ext uri="{0D108BD9-81ED-4DB2-BD59-A6C34878D82A}">
                    <a16:rowId xmlns:a16="http://schemas.microsoft.com/office/drawing/2014/main" val="10002"/>
                  </a:ext>
                </a:extLst>
              </a:tr>
            </a:tbl>
          </a:graphicData>
        </a:graphic>
      </p:graphicFrame>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672"/>
        <p:cNvGrpSpPr/>
        <p:nvPr/>
      </p:nvGrpSpPr>
      <p:grpSpPr>
        <a:xfrm>
          <a:off x="0" y="0"/>
          <a:ext cx="0" cy="0"/>
          <a:chOff x="0" y="0"/>
          <a:chExt cx="0" cy="0"/>
        </a:xfrm>
      </p:grpSpPr>
      <p:sp>
        <p:nvSpPr>
          <p:cNvPr id="1673" name="Google Shape;1673;p58"/>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Atividade: Recomendação nº 4</a:t>
            </a:r>
            <a:endParaRPr/>
          </a:p>
        </p:txBody>
      </p:sp>
      <p:pic>
        <p:nvPicPr>
          <p:cNvPr id="1674" name="Google Shape;1674;p58" descr="error symbol."/>
          <p:cNvPicPr preferRelativeResize="0"/>
          <p:nvPr/>
        </p:nvPicPr>
        <p:blipFill rotWithShape="1">
          <a:blip r:embed="rId3">
            <a:alphaModFix/>
          </a:blip>
          <a:srcRect/>
          <a:stretch/>
        </p:blipFill>
        <p:spPr>
          <a:xfrm>
            <a:off x="111648" y="1338472"/>
            <a:ext cx="612250" cy="640080"/>
          </a:xfrm>
          <a:prstGeom prst="rect">
            <a:avLst/>
          </a:prstGeom>
          <a:noFill/>
          <a:ln>
            <a:noFill/>
          </a:ln>
        </p:spPr>
      </p:pic>
      <p:sp>
        <p:nvSpPr>
          <p:cNvPr id="1675" name="Google Shape;1675;p58"/>
          <p:cNvSpPr txBox="1"/>
          <p:nvPr/>
        </p:nvSpPr>
        <p:spPr>
          <a:xfrm>
            <a:off x="723898" y="1338472"/>
            <a:ext cx="9944102" cy="369331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a:solidFill>
                  <a:schemeClr val="dk1"/>
                </a:solidFill>
                <a:latin typeface="Arial"/>
                <a:ea typeface="Arial"/>
                <a:cs typeface="Arial"/>
                <a:sym typeface="Arial"/>
              </a:rPr>
              <a:t>Snapshots do Amazon EBS</a:t>
            </a:r>
            <a:endParaRPr/>
          </a:p>
          <a:p>
            <a:pPr marL="0" marR="0" lvl="0" indent="0" algn="l" rtl="0">
              <a:spcBef>
                <a:spcPts val="0"/>
              </a:spcBef>
              <a:spcAft>
                <a:spcPts val="0"/>
              </a:spcAft>
              <a:buNone/>
            </a:pPr>
            <a:endParaRPr sz="1800" b="1" i="0" u="none" strike="noStrike" cap="none">
              <a:solidFill>
                <a:schemeClr val="dk1"/>
              </a:solidFill>
              <a:latin typeface="Arial"/>
              <a:ea typeface="Arial"/>
              <a:cs typeface="Arial"/>
              <a:sym typeface="Arial"/>
            </a:endParaRPr>
          </a:p>
          <a:p>
            <a:pPr marL="0" marR="0" lvl="0" indent="0" algn="l" rtl="0">
              <a:spcBef>
                <a:spcPts val="0"/>
              </a:spcBef>
              <a:spcAft>
                <a:spcPts val="0"/>
              </a:spcAft>
              <a:buNone/>
            </a:pPr>
            <a:r>
              <a:rPr lang="en-US" sz="1800" b="1" i="0" u="none" strike="noStrike" cap="none">
                <a:solidFill>
                  <a:schemeClr val="dk1"/>
                </a:solidFill>
                <a:latin typeface="Arial"/>
                <a:ea typeface="Arial"/>
                <a:cs typeface="Arial"/>
                <a:sym typeface="Arial"/>
              </a:rPr>
              <a:t>Descrição</a:t>
            </a:r>
            <a:r>
              <a:rPr lang="en-US" sz="1800" b="0" i="0" u="none" strike="noStrike" cap="none">
                <a:solidFill>
                  <a:schemeClr val="dk1"/>
                </a:solidFill>
                <a:latin typeface="Arial"/>
                <a:ea typeface="Arial"/>
                <a:cs typeface="Arial"/>
                <a:sym typeface="Arial"/>
              </a:rPr>
              <a:t>: Verifica a idade dos snapshots dos volumes (disponíveis ou em uso) do Amazon Elastic Block Store (Amazon EBS). Apesar de os volumes do Amazon EBS serem replicados, falhas podem ocorrer. Os snapshots persistem no Amazon Simple Storage Service (Amazon S3) para garantir armazenamento durável e recuperação point-in-time.</a:t>
            </a:r>
            <a:endParaRPr/>
          </a:p>
          <a:p>
            <a:pPr marL="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a:p>
            <a:pPr marL="0" marR="0" lvl="0" indent="0" algn="l" rtl="0">
              <a:spcBef>
                <a:spcPts val="0"/>
              </a:spcBef>
              <a:spcAft>
                <a:spcPts val="0"/>
              </a:spcAft>
              <a:buNone/>
            </a:pPr>
            <a:r>
              <a:rPr lang="en-US" sz="1800" b="1" i="0" u="none" strike="noStrike" cap="none">
                <a:solidFill>
                  <a:schemeClr val="dk1"/>
                </a:solidFill>
                <a:latin typeface="Arial"/>
                <a:ea typeface="Arial"/>
                <a:cs typeface="Arial"/>
                <a:sym typeface="Arial"/>
              </a:rPr>
              <a:t>Critérios de alerta</a:t>
            </a:r>
            <a:r>
              <a:rPr lang="en-US" sz="1800" b="0" i="0" u="none" strike="noStrike" cap="none">
                <a:solidFill>
                  <a:schemeClr val="dk1"/>
                </a:solidFill>
                <a:latin typeface="Arial"/>
                <a:ea typeface="Arial"/>
                <a:cs typeface="Arial"/>
                <a:sym typeface="Arial"/>
              </a:rPr>
              <a:t>: </a:t>
            </a:r>
            <a:endParaRPr/>
          </a:p>
          <a:p>
            <a:pPr marL="0" marR="0" lvl="0" indent="0" algn="l" rtl="0">
              <a:spcBef>
                <a:spcPts val="0"/>
              </a:spcBef>
              <a:spcAft>
                <a:spcPts val="0"/>
              </a:spcAft>
              <a:buNone/>
            </a:pPr>
            <a:r>
              <a:rPr lang="en-US" sz="1800" b="0" i="0" u="none" strike="noStrike" cap="none">
                <a:solidFill>
                  <a:schemeClr val="dk1"/>
                </a:solidFill>
                <a:latin typeface="Arial"/>
                <a:ea typeface="Arial"/>
                <a:cs typeface="Arial"/>
                <a:sym typeface="Arial"/>
              </a:rPr>
              <a:t>O snapshot de volume mais recente tem entre 7 e 30 dias.</a:t>
            </a:r>
            <a:endParaRPr/>
          </a:p>
          <a:p>
            <a:pPr marL="0" marR="0" lvl="0" indent="0" algn="l" rtl="0">
              <a:spcBef>
                <a:spcPts val="0"/>
              </a:spcBef>
              <a:spcAft>
                <a:spcPts val="0"/>
              </a:spcAft>
              <a:buNone/>
            </a:pPr>
            <a:r>
              <a:rPr lang="en-US" sz="1800" b="0" i="0" u="none" strike="noStrike" cap="none">
                <a:solidFill>
                  <a:schemeClr val="dk1"/>
                </a:solidFill>
                <a:latin typeface="Arial"/>
                <a:ea typeface="Arial"/>
                <a:cs typeface="Arial"/>
                <a:sym typeface="Arial"/>
              </a:rPr>
              <a:t>Vermelho: o snapshot de volume mais recente tem mais de 30 dias.</a:t>
            </a:r>
            <a:endParaRPr/>
          </a:p>
          <a:p>
            <a:pPr marL="0" marR="0" lvl="0" indent="0" algn="l" rtl="0">
              <a:spcBef>
                <a:spcPts val="0"/>
              </a:spcBef>
              <a:spcAft>
                <a:spcPts val="0"/>
              </a:spcAft>
              <a:buNone/>
            </a:pPr>
            <a:r>
              <a:rPr lang="en-US" sz="1800" b="0" i="0" u="none" strike="noStrike" cap="none">
                <a:solidFill>
                  <a:schemeClr val="dk1"/>
                </a:solidFill>
                <a:latin typeface="Arial"/>
                <a:ea typeface="Arial"/>
                <a:cs typeface="Arial"/>
                <a:sym typeface="Arial"/>
              </a:rPr>
              <a:t>Vermelho: o volume não tem um snapshot.</a:t>
            </a:r>
            <a:br>
              <a:rPr lang="en-US" sz="1800" b="0" i="0" u="none" strike="noStrike" cap="none">
                <a:solidFill>
                  <a:schemeClr val="dk1"/>
                </a:solidFill>
                <a:latin typeface="Arial"/>
                <a:ea typeface="Arial"/>
                <a:cs typeface="Arial"/>
                <a:sym typeface="Arial"/>
              </a:rPr>
            </a:br>
            <a:endParaRPr sz="1800" b="0" i="0" u="none" strike="noStrike" cap="none">
              <a:solidFill>
                <a:schemeClr val="dk1"/>
              </a:solidFill>
              <a:latin typeface="Arial"/>
              <a:ea typeface="Arial"/>
              <a:cs typeface="Arial"/>
              <a:sym typeface="Arial"/>
            </a:endParaRPr>
          </a:p>
          <a:p>
            <a:pPr marL="0" marR="0" lvl="0" indent="0" algn="l" rtl="0">
              <a:spcBef>
                <a:spcPts val="0"/>
              </a:spcBef>
              <a:spcAft>
                <a:spcPts val="0"/>
              </a:spcAft>
              <a:buNone/>
            </a:pPr>
            <a:r>
              <a:rPr lang="en-US" sz="1800" b="1" i="0" u="none" strike="noStrike" cap="none">
                <a:solidFill>
                  <a:schemeClr val="dk1"/>
                </a:solidFill>
                <a:latin typeface="Arial"/>
                <a:ea typeface="Arial"/>
                <a:cs typeface="Arial"/>
                <a:sym typeface="Arial"/>
              </a:rPr>
              <a:t>Ação recomendada</a:t>
            </a:r>
            <a:r>
              <a:rPr lang="en-US" sz="1800" b="0" i="0" u="none" strike="noStrike" cap="none">
                <a:solidFill>
                  <a:schemeClr val="dk1"/>
                </a:solidFill>
                <a:latin typeface="Arial"/>
                <a:ea typeface="Arial"/>
                <a:cs typeface="Arial"/>
                <a:sym typeface="Arial"/>
              </a:rPr>
              <a:t>: crie snapshots semanais ou mensais de seus volumes</a:t>
            </a:r>
            <a:endParaRPr/>
          </a:p>
        </p:txBody>
      </p:sp>
      <p:graphicFrame>
        <p:nvGraphicFramePr>
          <p:cNvPr id="1676" name="Google Shape;1676;p58"/>
          <p:cNvGraphicFramePr/>
          <p:nvPr/>
        </p:nvGraphicFramePr>
        <p:xfrm>
          <a:off x="111429" y="5053981"/>
          <a:ext cx="3000000" cy="3000000"/>
        </p:xfrm>
        <a:graphic>
          <a:graphicData uri="http://schemas.openxmlformats.org/drawingml/2006/table">
            <a:tbl>
              <a:tblPr firstRow="1" bandRow="1">
                <a:noFill/>
                <a:tableStyleId>{837EA7E2-B130-4B53-B566-682C29AD1DAD}</a:tableStyleId>
              </a:tblPr>
              <a:tblGrid>
                <a:gridCol w="1168750">
                  <a:extLst>
                    <a:ext uri="{9D8B030D-6E8A-4147-A177-3AD203B41FA5}">
                      <a16:colId xmlns:a16="http://schemas.microsoft.com/office/drawing/2014/main" val="20000"/>
                    </a:ext>
                  </a:extLst>
                </a:gridCol>
                <a:gridCol w="1589925">
                  <a:extLst>
                    <a:ext uri="{9D8B030D-6E8A-4147-A177-3AD203B41FA5}">
                      <a16:colId xmlns:a16="http://schemas.microsoft.com/office/drawing/2014/main" val="20001"/>
                    </a:ext>
                  </a:extLst>
                </a:gridCol>
                <a:gridCol w="1853600">
                  <a:extLst>
                    <a:ext uri="{9D8B030D-6E8A-4147-A177-3AD203B41FA5}">
                      <a16:colId xmlns:a16="http://schemas.microsoft.com/office/drawing/2014/main" val="20002"/>
                    </a:ext>
                  </a:extLst>
                </a:gridCol>
                <a:gridCol w="1151275">
                  <a:extLst>
                    <a:ext uri="{9D8B030D-6E8A-4147-A177-3AD203B41FA5}">
                      <a16:colId xmlns:a16="http://schemas.microsoft.com/office/drawing/2014/main" val="20003"/>
                    </a:ext>
                  </a:extLst>
                </a:gridCol>
                <a:gridCol w="1193375">
                  <a:extLst>
                    <a:ext uri="{9D8B030D-6E8A-4147-A177-3AD203B41FA5}">
                      <a16:colId xmlns:a16="http://schemas.microsoft.com/office/drawing/2014/main" val="20004"/>
                    </a:ext>
                  </a:extLst>
                </a:gridCol>
                <a:gridCol w="1151275">
                  <a:extLst>
                    <a:ext uri="{9D8B030D-6E8A-4147-A177-3AD203B41FA5}">
                      <a16:colId xmlns:a16="http://schemas.microsoft.com/office/drawing/2014/main" val="20005"/>
                    </a:ext>
                  </a:extLst>
                </a:gridCol>
                <a:gridCol w="1263575">
                  <a:extLst>
                    <a:ext uri="{9D8B030D-6E8A-4147-A177-3AD203B41FA5}">
                      <a16:colId xmlns:a16="http://schemas.microsoft.com/office/drawing/2014/main" val="20006"/>
                    </a:ext>
                  </a:extLst>
                </a:gridCol>
                <a:gridCol w="1180875">
                  <a:extLst>
                    <a:ext uri="{9D8B030D-6E8A-4147-A177-3AD203B41FA5}">
                      <a16:colId xmlns:a16="http://schemas.microsoft.com/office/drawing/2014/main" val="20007"/>
                    </a:ext>
                  </a:extLst>
                </a:gridCol>
                <a:gridCol w="1416475">
                  <a:extLst>
                    <a:ext uri="{9D8B030D-6E8A-4147-A177-3AD203B41FA5}">
                      <a16:colId xmlns:a16="http://schemas.microsoft.com/office/drawing/2014/main" val="20008"/>
                    </a:ext>
                  </a:extLst>
                </a:gridCol>
              </a:tblGrid>
              <a:tr h="628975">
                <a:tc>
                  <a:txBody>
                    <a:bodyPr/>
                    <a:lstStyle/>
                    <a:p>
                      <a:pPr marL="0" marR="0" lvl="0" indent="0" algn="l" rtl="0">
                        <a:spcBef>
                          <a:spcPts val="0"/>
                        </a:spcBef>
                        <a:spcAft>
                          <a:spcPts val="0"/>
                        </a:spcAft>
                        <a:buNone/>
                      </a:pPr>
                      <a:r>
                        <a:rPr lang="en-US" sz="1800" b="1">
                          <a:latin typeface="Arial"/>
                          <a:ea typeface="Arial"/>
                          <a:cs typeface="Arial"/>
                          <a:sym typeface="Arial"/>
                        </a:rPr>
                        <a:t>Região </a:t>
                      </a:r>
                      <a:endParaRPr sz="1800" b="1">
                        <a:latin typeface="Arial"/>
                        <a:ea typeface="Arial"/>
                        <a:cs typeface="Arial"/>
                        <a:sym typeface="Arial"/>
                      </a:endParaRPr>
                    </a:p>
                  </a:txBody>
                  <a:tcPr marL="89850" marR="89850" marT="44925" marB="44925"/>
                </a:tc>
                <a:tc>
                  <a:txBody>
                    <a:bodyPr/>
                    <a:lstStyle/>
                    <a:p>
                      <a:pPr marL="0" marR="0" lvl="0" indent="0" algn="l" rtl="0">
                        <a:spcBef>
                          <a:spcPts val="0"/>
                        </a:spcBef>
                        <a:spcAft>
                          <a:spcPts val="0"/>
                        </a:spcAft>
                        <a:buNone/>
                      </a:pPr>
                      <a:r>
                        <a:rPr lang="en-US" sz="1800" b="1">
                          <a:latin typeface="Arial"/>
                          <a:ea typeface="Arial"/>
                          <a:cs typeface="Arial"/>
                          <a:sym typeface="Arial"/>
                        </a:rPr>
                        <a:t>ID do volume </a:t>
                      </a:r>
                      <a:endParaRPr sz="1800" b="1">
                        <a:latin typeface="Arial"/>
                        <a:ea typeface="Arial"/>
                        <a:cs typeface="Arial"/>
                        <a:sym typeface="Arial"/>
                      </a:endParaRPr>
                    </a:p>
                  </a:txBody>
                  <a:tcPr marL="89850" marR="89850" marT="44925" marB="44925"/>
                </a:tc>
                <a:tc>
                  <a:txBody>
                    <a:bodyPr/>
                    <a:lstStyle/>
                    <a:p>
                      <a:pPr marL="0" marR="0" lvl="0" indent="0" algn="l" rtl="0">
                        <a:spcBef>
                          <a:spcPts val="0"/>
                        </a:spcBef>
                        <a:spcAft>
                          <a:spcPts val="0"/>
                        </a:spcAft>
                        <a:buNone/>
                      </a:pPr>
                      <a:r>
                        <a:rPr lang="en-US" sz="1800" b="1">
                          <a:latin typeface="Arial"/>
                          <a:ea typeface="Arial"/>
                          <a:cs typeface="Arial"/>
                          <a:sym typeface="Arial"/>
                        </a:rPr>
                        <a:t>Nome </a:t>
                      </a:r>
                      <a:br>
                        <a:rPr lang="en-US" sz="1800" b="1">
                          <a:latin typeface="Arial"/>
                          <a:ea typeface="Arial"/>
                          <a:cs typeface="Arial"/>
                          <a:sym typeface="Arial"/>
                        </a:rPr>
                      </a:br>
                      <a:r>
                        <a:rPr lang="en-US" sz="1800" b="1">
                          <a:latin typeface="Arial"/>
                          <a:ea typeface="Arial"/>
                          <a:cs typeface="Arial"/>
                          <a:sym typeface="Arial"/>
                        </a:rPr>
                        <a:t>do volume </a:t>
                      </a:r>
                      <a:endParaRPr sz="1800" b="1">
                        <a:latin typeface="Arial"/>
                        <a:ea typeface="Arial"/>
                        <a:cs typeface="Arial"/>
                        <a:sym typeface="Arial"/>
                      </a:endParaRPr>
                    </a:p>
                  </a:txBody>
                  <a:tcPr marL="89850" marR="89850" marT="44925" marB="44925"/>
                </a:tc>
                <a:tc>
                  <a:txBody>
                    <a:bodyPr/>
                    <a:lstStyle/>
                    <a:p>
                      <a:pPr marL="0" marR="0" lvl="0" indent="0" algn="l" rtl="0">
                        <a:spcBef>
                          <a:spcPts val="0"/>
                        </a:spcBef>
                        <a:spcAft>
                          <a:spcPts val="0"/>
                        </a:spcAft>
                        <a:buNone/>
                      </a:pPr>
                      <a:r>
                        <a:rPr lang="en-US" sz="1800" b="1">
                          <a:latin typeface="Arial"/>
                          <a:ea typeface="Arial"/>
                          <a:cs typeface="Arial"/>
                          <a:sym typeface="Arial"/>
                        </a:rPr>
                        <a:t>ID do snapshot </a:t>
                      </a:r>
                      <a:endParaRPr sz="1800" b="1">
                        <a:latin typeface="Arial"/>
                        <a:ea typeface="Arial"/>
                        <a:cs typeface="Arial"/>
                        <a:sym typeface="Arial"/>
                      </a:endParaRPr>
                    </a:p>
                  </a:txBody>
                  <a:tcPr marL="89850" marR="89850" marT="44925" marB="44925"/>
                </a:tc>
                <a:tc>
                  <a:txBody>
                    <a:bodyPr/>
                    <a:lstStyle/>
                    <a:p>
                      <a:pPr marL="0" marR="0" lvl="0" indent="0" algn="l" rtl="0">
                        <a:spcBef>
                          <a:spcPts val="0"/>
                        </a:spcBef>
                        <a:spcAft>
                          <a:spcPts val="0"/>
                        </a:spcAft>
                        <a:buNone/>
                      </a:pPr>
                      <a:r>
                        <a:rPr lang="en-US" sz="1800" b="1">
                          <a:latin typeface="Arial"/>
                          <a:ea typeface="Arial"/>
                          <a:cs typeface="Arial"/>
                          <a:sym typeface="Arial"/>
                        </a:rPr>
                        <a:t>Nome do snapshot </a:t>
                      </a:r>
                      <a:endParaRPr sz="1800" b="1">
                        <a:latin typeface="Arial"/>
                        <a:ea typeface="Arial"/>
                        <a:cs typeface="Arial"/>
                        <a:sym typeface="Arial"/>
                      </a:endParaRPr>
                    </a:p>
                  </a:txBody>
                  <a:tcPr marL="89850" marR="89850" marT="44925" marB="44925"/>
                </a:tc>
                <a:tc>
                  <a:txBody>
                    <a:bodyPr/>
                    <a:lstStyle/>
                    <a:p>
                      <a:pPr marL="0" marR="0" lvl="0" indent="0" algn="l" rtl="0">
                        <a:spcBef>
                          <a:spcPts val="0"/>
                        </a:spcBef>
                        <a:spcAft>
                          <a:spcPts val="0"/>
                        </a:spcAft>
                        <a:buNone/>
                      </a:pPr>
                      <a:r>
                        <a:rPr lang="en-US" sz="1800" b="1">
                          <a:latin typeface="Arial"/>
                          <a:ea typeface="Arial"/>
                          <a:cs typeface="Arial"/>
                          <a:sym typeface="Arial"/>
                        </a:rPr>
                        <a:t>Idade do snapshot </a:t>
                      </a:r>
                      <a:endParaRPr sz="1800" b="1">
                        <a:latin typeface="Arial"/>
                        <a:ea typeface="Arial"/>
                        <a:cs typeface="Arial"/>
                        <a:sym typeface="Arial"/>
                      </a:endParaRPr>
                    </a:p>
                  </a:txBody>
                  <a:tcPr marL="89850" marR="89850" marT="44925" marB="44925"/>
                </a:tc>
                <a:tc>
                  <a:txBody>
                    <a:bodyPr/>
                    <a:lstStyle/>
                    <a:p>
                      <a:pPr marL="0" marR="0" lvl="0" indent="0" algn="l" rtl="0">
                        <a:spcBef>
                          <a:spcPts val="0"/>
                        </a:spcBef>
                        <a:spcAft>
                          <a:spcPts val="0"/>
                        </a:spcAft>
                        <a:buNone/>
                      </a:pPr>
                      <a:r>
                        <a:rPr lang="en-US" sz="1800" b="1">
                          <a:latin typeface="Arial"/>
                          <a:ea typeface="Arial"/>
                          <a:cs typeface="Arial"/>
                          <a:sym typeface="Arial"/>
                        </a:rPr>
                        <a:t>Anexo </a:t>
                      </a:r>
                      <a:br>
                        <a:rPr lang="en-US" sz="1800" b="1">
                          <a:latin typeface="Arial"/>
                          <a:ea typeface="Arial"/>
                          <a:cs typeface="Arial"/>
                          <a:sym typeface="Arial"/>
                        </a:rPr>
                      </a:br>
                      <a:r>
                        <a:rPr lang="en-US" sz="1800" b="1">
                          <a:latin typeface="Arial"/>
                          <a:ea typeface="Arial"/>
                          <a:cs typeface="Arial"/>
                          <a:sym typeface="Arial"/>
                        </a:rPr>
                        <a:t>de volume </a:t>
                      </a:r>
                      <a:endParaRPr sz="1800" b="1">
                        <a:latin typeface="Arial"/>
                        <a:ea typeface="Arial"/>
                        <a:cs typeface="Arial"/>
                        <a:sym typeface="Arial"/>
                      </a:endParaRPr>
                    </a:p>
                  </a:txBody>
                  <a:tcPr marL="89850" marR="89850" marT="44925" marB="44925"/>
                </a:tc>
                <a:tc>
                  <a:txBody>
                    <a:bodyPr/>
                    <a:lstStyle/>
                    <a:p>
                      <a:pPr marL="0" marR="0" lvl="0" indent="0" algn="l" rtl="0">
                        <a:spcBef>
                          <a:spcPts val="0"/>
                        </a:spcBef>
                        <a:spcAft>
                          <a:spcPts val="0"/>
                        </a:spcAft>
                        <a:buNone/>
                      </a:pPr>
                      <a:r>
                        <a:rPr lang="en-US" sz="1800" b="1">
                          <a:latin typeface="Arial"/>
                          <a:ea typeface="Arial"/>
                          <a:cs typeface="Arial"/>
                          <a:sym typeface="Arial"/>
                        </a:rPr>
                        <a:t>Estado </a:t>
                      </a:r>
                      <a:endParaRPr sz="1800" b="1">
                        <a:latin typeface="Arial"/>
                        <a:ea typeface="Arial"/>
                        <a:cs typeface="Arial"/>
                        <a:sym typeface="Arial"/>
                      </a:endParaRPr>
                    </a:p>
                  </a:txBody>
                  <a:tcPr marL="89850" marR="89850" marT="44925" marB="44925"/>
                </a:tc>
                <a:tc>
                  <a:txBody>
                    <a:bodyPr/>
                    <a:lstStyle/>
                    <a:p>
                      <a:pPr marL="0" marR="0" lvl="0" indent="0" algn="l" rtl="0">
                        <a:spcBef>
                          <a:spcPts val="0"/>
                        </a:spcBef>
                        <a:spcAft>
                          <a:spcPts val="0"/>
                        </a:spcAft>
                        <a:buNone/>
                      </a:pPr>
                      <a:r>
                        <a:rPr lang="en-US" sz="1800" b="1">
                          <a:latin typeface="Arial"/>
                          <a:ea typeface="Arial"/>
                          <a:cs typeface="Arial"/>
                          <a:sym typeface="Arial"/>
                        </a:rPr>
                        <a:t>Motivo </a:t>
                      </a:r>
                      <a:endParaRPr sz="1800" b="1">
                        <a:latin typeface="Arial"/>
                        <a:ea typeface="Arial"/>
                        <a:cs typeface="Arial"/>
                        <a:sym typeface="Arial"/>
                      </a:endParaRPr>
                    </a:p>
                  </a:txBody>
                  <a:tcPr marL="89850" marR="89850" marT="44925" marB="44925"/>
                </a:tc>
                <a:extLst>
                  <a:ext uri="{0D108BD9-81ED-4DB2-BD59-A6C34878D82A}">
                    <a16:rowId xmlns:a16="http://schemas.microsoft.com/office/drawing/2014/main" val="10000"/>
                  </a:ext>
                </a:extLst>
              </a:tr>
              <a:tr h="628975">
                <a:tc>
                  <a:txBody>
                    <a:bodyPr/>
                    <a:lstStyle/>
                    <a:p>
                      <a:pPr marL="0" marR="0" lvl="0" indent="0" algn="l" rtl="0">
                        <a:spcBef>
                          <a:spcPts val="0"/>
                        </a:spcBef>
                        <a:spcAft>
                          <a:spcPts val="0"/>
                        </a:spcAft>
                        <a:buNone/>
                      </a:pPr>
                      <a:r>
                        <a:rPr lang="en-US" sz="1800">
                          <a:latin typeface="Arial"/>
                          <a:ea typeface="Arial"/>
                          <a:cs typeface="Arial"/>
                          <a:sym typeface="Arial"/>
                        </a:rPr>
                        <a:t>us-east-1</a:t>
                      </a:r>
                      <a:endParaRPr/>
                    </a:p>
                  </a:txBody>
                  <a:tcPr marL="89850" marR="89850" marT="44925" marB="44925"/>
                </a:tc>
                <a:tc>
                  <a:txBody>
                    <a:bodyPr/>
                    <a:lstStyle/>
                    <a:p>
                      <a:pPr marL="0" marR="0" lvl="0" indent="0" algn="l" rtl="0">
                        <a:spcBef>
                          <a:spcPts val="0"/>
                        </a:spcBef>
                        <a:spcAft>
                          <a:spcPts val="0"/>
                        </a:spcAft>
                        <a:buNone/>
                      </a:pPr>
                      <a:r>
                        <a:rPr lang="en-US" sz="1800">
                          <a:latin typeface="Arial"/>
                          <a:ea typeface="Arial"/>
                          <a:cs typeface="Arial"/>
                          <a:sym typeface="Arial"/>
                        </a:rPr>
                        <a:t>vol-xxxxxxxx</a:t>
                      </a:r>
                      <a:endParaRPr sz="1800">
                        <a:latin typeface="Arial"/>
                        <a:ea typeface="Arial"/>
                        <a:cs typeface="Arial"/>
                        <a:sym typeface="Arial"/>
                      </a:endParaRPr>
                    </a:p>
                  </a:txBody>
                  <a:tcPr marL="89850" marR="89850" marT="44925" marB="44925"/>
                </a:tc>
                <a:tc>
                  <a:txBody>
                    <a:bodyPr/>
                    <a:lstStyle/>
                    <a:p>
                      <a:pPr marL="0" marR="0" lvl="0" indent="0" algn="l" rtl="0">
                        <a:spcBef>
                          <a:spcPts val="0"/>
                        </a:spcBef>
                        <a:spcAft>
                          <a:spcPts val="0"/>
                        </a:spcAft>
                        <a:buNone/>
                      </a:pPr>
                      <a:r>
                        <a:rPr lang="en-US" sz="1800">
                          <a:latin typeface="Arial"/>
                          <a:ea typeface="Arial"/>
                          <a:cs typeface="Arial"/>
                          <a:sym typeface="Arial"/>
                        </a:rPr>
                        <a:t>My-EBS-Volume</a:t>
                      </a:r>
                      <a:endParaRPr/>
                    </a:p>
                  </a:txBody>
                  <a:tcPr marL="89850" marR="89850" marT="44925" marB="44925"/>
                </a:tc>
                <a:tc>
                  <a:txBody>
                    <a:bodyPr/>
                    <a:lstStyle/>
                    <a:p>
                      <a:pPr marL="0" marR="0" lvl="0" indent="0" algn="l" rtl="0">
                        <a:spcBef>
                          <a:spcPts val="0"/>
                        </a:spcBef>
                        <a:spcAft>
                          <a:spcPts val="0"/>
                        </a:spcAft>
                        <a:buNone/>
                      </a:pPr>
                      <a:endParaRPr sz="1800">
                        <a:latin typeface="Arial"/>
                        <a:ea typeface="Arial"/>
                        <a:cs typeface="Arial"/>
                        <a:sym typeface="Arial"/>
                      </a:endParaRPr>
                    </a:p>
                  </a:txBody>
                  <a:tcPr marL="89850" marR="89850" marT="44925" marB="44925"/>
                </a:tc>
                <a:tc>
                  <a:txBody>
                    <a:bodyPr/>
                    <a:lstStyle/>
                    <a:p>
                      <a:pPr marL="0" marR="0" lvl="0" indent="0" algn="l" rtl="0">
                        <a:spcBef>
                          <a:spcPts val="0"/>
                        </a:spcBef>
                        <a:spcAft>
                          <a:spcPts val="0"/>
                        </a:spcAft>
                        <a:buNone/>
                      </a:pPr>
                      <a:endParaRPr sz="1800">
                        <a:latin typeface="Arial"/>
                        <a:ea typeface="Arial"/>
                        <a:cs typeface="Arial"/>
                        <a:sym typeface="Arial"/>
                      </a:endParaRPr>
                    </a:p>
                  </a:txBody>
                  <a:tcPr marL="89850" marR="89850" marT="44925" marB="44925"/>
                </a:tc>
                <a:tc>
                  <a:txBody>
                    <a:bodyPr/>
                    <a:lstStyle/>
                    <a:p>
                      <a:pPr marL="0" marR="0" lvl="0" indent="0" algn="l" rtl="0">
                        <a:spcBef>
                          <a:spcPts val="0"/>
                        </a:spcBef>
                        <a:spcAft>
                          <a:spcPts val="0"/>
                        </a:spcAft>
                        <a:buNone/>
                      </a:pPr>
                      <a:endParaRPr sz="1800">
                        <a:latin typeface="Arial"/>
                        <a:ea typeface="Arial"/>
                        <a:cs typeface="Arial"/>
                        <a:sym typeface="Arial"/>
                      </a:endParaRPr>
                    </a:p>
                  </a:txBody>
                  <a:tcPr marL="89850" marR="89850" marT="44925" marB="44925"/>
                </a:tc>
                <a:tc>
                  <a:txBody>
                    <a:bodyPr/>
                    <a:lstStyle/>
                    <a:p>
                      <a:pPr marL="0" marR="0" lvl="0" indent="0" algn="l" rtl="0">
                        <a:spcBef>
                          <a:spcPts val="0"/>
                        </a:spcBef>
                        <a:spcAft>
                          <a:spcPts val="0"/>
                        </a:spcAft>
                        <a:buNone/>
                      </a:pPr>
                      <a:r>
                        <a:rPr lang="en-US" sz="1800">
                          <a:latin typeface="Arial"/>
                          <a:ea typeface="Arial"/>
                          <a:cs typeface="Arial"/>
                          <a:sym typeface="Arial"/>
                        </a:rPr>
                        <a:t>/dev/…</a:t>
                      </a:r>
                      <a:endParaRPr/>
                    </a:p>
                  </a:txBody>
                  <a:tcPr marL="89850" marR="89850" marT="44925" marB="44925"/>
                </a:tc>
                <a:tc>
                  <a:txBody>
                    <a:bodyPr/>
                    <a:lstStyle/>
                    <a:p>
                      <a:pPr marL="0" marR="0" lvl="0" indent="0" algn="l" rtl="0">
                        <a:spcBef>
                          <a:spcPts val="0"/>
                        </a:spcBef>
                        <a:spcAft>
                          <a:spcPts val="0"/>
                        </a:spcAft>
                        <a:buNone/>
                      </a:pPr>
                      <a:r>
                        <a:rPr lang="en-US" sz="1800">
                          <a:latin typeface="Arial"/>
                          <a:ea typeface="Arial"/>
                          <a:cs typeface="Arial"/>
                          <a:sym typeface="Arial"/>
                        </a:rPr>
                        <a:t>Vermelho </a:t>
                      </a:r>
                      <a:endParaRPr sz="1800">
                        <a:latin typeface="Arial"/>
                        <a:ea typeface="Arial"/>
                        <a:cs typeface="Arial"/>
                        <a:sym typeface="Arial"/>
                      </a:endParaRPr>
                    </a:p>
                  </a:txBody>
                  <a:tcPr marL="89850" marR="89850" marT="44925" marB="44925"/>
                </a:tc>
                <a:tc>
                  <a:txBody>
                    <a:bodyPr/>
                    <a:lstStyle/>
                    <a:p>
                      <a:pPr marL="0" marR="0" lvl="0" indent="0" algn="l" rtl="0">
                        <a:spcBef>
                          <a:spcPts val="0"/>
                        </a:spcBef>
                        <a:spcAft>
                          <a:spcPts val="0"/>
                        </a:spcAft>
                        <a:buNone/>
                      </a:pPr>
                      <a:r>
                        <a:rPr lang="en-US" sz="1800">
                          <a:latin typeface="Arial"/>
                          <a:ea typeface="Arial"/>
                          <a:cs typeface="Arial"/>
                          <a:sym typeface="Arial"/>
                        </a:rPr>
                        <a:t>Não há snapshot </a:t>
                      </a:r>
                      <a:endParaRPr sz="1800">
                        <a:latin typeface="Arial"/>
                        <a:ea typeface="Arial"/>
                        <a:cs typeface="Arial"/>
                        <a:sym typeface="Arial"/>
                      </a:endParaRPr>
                    </a:p>
                  </a:txBody>
                  <a:tcPr marL="89850" marR="89850" marT="44925" marB="44925"/>
                </a:tc>
                <a:extLst>
                  <a:ext uri="{0D108BD9-81ED-4DB2-BD59-A6C34878D82A}">
                    <a16:rowId xmlns:a16="http://schemas.microsoft.com/office/drawing/2014/main" val="10001"/>
                  </a:ext>
                </a:extLst>
              </a:tr>
            </a:tbl>
          </a:graphicData>
        </a:graphic>
      </p:graphicFrame>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680"/>
        <p:cNvGrpSpPr/>
        <p:nvPr/>
      </p:nvGrpSpPr>
      <p:grpSpPr>
        <a:xfrm>
          <a:off x="0" y="0"/>
          <a:ext cx="0" cy="0"/>
          <a:chOff x="0" y="0"/>
          <a:chExt cx="0" cy="0"/>
        </a:xfrm>
      </p:grpSpPr>
      <p:sp>
        <p:nvSpPr>
          <p:cNvPr id="1681" name="Google Shape;1681;p59"/>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Atividade: Recomendação nº 5</a:t>
            </a:r>
            <a:endParaRPr/>
          </a:p>
        </p:txBody>
      </p:sp>
      <p:pic>
        <p:nvPicPr>
          <p:cNvPr id="1682" name="Google Shape;1682;p59" descr="warning symbol."/>
          <p:cNvPicPr preferRelativeResize="0"/>
          <p:nvPr/>
        </p:nvPicPr>
        <p:blipFill rotWithShape="1">
          <a:blip r:embed="rId3">
            <a:alphaModFix/>
          </a:blip>
          <a:srcRect/>
          <a:stretch/>
        </p:blipFill>
        <p:spPr>
          <a:xfrm>
            <a:off x="145774" y="1329491"/>
            <a:ext cx="566338" cy="548640"/>
          </a:xfrm>
          <a:prstGeom prst="rect">
            <a:avLst/>
          </a:prstGeom>
          <a:noFill/>
          <a:ln>
            <a:noFill/>
          </a:ln>
        </p:spPr>
      </p:pic>
      <p:sp>
        <p:nvSpPr>
          <p:cNvPr id="1683" name="Google Shape;1683;p59"/>
          <p:cNvSpPr txBox="1"/>
          <p:nvPr/>
        </p:nvSpPr>
        <p:spPr>
          <a:xfrm>
            <a:off x="729586" y="1227629"/>
            <a:ext cx="11043313" cy="379591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b="1" i="0" u="none" strike="noStrike" cap="none">
                <a:solidFill>
                  <a:schemeClr val="dk1"/>
                </a:solidFill>
                <a:latin typeface="Arial"/>
                <a:ea typeface="Arial"/>
                <a:cs typeface="Arial"/>
                <a:sym typeface="Arial"/>
              </a:rPr>
              <a:t>Amazon S3 Bucket Logging</a:t>
            </a:r>
            <a:endParaRPr sz="1600" b="1" i="0" u="none" strike="noStrike" cap="none">
              <a:solidFill>
                <a:schemeClr val="dk1"/>
              </a:solidFill>
              <a:latin typeface="Arial"/>
              <a:ea typeface="Arial"/>
              <a:cs typeface="Arial"/>
              <a:sym typeface="Arial"/>
            </a:endParaRPr>
          </a:p>
          <a:p>
            <a:pPr marL="0" marR="0" lvl="0" indent="0" algn="l" rtl="0">
              <a:spcBef>
                <a:spcPts val="0"/>
              </a:spcBef>
              <a:spcAft>
                <a:spcPts val="0"/>
              </a:spcAft>
              <a:buNone/>
            </a:pPr>
            <a:r>
              <a:rPr lang="en-US" sz="1600" b="1" i="0" u="none" strike="noStrike" cap="none">
                <a:solidFill>
                  <a:schemeClr val="dk1"/>
                </a:solidFill>
                <a:latin typeface="Arial"/>
                <a:ea typeface="Arial"/>
                <a:cs typeface="Arial"/>
                <a:sym typeface="Arial"/>
              </a:rPr>
              <a:t>Descrição</a:t>
            </a:r>
            <a:r>
              <a:rPr lang="en-US" sz="1600" b="0" i="0" u="none" strike="noStrike" cap="none">
                <a:solidFill>
                  <a:schemeClr val="dk1"/>
                </a:solidFill>
                <a:latin typeface="Arial"/>
                <a:ea typeface="Arial"/>
                <a:cs typeface="Arial"/>
                <a:sym typeface="Arial"/>
              </a:rPr>
              <a:t>: verifica a configuração de registro em log dos buckets do Amazon Simple Storage Service (Amazon S3). Quando o registro em log de acesso ao servidor está habilitado, os logs de acesso detalhados são entregues a cada hora em um bucket escolhido. Um registro de log de acesso contém detalhes sobre cada solicitação, como o tipo, os recursos especificados na solicitação e a data e hora em que foi processada. Por padrão, o registro em log de buckets não está habilitado. Você deve habilitar o registro em log se quiser executar auditorias de segurança ou saber mais sobre usuários e padrões de uso.</a:t>
            </a:r>
            <a:endParaRPr/>
          </a:p>
          <a:p>
            <a:pPr marL="0" marR="0" lvl="0" indent="0" algn="l" rtl="0">
              <a:spcBef>
                <a:spcPts val="1000"/>
              </a:spcBef>
              <a:spcAft>
                <a:spcPts val="0"/>
              </a:spcAft>
              <a:buNone/>
            </a:pPr>
            <a:r>
              <a:rPr lang="en-US" sz="1600" b="1" i="0" u="none" strike="noStrike" cap="none">
                <a:solidFill>
                  <a:schemeClr val="dk1"/>
                </a:solidFill>
                <a:latin typeface="Arial"/>
                <a:ea typeface="Arial"/>
                <a:cs typeface="Arial"/>
                <a:sym typeface="Arial"/>
              </a:rPr>
              <a:t>Critérios de alerta</a:t>
            </a:r>
            <a:r>
              <a:rPr lang="en-US" sz="1600" b="0" i="0" u="none" strike="noStrike" cap="none">
                <a:solidFill>
                  <a:schemeClr val="dk1"/>
                </a:solidFill>
                <a:latin typeface="Arial"/>
                <a:ea typeface="Arial"/>
                <a:cs typeface="Arial"/>
                <a:sym typeface="Arial"/>
              </a:rPr>
              <a:t>: </a:t>
            </a:r>
            <a:endParaRPr/>
          </a:p>
          <a:p>
            <a:pPr marL="0" marR="0" lvl="0" indent="0" algn="l" rtl="0">
              <a:spcBef>
                <a:spcPts val="0"/>
              </a:spcBef>
              <a:spcAft>
                <a:spcPts val="0"/>
              </a:spcAft>
              <a:buNone/>
            </a:pPr>
            <a:r>
              <a:rPr lang="en-US" sz="1600" b="0" i="0" u="none" strike="noStrike" cap="none">
                <a:solidFill>
                  <a:schemeClr val="dk1"/>
                </a:solidFill>
                <a:latin typeface="Arial"/>
                <a:ea typeface="Arial"/>
                <a:cs typeface="Arial"/>
                <a:sym typeface="Arial"/>
              </a:rPr>
              <a:t>Amarelo: O bucket não tem o registro em log de acesso ao servidor habilitado.</a:t>
            </a:r>
            <a:br>
              <a:rPr lang="en-US" sz="1600" b="0" i="0" u="none" strike="noStrike" cap="none">
                <a:solidFill>
                  <a:schemeClr val="dk1"/>
                </a:solidFill>
                <a:latin typeface="Arial"/>
                <a:ea typeface="Arial"/>
                <a:cs typeface="Arial"/>
                <a:sym typeface="Arial"/>
              </a:rPr>
            </a:br>
            <a:r>
              <a:rPr lang="en-US" sz="1600" b="0" i="0" u="none" strike="noStrike" cap="none">
                <a:solidFill>
                  <a:schemeClr val="dk1"/>
                </a:solidFill>
                <a:latin typeface="Arial"/>
                <a:ea typeface="Arial"/>
                <a:cs typeface="Arial"/>
                <a:sym typeface="Arial"/>
              </a:rPr>
              <a:t>Amarelo: As permissões do bucket de destino não incluem a conta do proprietário. O Trusted Advisor não pode verificá-la.</a:t>
            </a:r>
            <a:endParaRPr sz="1600" b="0" i="0" u="none" strike="noStrike" cap="none">
              <a:solidFill>
                <a:schemeClr val="dk1"/>
              </a:solidFill>
              <a:latin typeface="Arial"/>
              <a:ea typeface="Arial"/>
              <a:cs typeface="Arial"/>
              <a:sym typeface="Arial"/>
            </a:endParaRPr>
          </a:p>
          <a:p>
            <a:pPr marL="0" marR="0" lvl="0" indent="0" algn="l" rtl="0">
              <a:spcBef>
                <a:spcPts val="1000"/>
              </a:spcBef>
              <a:spcAft>
                <a:spcPts val="0"/>
              </a:spcAft>
              <a:buNone/>
            </a:pPr>
            <a:r>
              <a:rPr lang="en-US" sz="1600" b="1" i="0" u="none" strike="noStrike" cap="none">
                <a:solidFill>
                  <a:schemeClr val="dk1"/>
                </a:solidFill>
                <a:latin typeface="Arial"/>
                <a:ea typeface="Arial"/>
                <a:cs typeface="Arial"/>
                <a:sym typeface="Arial"/>
              </a:rPr>
              <a:t>Ação recomendada</a:t>
            </a:r>
            <a:r>
              <a:rPr lang="en-US" sz="1600" b="0" i="0" u="none" strike="noStrike" cap="none">
                <a:solidFill>
                  <a:schemeClr val="dk1"/>
                </a:solidFill>
                <a:latin typeface="Arial"/>
                <a:ea typeface="Arial"/>
                <a:cs typeface="Arial"/>
                <a:sym typeface="Arial"/>
              </a:rPr>
              <a:t> </a:t>
            </a:r>
            <a:br>
              <a:rPr lang="en-US" sz="1600" b="0" i="0" u="none" strike="noStrike" cap="none">
                <a:solidFill>
                  <a:schemeClr val="dk1"/>
                </a:solidFill>
                <a:latin typeface="Arial"/>
                <a:ea typeface="Arial"/>
                <a:cs typeface="Arial"/>
                <a:sym typeface="Arial"/>
              </a:rPr>
            </a:br>
            <a:r>
              <a:rPr lang="en-US" sz="1600" b="0" i="0" u="none" strike="noStrike" cap="none">
                <a:solidFill>
                  <a:schemeClr val="dk1"/>
                </a:solidFill>
                <a:latin typeface="Arial"/>
                <a:ea typeface="Arial"/>
                <a:cs typeface="Arial"/>
                <a:sym typeface="Arial"/>
              </a:rPr>
              <a:t>Habilite o registro em log de bucket para a maioria dos buckets. </a:t>
            </a:r>
            <a:endParaRPr/>
          </a:p>
          <a:p>
            <a:pPr marL="0" marR="0" lvl="0" indent="0" algn="l" rtl="0">
              <a:spcBef>
                <a:spcPts val="0"/>
              </a:spcBef>
              <a:spcAft>
                <a:spcPts val="0"/>
              </a:spcAft>
              <a:buNone/>
            </a:pPr>
            <a:r>
              <a:rPr lang="en-US" sz="1600" b="0" i="0" u="none" strike="noStrike" cap="none">
                <a:solidFill>
                  <a:schemeClr val="dk1"/>
                </a:solidFill>
                <a:latin typeface="Arial"/>
                <a:ea typeface="Arial"/>
                <a:cs typeface="Arial"/>
                <a:sym typeface="Arial"/>
              </a:rPr>
              <a:t>Se as permissões do bucket de destino não incluírem a conta raiz e você quiser que o Trusted Advisor verifique o status do registro em log, adicione a conta do proprietário como um favorecido. </a:t>
            </a:r>
            <a:endParaRPr/>
          </a:p>
        </p:txBody>
      </p:sp>
      <p:graphicFrame>
        <p:nvGraphicFramePr>
          <p:cNvPr id="1684" name="Google Shape;1684;p59"/>
          <p:cNvGraphicFramePr/>
          <p:nvPr/>
        </p:nvGraphicFramePr>
        <p:xfrm>
          <a:off x="628651" y="5143325"/>
          <a:ext cx="3000000" cy="3000000"/>
        </p:xfrm>
        <a:graphic>
          <a:graphicData uri="http://schemas.openxmlformats.org/drawingml/2006/table">
            <a:tbl>
              <a:tblPr firstRow="1" bandRow="1">
                <a:noFill/>
                <a:tableStyleId>{837EA7E2-B130-4B53-B566-682C29AD1DAD}</a:tableStyleId>
              </a:tblPr>
              <a:tblGrid>
                <a:gridCol w="1212200">
                  <a:extLst>
                    <a:ext uri="{9D8B030D-6E8A-4147-A177-3AD203B41FA5}">
                      <a16:colId xmlns:a16="http://schemas.microsoft.com/office/drawing/2014/main" val="20000"/>
                    </a:ext>
                  </a:extLst>
                </a:gridCol>
                <a:gridCol w="2702575">
                  <a:extLst>
                    <a:ext uri="{9D8B030D-6E8A-4147-A177-3AD203B41FA5}">
                      <a16:colId xmlns:a16="http://schemas.microsoft.com/office/drawing/2014/main" val="20001"/>
                    </a:ext>
                  </a:extLst>
                </a:gridCol>
                <a:gridCol w="1201650">
                  <a:extLst>
                    <a:ext uri="{9D8B030D-6E8A-4147-A177-3AD203B41FA5}">
                      <a16:colId xmlns:a16="http://schemas.microsoft.com/office/drawing/2014/main" val="20002"/>
                    </a:ext>
                  </a:extLst>
                </a:gridCol>
                <a:gridCol w="1122275">
                  <a:extLst>
                    <a:ext uri="{9D8B030D-6E8A-4147-A177-3AD203B41FA5}">
                      <a16:colId xmlns:a16="http://schemas.microsoft.com/office/drawing/2014/main" val="20003"/>
                    </a:ext>
                  </a:extLst>
                </a:gridCol>
                <a:gridCol w="1564850">
                  <a:extLst>
                    <a:ext uri="{9D8B030D-6E8A-4147-A177-3AD203B41FA5}">
                      <a16:colId xmlns:a16="http://schemas.microsoft.com/office/drawing/2014/main" val="20004"/>
                    </a:ext>
                  </a:extLst>
                </a:gridCol>
                <a:gridCol w="1280325">
                  <a:extLst>
                    <a:ext uri="{9D8B030D-6E8A-4147-A177-3AD203B41FA5}">
                      <a16:colId xmlns:a16="http://schemas.microsoft.com/office/drawing/2014/main" val="20005"/>
                    </a:ext>
                  </a:extLst>
                </a:gridCol>
                <a:gridCol w="1960375">
                  <a:extLst>
                    <a:ext uri="{9D8B030D-6E8A-4147-A177-3AD203B41FA5}">
                      <a16:colId xmlns:a16="http://schemas.microsoft.com/office/drawing/2014/main" val="20006"/>
                    </a:ext>
                  </a:extLst>
                </a:gridCol>
              </a:tblGrid>
              <a:tr h="370850">
                <a:tc>
                  <a:txBody>
                    <a:bodyPr/>
                    <a:lstStyle/>
                    <a:p>
                      <a:pPr marL="0" marR="0" lvl="0" indent="0" algn="l" rtl="0">
                        <a:lnSpc>
                          <a:spcPct val="100000"/>
                        </a:lnSpc>
                        <a:spcBef>
                          <a:spcPts val="0"/>
                        </a:spcBef>
                        <a:spcAft>
                          <a:spcPts val="0"/>
                        </a:spcAft>
                        <a:buClr>
                          <a:schemeClr val="dk1"/>
                        </a:buClr>
                        <a:buSzPts val="1800"/>
                        <a:buFont typeface="Arial"/>
                        <a:buNone/>
                      </a:pPr>
                      <a:r>
                        <a:rPr lang="en-US" sz="1800" b="1">
                          <a:latin typeface="Arial"/>
                          <a:ea typeface="Arial"/>
                          <a:cs typeface="Arial"/>
                          <a:sym typeface="Arial"/>
                        </a:rPr>
                        <a:t>Região </a:t>
                      </a:r>
                      <a:endParaRPr sz="1800" b="1">
                        <a:latin typeface="Arial"/>
                        <a:ea typeface="Arial"/>
                        <a:cs typeface="Arial"/>
                        <a:sym typeface="Arial"/>
                      </a:endParaRPr>
                    </a:p>
                  </a:txBody>
                  <a:tcPr marL="91450" marR="91450" marT="45725" marB="45725"/>
                </a:tc>
                <a:tc>
                  <a:txBody>
                    <a:bodyPr/>
                    <a:lstStyle/>
                    <a:p>
                      <a:pPr marL="0" marR="0" lvl="0" indent="0" algn="l" rtl="0">
                        <a:spcBef>
                          <a:spcPts val="0"/>
                        </a:spcBef>
                        <a:spcAft>
                          <a:spcPts val="0"/>
                        </a:spcAft>
                        <a:buNone/>
                      </a:pPr>
                      <a:r>
                        <a:rPr lang="en-US" sz="1800" b="1">
                          <a:latin typeface="Arial"/>
                          <a:ea typeface="Arial"/>
                          <a:cs typeface="Arial"/>
                          <a:sym typeface="Arial"/>
                        </a:rPr>
                        <a:t>Nome do bucket </a:t>
                      </a:r>
                      <a:endParaRPr sz="1800" b="1">
                        <a:latin typeface="Arial"/>
                        <a:ea typeface="Arial"/>
                        <a:cs typeface="Arial"/>
                        <a:sym typeface="Arial"/>
                      </a:endParaRPr>
                    </a:p>
                  </a:txBody>
                  <a:tcPr marL="91450" marR="91450" marT="45725" marB="45725"/>
                </a:tc>
                <a:tc>
                  <a:txBody>
                    <a:bodyPr/>
                    <a:lstStyle/>
                    <a:p>
                      <a:pPr marL="0" marR="0" lvl="0" indent="0" algn="l" rtl="0">
                        <a:spcBef>
                          <a:spcPts val="0"/>
                        </a:spcBef>
                        <a:spcAft>
                          <a:spcPts val="0"/>
                        </a:spcAft>
                        <a:buNone/>
                      </a:pPr>
                      <a:r>
                        <a:rPr lang="en-US" sz="1800" b="1">
                          <a:latin typeface="Arial"/>
                          <a:ea typeface="Arial"/>
                          <a:cs typeface="Arial"/>
                          <a:sym typeface="Arial"/>
                        </a:rPr>
                        <a:t>Nome do destino </a:t>
                      </a:r>
                      <a:endParaRPr sz="1800" b="1">
                        <a:latin typeface="Arial"/>
                        <a:ea typeface="Arial"/>
                        <a:cs typeface="Arial"/>
                        <a:sym typeface="Arial"/>
                      </a:endParaRPr>
                    </a:p>
                  </a:txBody>
                  <a:tcPr marL="91450" marR="91450" marT="45725" marB="45725"/>
                </a:tc>
                <a:tc>
                  <a:txBody>
                    <a:bodyPr/>
                    <a:lstStyle/>
                    <a:p>
                      <a:pPr marL="0" marR="0" lvl="0" indent="0" algn="l" rtl="0">
                        <a:spcBef>
                          <a:spcPts val="0"/>
                        </a:spcBef>
                        <a:spcAft>
                          <a:spcPts val="0"/>
                        </a:spcAft>
                        <a:buNone/>
                      </a:pPr>
                      <a:r>
                        <a:rPr lang="en-US" sz="1800" b="1">
                          <a:latin typeface="Arial"/>
                          <a:ea typeface="Arial"/>
                          <a:cs typeface="Arial"/>
                          <a:sym typeface="Arial"/>
                        </a:rPr>
                        <a:t>Destino existe </a:t>
                      </a:r>
                      <a:endParaRPr sz="1800" b="1">
                        <a:latin typeface="Arial"/>
                        <a:ea typeface="Arial"/>
                        <a:cs typeface="Arial"/>
                        <a:sym typeface="Arial"/>
                      </a:endParaRPr>
                    </a:p>
                  </a:txBody>
                  <a:tcPr marL="91450" marR="91450" marT="45725" marB="45725"/>
                </a:tc>
                <a:tc>
                  <a:txBody>
                    <a:bodyPr/>
                    <a:lstStyle/>
                    <a:p>
                      <a:pPr marL="0" marR="0" lvl="0" indent="0" algn="l" rtl="0">
                        <a:spcBef>
                          <a:spcPts val="0"/>
                        </a:spcBef>
                        <a:spcAft>
                          <a:spcPts val="0"/>
                        </a:spcAft>
                        <a:buNone/>
                      </a:pPr>
                      <a:r>
                        <a:rPr lang="en-US" sz="1800" b="1">
                          <a:latin typeface="Arial"/>
                          <a:ea typeface="Arial"/>
                          <a:cs typeface="Arial"/>
                          <a:sym typeface="Arial"/>
                        </a:rPr>
                        <a:t>Mesmo proprietário </a:t>
                      </a:r>
                      <a:endParaRPr sz="1800" b="1">
                        <a:latin typeface="Arial"/>
                        <a:ea typeface="Arial"/>
                        <a:cs typeface="Arial"/>
                        <a:sym typeface="Arial"/>
                      </a:endParaRPr>
                    </a:p>
                  </a:txBody>
                  <a:tcPr marL="91450" marR="91450" marT="45725" marB="45725"/>
                </a:tc>
                <a:tc>
                  <a:txBody>
                    <a:bodyPr/>
                    <a:lstStyle/>
                    <a:p>
                      <a:pPr marL="0" marR="0" lvl="0" indent="0" algn="l" rtl="0">
                        <a:spcBef>
                          <a:spcPts val="0"/>
                        </a:spcBef>
                        <a:spcAft>
                          <a:spcPts val="0"/>
                        </a:spcAft>
                        <a:buNone/>
                      </a:pPr>
                      <a:r>
                        <a:rPr lang="en-US" sz="1800" b="1">
                          <a:latin typeface="Arial"/>
                          <a:ea typeface="Arial"/>
                          <a:cs typeface="Arial"/>
                          <a:sym typeface="Arial"/>
                        </a:rPr>
                        <a:t>Gravação habilitada </a:t>
                      </a:r>
                      <a:endParaRPr sz="1800" b="1">
                        <a:latin typeface="Arial"/>
                        <a:ea typeface="Arial"/>
                        <a:cs typeface="Arial"/>
                        <a:sym typeface="Arial"/>
                      </a:endParaRPr>
                    </a:p>
                  </a:txBody>
                  <a:tcPr marL="91450" marR="91450" marT="45725" marB="45725"/>
                </a:tc>
                <a:tc>
                  <a:txBody>
                    <a:bodyPr/>
                    <a:lstStyle/>
                    <a:p>
                      <a:pPr marL="0" marR="0" lvl="0" indent="0" algn="l" rtl="0">
                        <a:spcBef>
                          <a:spcPts val="0"/>
                        </a:spcBef>
                        <a:spcAft>
                          <a:spcPts val="0"/>
                        </a:spcAft>
                        <a:buNone/>
                      </a:pPr>
                      <a:r>
                        <a:rPr lang="en-US" sz="1800" b="1">
                          <a:latin typeface="Arial"/>
                          <a:ea typeface="Arial"/>
                          <a:cs typeface="Arial"/>
                          <a:sym typeface="Arial"/>
                        </a:rPr>
                        <a:t>Motivo </a:t>
                      </a:r>
                      <a:endParaRPr sz="1800" b="1">
                        <a:latin typeface="Arial"/>
                        <a:ea typeface="Arial"/>
                        <a:cs typeface="Arial"/>
                        <a:sym typeface="Arial"/>
                      </a:endParaRPr>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r>
                        <a:rPr lang="en-US" sz="1800">
                          <a:latin typeface="Arial"/>
                          <a:ea typeface="Arial"/>
                          <a:cs typeface="Arial"/>
                          <a:sym typeface="Arial"/>
                        </a:rPr>
                        <a:t>us-east-2</a:t>
                      </a:r>
                      <a:endParaRPr/>
                    </a:p>
                  </a:txBody>
                  <a:tcPr marL="91450" marR="91450" marT="45725" marB="45725"/>
                </a:tc>
                <a:tc>
                  <a:txBody>
                    <a:bodyPr/>
                    <a:lstStyle/>
                    <a:p>
                      <a:pPr marL="0" marR="0" lvl="0" indent="0" algn="l" rtl="0">
                        <a:spcBef>
                          <a:spcPts val="0"/>
                        </a:spcBef>
                        <a:spcAft>
                          <a:spcPts val="0"/>
                        </a:spcAft>
                        <a:buNone/>
                      </a:pPr>
                      <a:r>
                        <a:rPr lang="en-US" sz="1800">
                          <a:latin typeface="Arial"/>
                          <a:ea typeface="Arial"/>
                          <a:cs typeface="Arial"/>
                          <a:sym typeface="Arial"/>
                        </a:rPr>
                        <a:t>my-hello-world-bucket</a:t>
                      </a:r>
                      <a:endParaRPr/>
                    </a:p>
                  </a:txBody>
                  <a:tcPr marL="91450" marR="91450" marT="45725" marB="45725"/>
                </a:tc>
                <a:tc>
                  <a:txBody>
                    <a:bodyPr/>
                    <a:lstStyle/>
                    <a:p>
                      <a:pPr marL="0" marR="0" lvl="0" indent="0" algn="l" rtl="0">
                        <a:spcBef>
                          <a:spcPts val="0"/>
                        </a:spcBef>
                        <a:spcAft>
                          <a:spcPts val="0"/>
                        </a:spcAft>
                        <a:buNone/>
                      </a:pPr>
                      <a:endParaRPr sz="1800">
                        <a:latin typeface="Arial"/>
                        <a:ea typeface="Arial"/>
                        <a:cs typeface="Arial"/>
                        <a:sym typeface="Arial"/>
                      </a:endParaRPr>
                    </a:p>
                  </a:txBody>
                  <a:tcPr marL="91450" marR="91450" marT="45725" marB="45725"/>
                </a:tc>
                <a:tc>
                  <a:txBody>
                    <a:bodyPr/>
                    <a:lstStyle/>
                    <a:p>
                      <a:pPr marL="0" marR="0" lvl="0" indent="0" algn="l" rtl="0">
                        <a:lnSpc>
                          <a:spcPct val="100000"/>
                        </a:lnSpc>
                        <a:spcBef>
                          <a:spcPts val="0"/>
                        </a:spcBef>
                        <a:spcAft>
                          <a:spcPts val="0"/>
                        </a:spcAft>
                        <a:buClr>
                          <a:schemeClr val="dk1"/>
                        </a:buClr>
                        <a:buSzPts val="1800"/>
                        <a:buFont typeface="Arial"/>
                        <a:buNone/>
                      </a:pPr>
                      <a:r>
                        <a:rPr lang="en-US" sz="1800">
                          <a:latin typeface="Arial"/>
                          <a:ea typeface="Arial"/>
                          <a:cs typeface="Arial"/>
                          <a:sym typeface="Arial"/>
                        </a:rPr>
                        <a:t>Não </a:t>
                      </a:r>
                      <a:endParaRPr sz="1800">
                        <a:latin typeface="Arial"/>
                        <a:ea typeface="Arial"/>
                        <a:cs typeface="Arial"/>
                        <a:sym typeface="Arial"/>
                      </a:endParaRPr>
                    </a:p>
                  </a:txBody>
                  <a:tcPr marL="91450" marR="91450" marT="45725" marB="45725"/>
                </a:tc>
                <a:tc>
                  <a:txBody>
                    <a:bodyPr/>
                    <a:lstStyle/>
                    <a:p>
                      <a:pPr marL="0" marR="0" lvl="0" indent="0" algn="l" rtl="0">
                        <a:lnSpc>
                          <a:spcPct val="100000"/>
                        </a:lnSpc>
                        <a:spcBef>
                          <a:spcPts val="0"/>
                        </a:spcBef>
                        <a:spcAft>
                          <a:spcPts val="0"/>
                        </a:spcAft>
                        <a:buClr>
                          <a:schemeClr val="dk1"/>
                        </a:buClr>
                        <a:buSzPts val="1800"/>
                        <a:buFont typeface="Arial"/>
                        <a:buNone/>
                      </a:pPr>
                      <a:r>
                        <a:rPr lang="en-US" sz="1800">
                          <a:latin typeface="Arial"/>
                          <a:ea typeface="Arial"/>
                          <a:cs typeface="Arial"/>
                          <a:sym typeface="Arial"/>
                        </a:rPr>
                        <a:t>Não </a:t>
                      </a:r>
                      <a:endParaRPr sz="1800">
                        <a:latin typeface="Arial"/>
                        <a:ea typeface="Arial"/>
                        <a:cs typeface="Arial"/>
                        <a:sym typeface="Arial"/>
                      </a:endParaRPr>
                    </a:p>
                  </a:txBody>
                  <a:tcPr marL="91450" marR="91450" marT="45725" marB="45725"/>
                </a:tc>
                <a:tc>
                  <a:txBody>
                    <a:bodyPr/>
                    <a:lstStyle/>
                    <a:p>
                      <a:pPr marL="0" marR="0" lvl="0" indent="0" algn="l" rtl="0">
                        <a:lnSpc>
                          <a:spcPct val="100000"/>
                        </a:lnSpc>
                        <a:spcBef>
                          <a:spcPts val="0"/>
                        </a:spcBef>
                        <a:spcAft>
                          <a:spcPts val="0"/>
                        </a:spcAft>
                        <a:buClr>
                          <a:schemeClr val="dk1"/>
                        </a:buClr>
                        <a:buSzPts val="1800"/>
                        <a:buFont typeface="Arial"/>
                        <a:buNone/>
                      </a:pPr>
                      <a:r>
                        <a:rPr lang="en-US" sz="1800">
                          <a:latin typeface="Arial"/>
                          <a:ea typeface="Arial"/>
                          <a:cs typeface="Arial"/>
                          <a:sym typeface="Arial"/>
                        </a:rPr>
                        <a:t>Não </a:t>
                      </a:r>
                      <a:endParaRPr sz="1800">
                        <a:latin typeface="Arial"/>
                        <a:ea typeface="Arial"/>
                        <a:cs typeface="Arial"/>
                        <a:sym typeface="Arial"/>
                      </a:endParaRPr>
                    </a:p>
                  </a:txBody>
                  <a:tcPr marL="91450" marR="91450" marT="45725" marB="45725"/>
                </a:tc>
                <a:tc>
                  <a:txBody>
                    <a:bodyPr/>
                    <a:lstStyle/>
                    <a:p>
                      <a:pPr marL="0" marR="0" lvl="0" indent="0" algn="l" rtl="0">
                        <a:spcBef>
                          <a:spcPts val="0"/>
                        </a:spcBef>
                        <a:spcAft>
                          <a:spcPts val="0"/>
                        </a:spcAft>
                        <a:buNone/>
                      </a:pPr>
                      <a:r>
                        <a:rPr lang="en-US" sz="1800">
                          <a:latin typeface="Arial"/>
                          <a:ea typeface="Arial"/>
                          <a:cs typeface="Arial"/>
                          <a:sym typeface="Arial"/>
                        </a:rPr>
                        <a:t>Registro em log </a:t>
                      </a:r>
                      <a:br>
                        <a:rPr lang="en-US" sz="1800">
                          <a:latin typeface="Arial"/>
                          <a:ea typeface="Arial"/>
                          <a:cs typeface="Arial"/>
                          <a:sym typeface="Arial"/>
                        </a:rPr>
                      </a:br>
                      <a:r>
                        <a:rPr lang="en-US" sz="1800">
                          <a:latin typeface="Arial"/>
                          <a:ea typeface="Arial"/>
                          <a:cs typeface="Arial"/>
                          <a:sym typeface="Arial"/>
                        </a:rPr>
                        <a:t>não habilitado </a:t>
                      </a:r>
                      <a:endParaRPr sz="1800">
                        <a:latin typeface="Arial"/>
                        <a:ea typeface="Arial"/>
                        <a:cs typeface="Arial"/>
                        <a:sym typeface="Arial"/>
                      </a:endParaRPr>
                    </a:p>
                  </a:txBody>
                  <a:tcPr marL="91450" marR="91450" marT="45725" marB="45725"/>
                </a:tc>
                <a:extLst>
                  <a:ext uri="{0D108BD9-81ED-4DB2-BD59-A6C34878D82A}">
                    <a16:rowId xmlns:a16="http://schemas.microsoft.com/office/drawing/2014/main" val="10001"/>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6"/>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O que é o AWS Well-Architected Framework?</a:t>
            </a:r>
            <a:endParaRPr/>
          </a:p>
        </p:txBody>
      </p:sp>
      <p:sp>
        <p:nvSpPr>
          <p:cNvPr id="303" name="Google Shape;303;p6"/>
          <p:cNvSpPr txBox="1">
            <a:spLocks noGrp="1"/>
          </p:cNvSpPr>
          <p:nvPr>
            <p:ph type="body" idx="4294967295"/>
          </p:nvPr>
        </p:nvSpPr>
        <p:spPr>
          <a:xfrm>
            <a:off x="995363" y="1825353"/>
            <a:ext cx="10201275" cy="40401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800"/>
              <a:buChar char="•"/>
            </a:pPr>
            <a:r>
              <a:rPr lang="en-US"/>
              <a:t>Um guia para projetar infraestruturas que são:</a:t>
            </a:r>
            <a:endParaRPr/>
          </a:p>
          <a:p>
            <a:pPr marL="685800" lvl="1" indent="-228600" algn="l" rtl="0">
              <a:lnSpc>
                <a:spcPct val="90000"/>
              </a:lnSpc>
              <a:spcBef>
                <a:spcPts val="500"/>
              </a:spcBef>
              <a:spcAft>
                <a:spcPts val="0"/>
              </a:spcAft>
              <a:buClr>
                <a:srgbClr val="000000"/>
              </a:buClr>
              <a:buSzPts val="2400"/>
              <a:buFont typeface="Noto Sans Symbols"/>
              <a:buChar char="✔"/>
            </a:pPr>
            <a:r>
              <a:rPr lang="en-US">
                <a:solidFill>
                  <a:srgbClr val="000000"/>
                </a:solidFill>
              </a:rPr>
              <a:t>Seguro</a:t>
            </a:r>
            <a:endParaRPr>
              <a:solidFill>
                <a:srgbClr val="000000"/>
              </a:solidFill>
            </a:endParaRPr>
          </a:p>
          <a:p>
            <a:pPr marL="685800" lvl="1" indent="-228600" algn="l" rtl="0">
              <a:lnSpc>
                <a:spcPct val="90000"/>
              </a:lnSpc>
              <a:spcBef>
                <a:spcPts val="500"/>
              </a:spcBef>
              <a:spcAft>
                <a:spcPts val="0"/>
              </a:spcAft>
              <a:buClr>
                <a:srgbClr val="000000"/>
              </a:buClr>
              <a:buSzPts val="2400"/>
              <a:buFont typeface="Noto Sans Symbols"/>
              <a:buChar char="✔"/>
            </a:pPr>
            <a:r>
              <a:rPr lang="en-US">
                <a:solidFill>
                  <a:srgbClr val="000000"/>
                </a:solidFill>
              </a:rPr>
              <a:t>Alta performance</a:t>
            </a:r>
            <a:endParaRPr>
              <a:solidFill>
                <a:srgbClr val="000000"/>
              </a:solidFill>
            </a:endParaRPr>
          </a:p>
          <a:p>
            <a:pPr marL="685800" lvl="1" indent="-228600" algn="l" rtl="0">
              <a:lnSpc>
                <a:spcPct val="90000"/>
              </a:lnSpc>
              <a:spcBef>
                <a:spcPts val="500"/>
              </a:spcBef>
              <a:spcAft>
                <a:spcPts val="0"/>
              </a:spcAft>
              <a:buClr>
                <a:srgbClr val="000000"/>
              </a:buClr>
              <a:buSzPts val="2400"/>
              <a:buFont typeface="Noto Sans Symbols"/>
              <a:buChar char="✔"/>
            </a:pPr>
            <a:r>
              <a:rPr lang="en-US">
                <a:solidFill>
                  <a:srgbClr val="000000"/>
                </a:solidFill>
              </a:rPr>
              <a:t>Resiliente</a:t>
            </a:r>
            <a:endParaRPr>
              <a:solidFill>
                <a:srgbClr val="000000"/>
              </a:solidFill>
            </a:endParaRPr>
          </a:p>
          <a:p>
            <a:pPr marL="685800" lvl="1" indent="-228600" algn="l" rtl="0">
              <a:lnSpc>
                <a:spcPct val="90000"/>
              </a:lnSpc>
              <a:spcBef>
                <a:spcPts val="500"/>
              </a:spcBef>
              <a:spcAft>
                <a:spcPts val="0"/>
              </a:spcAft>
              <a:buClr>
                <a:srgbClr val="000000"/>
              </a:buClr>
              <a:buSzPts val="2400"/>
              <a:buFont typeface="Noto Sans Symbols"/>
              <a:buChar char="✔"/>
            </a:pPr>
            <a:r>
              <a:rPr lang="en-US">
                <a:solidFill>
                  <a:srgbClr val="000000"/>
                </a:solidFill>
              </a:rPr>
              <a:t>Eficientes</a:t>
            </a:r>
            <a:endParaRPr>
              <a:solidFill>
                <a:srgbClr val="000000"/>
              </a:solidFill>
            </a:endParaRPr>
          </a:p>
          <a:p>
            <a:pPr marL="228600" lvl="0" indent="-228600" algn="l" rtl="0">
              <a:lnSpc>
                <a:spcPct val="90000"/>
              </a:lnSpc>
              <a:spcBef>
                <a:spcPts val="1000"/>
              </a:spcBef>
              <a:spcAft>
                <a:spcPts val="0"/>
              </a:spcAft>
              <a:buClr>
                <a:schemeClr val="dk1"/>
              </a:buClr>
              <a:buSzPts val="2800"/>
              <a:buChar char="•"/>
            </a:pPr>
            <a:r>
              <a:rPr lang="en-US"/>
              <a:t>Uma abordagem consistente para avaliar e implementar arquiteturas de nuvem</a:t>
            </a:r>
            <a:endParaRPr/>
          </a:p>
          <a:p>
            <a:pPr marL="228600" lvl="0" indent="-228600" algn="l" rtl="0">
              <a:lnSpc>
                <a:spcPct val="90000"/>
              </a:lnSpc>
              <a:spcBef>
                <a:spcPts val="1000"/>
              </a:spcBef>
              <a:spcAft>
                <a:spcPts val="0"/>
              </a:spcAft>
              <a:buClr>
                <a:schemeClr val="dk1"/>
              </a:buClr>
              <a:buSzPts val="2800"/>
              <a:buChar char="•"/>
            </a:pPr>
            <a:r>
              <a:rPr lang="en-US"/>
              <a:t>Uma maneira de fornecer melhores práticas que foram desenvolvidas a partir das lições aprendidas durante análises de arquiteturas de clientes</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688"/>
        <p:cNvGrpSpPr/>
        <p:nvPr/>
      </p:nvGrpSpPr>
      <p:grpSpPr>
        <a:xfrm>
          <a:off x="0" y="0"/>
          <a:ext cx="0" cy="0"/>
          <a:chOff x="0" y="0"/>
          <a:chExt cx="0" cy="0"/>
        </a:xfrm>
      </p:grpSpPr>
      <p:sp>
        <p:nvSpPr>
          <p:cNvPr id="1689" name="Google Shape;1689;p60"/>
          <p:cNvSpPr txBox="1">
            <a:spLocks noGrp="1"/>
          </p:cNvSpPr>
          <p:nvPr>
            <p:ph type="title"/>
          </p:nvPr>
        </p:nvSpPr>
        <p:spPr>
          <a:xfrm>
            <a:off x="419100" y="1178376"/>
            <a:ext cx="4268647"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000"/>
              <a:buFont typeface="Arial"/>
              <a:buNone/>
            </a:pPr>
            <a:r>
              <a:rPr lang="en-US">
                <a:latin typeface="Arial"/>
                <a:ea typeface="Arial"/>
                <a:cs typeface="Arial"/>
                <a:sym typeface="Arial"/>
              </a:rPr>
              <a:t>Principais lições da Seção 3</a:t>
            </a:r>
            <a:endParaRPr>
              <a:latin typeface="Arial"/>
              <a:ea typeface="Arial"/>
              <a:cs typeface="Arial"/>
              <a:sym typeface="Arial"/>
            </a:endParaRPr>
          </a:p>
        </p:txBody>
      </p:sp>
      <p:pic>
        <p:nvPicPr>
          <p:cNvPr id="1690" name="Google Shape;1690;p60"/>
          <p:cNvPicPr preferRelativeResize="0"/>
          <p:nvPr/>
        </p:nvPicPr>
        <p:blipFill rotWithShape="1">
          <a:blip r:embed="rId3">
            <a:alphaModFix/>
          </a:blip>
          <a:srcRect/>
          <a:stretch/>
        </p:blipFill>
        <p:spPr>
          <a:xfrm>
            <a:off x="597222" y="2835670"/>
            <a:ext cx="3931314" cy="3104201"/>
          </a:xfrm>
          <a:prstGeom prst="rect">
            <a:avLst/>
          </a:prstGeom>
          <a:noFill/>
          <a:ln>
            <a:noFill/>
          </a:ln>
        </p:spPr>
      </p:pic>
      <p:sp>
        <p:nvSpPr>
          <p:cNvPr id="1691" name="Google Shape;1691;p60"/>
          <p:cNvSpPr txBox="1">
            <a:spLocks noGrp="1"/>
          </p:cNvSpPr>
          <p:nvPr>
            <p:ph type="body" idx="1"/>
          </p:nvPr>
        </p:nvSpPr>
        <p:spPr>
          <a:xfrm>
            <a:off x="5714474" y="953090"/>
            <a:ext cx="5767612" cy="5403260"/>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400"/>
              <a:buChar char="•"/>
            </a:pPr>
            <a:r>
              <a:rPr lang="en-US" sz="2400">
                <a:solidFill>
                  <a:schemeClr val="accent5"/>
                </a:solidFill>
                <a:latin typeface="Arial"/>
                <a:ea typeface="Arial"/>
                <a:cs typeface="Arial"/>
                <a:sym typeface="Arial"/>
              </a:rPr>
              <a:t>O AWS Trusted Advisor </a:t>
            </a:r>
            <a:r>
              <a:rPr lang="en-US" sz="2400">
                <a:latin typeface="Arial"/>
                <a:ea typeface="Arial"/>
                <a:cs typeface="Arial"/>
                <a:sym typeface="Arial"/>
              </a:rPr>
              <a:t>é uma ferramenta on-line que fornece orientações em tempo real para ajudar a provisionar recursos de acordo com as melhores práticas da AWS. </a:t>
            </a:r>
            <a:endParaRPr/>
          </a:p>
          <a:p>
            <a:pPr marL="228600" lvl="0" indent="-228600" algn="l" rtl="0">
              <a:lnSpc>
                <a:spcPct val="90000"/>
              </a:lnSpc>
              <a:spcBef>
                <a:spcPts val="1000"/>
              </a:spcBef>
              <a:spcAft>
                <a:spcPts val="0"/>
              </a:spcAft>
              <a:buClr>
                <a:schemeClr val="dk1"/>
              </a:buClr>
              <a:buSzPts val="2400"/>
              <a:buChar char="•"/>
            </a:pPr>
            <a:r>
              <a:rPr lang="en-US" sz="2400">
                <a:latin typeface="Arial"/>
                <a:ea typeface="Arial"/>
                <a:cs typeface="Arial"/>
                <a:sym typeface="Arial"/>
              </a:rPr>
              <a:t>O AWS Trusted Advisor analisa </a:t>
            </a:r>
            <a:r>
              <a:rPr lang="en-US" sz="2400">
                <a:solidFill>
                  <a:schemeClr val="accent5"/>
                </a:solidFill>
                <a:latin typeface="Arial"/>
                <a:ea typeface="Arial"/>
                <a:cs typeface="Arial"/>
                <a:sym typeface="Arial"/>
              </a:rPr>
              <a:t>todo o seu ambiente da AWS </a:t>
            </a:r>
            <a:r>
              <a:rPr lang="en-US" sz="2400">
                <a:latin typeface="Arial"/>
                <a:ea typeface="Arial"/>
                <a:cs typeface="Arial"/>
                <a:sym typeface="Arial"/>
              </a:rPr>
              <a:t>e oferece recomendações em tempo real em cinco categorias.</a:t>
            </a:r>
            <a:endParaRPr/>
          </a:p>
          <a:p>
            <a:pPr marL="228600" lvl="0" indent="-228600" algn="l" rtl="0">
              <a:lnSpc>
                <a:spcPct val="90000"/>
              </a:lnSpc>
              <a:spcBef>
                <a:spcPts val="1000"/>
              </a:spcBef>
              <a:spcAft>
                <a:spcPts val="0"/>
              </a:spcAft>
              <a:buClr>
                <a:schemeClr val="dk1"/>
              </a:buClr>
              <a:buSzPts val="2400"/>
              <a:buChar char="•"/>
            </a:pPr>
            <a:r>
              <a:rPr lang="en-US" sz="2400">
                <a:latin typeface="Arial"/>
                <a:ea typeface="Arial"/>
                <a:cs typeface="Arial"/>
                <a:sym typeface="Arial"/>
              </a:rPr>
              <a:t>Você pode usar o AWS Trusted Advisor para ajudar a otimizar seu ambiente da AWS assim que começar a implementar seus projetos de arquitetura.</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695"/>
        <p:cNvGrpSpPr/>
        <p:nvPr/>
      </p:nvGrpSpPr>
      <p:grpSpPr>
        <a:xfrm>
          <a:off x="0" y="0"/>
          <a:ext cx="0" cy="0"/>
          <a:chOff x="0" y="0"/>
          <a:chExt cx="0" cy="0"/>
        </a:xfrm>
      </p:grpSpPr>
      <p:sp>
        <p:nvSpPr>
          <p:cNvPr id="1696" name="Google Shape;1696;p61"/>
          <p:cNvSpPr txBox="1">
            <a:spLocks noGrp="1"/>
          </p:cNvSpPr>
          <p:nvPr>
            <p:ph type="body" idx="1"/>
          </p:nvPr>
        </p:nvSpPr>
        <p:spPr>
          <a:xfrm>
            <a:off x="419100" y="2554356"/>
            <a:ext cx="8059738" cy="4884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36C2B4"/>
              </a:buClr>
              <a:buSzPts val="2000"/>
              <a:buNone/>
            </a:pPr>
            <a:r>
              <a:rPr lang="en-US"/>
              <a:t>Módulo 9: Arquitetura de nuvem</a:t>
            </a:r>
            <a:endParaRPr/>
          </a:p>
          <a:p>
            <a:pPr marL="0" lvl="0" indent="0" algn="l" rtl="0">
              <a:lnSpc>
                <a:spcPct val="90000"/>
              </a:lnSpc>
              <a:spcBef>
                <a:spcPts val="1000"/>
              </a:spcBef>
              <a:spcAft>
                <a:spcPts val="0"/>
              </a:spcAft>
              <a:buClr>
                <a:srgbClr val="36C2B4"/>
              </a:buClr>
              <a:buSzPts val="2000"/>
              <a:buNone/>
            </a:pPr>
            <a:endParaRPr/>
          </a:p>
        </p:txBody>
      </p:sp>
      <p:sp>
        <p:nvSpPr>
          <p:cNvPr id="1697" name="Google Shape;1697;p61"/>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sz="4000"/>
              <a:t>Conclusão do módulo</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701"/>
        <p:cNvGrpSpPr/>
        <p:nvPr/>
      </p:nvGrpSpPr>
      <p:grpSpPr>
        <a:xfrm>
          <a:off x="0" y="0"/>
          <a:ext cx="0" cy="0"/>
          <a:chOff x="0" y="0"/>
          <a:chExt cx="0" cy="0"/>
        </a:xfrm>
      </p:grpSpPr>
      <p:sp>
        <p:nvSpPr>
          <p:cNvPr id="1702" name="Google Shape;1702;p62"/>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latin typeface="Arial"/>
                <a:ea typeface="Arial"/>
                <a:cs typeface="Arial"/>
                <a:sym typeface="Arial"/>
              </a:rPr>
              <a:t>Resumo do módulo </a:t>
            </a:r>
            <a:endParaRPr/>
          </a:p>
        </p:txBody>
      </p:sp>
      <p:sp>
        <p:nvSpPr>
          <p:cNvPr id="1703" name="Google Shape;1703;p62"/>
          <p:cNvSpPr txBox="1">
            <a:spLocks noGrp="1"/>
          </p:cNvSpPr>
          <p:nvPr>
            <p:ph type="body" idx="1"/>
          </p:nvPr>
        </p:nvSpPr>
        <p:spPr>
          <a:xfrm>
            <a:off x="419100" y="1528175"/>
            <a:ext cx="10299700"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en-US"/>
              <a:t>Resumindo, neste módulo você aprendeu a:</a:t>
            </a:r>
            <a:endParaRPr/>
          </a:p>
          <a:p>
            <a:pPr marL="228600" lvl="0" indent="-228600" algn="l" rtl="0">
              <a:lnSpc>
                <a:spcPct val="90000"/>
              </a:lnSpc>
              <a:spcBef>
                <a:spcPts val="1000"/>
              </a:spcBef>
              <a:spcAft>
                <a:spcPts val="0"/>
              </a:spcAft>
              <a:buClr>
                <a:schemeClr val="dk1"/>
              </a:buClr>
              <a:buSzPts val="2800"/>
              <a:buChar char="•"/>
            </a:pPr>
            <a:r>
              <a:rPr lang="en-US"/>
              <a:t>Descrever o AWS Well-Architected Framework, incluindo os cinco pilares</a:t>
            </a:r>
            <a:endParaRPr/>
          </a:p>
          <a:p>
            <a:pPr marL="228600" lvl="0" indent="-228600" algn="l" rtl="0">
              <a:lnSpc>
                <a:spcPct val="90000"/>
              </a:lnSpc>
              <a:spcBef>
                <a:spcPts val="1000"/>
              </a:spcBef>
              <a:spcAft>
                <a:spcPts val="0"/>
              </a:spcAft>
              <a:buClr>
                <a:schemeClr val="dk1"/>
              </a:buClr>
              <a:buSzPts val="2800"/>
              <a:buChar char="•"/>
            </a:pPr>
            <a:r>
              <a:rPr lang="en-US">
                <a:latin typeface="Arial"/>
                <a:ea typeface="Arial"/>
                <a:cs typeface="Arial"/>
                <a:sym typeface="Arial"/>
              </a:rPr>
              <a:t>Identificar os princípios de design do AWS Well-Architected Framework</a:t>
            </a:r>
            <a:endParaRPr/>
          </a:p>
          <a:p>
            <a:pPr marL="228600" lvl="0" indent="-228600" algn="l" rtl="0">
              <a:lnSpc>
                <a:spcPct val="90000"/>
              </a:lnSpc>
              <a:spcBef>
                <a:spcPts val="1000"/>
              </a:spcBef>
              <a:spcAft>
                <a:spcPts val="0"/>
              </a:spcAft>
              <a:buClr>
                <a:schemeClr val="dk1"/>
              </a:buClr>
              <a:buSzPts val="2800"/>
              <a:buChar char="•"/>
            </a:pPr>
            <a:r>
              <a:rPr lang="en-US">
                <a:latin typeface="Arial"/>
                <a:ea typeface="Arial"/>
                <a:cs typeface="Arial"/>
                <a:sym typeface="Arial"/>
              </a:rPr>
              <a:t>Explicar a importância da confiabilidade e da alta disponibilidade</a:t>
            </a:r>
            <a:endParaRPr/>
          </a:p>
          <a:p>
            <a:pPr marL="228600" lvl="0" indent="-228600" algn="l" rtl="0">
              <a:lnSpc>
                <a:spcPct val="90000"/>
              </a:lnSpc>
              <a:spcBef>
                <a:spcPts val="1000"/>
              </a:spcBef>
              <a:spcAft>
                <a:spcPts val="0"/>
              </a:spcAft>
              <a:buClr>
                <a:schemeClr val="dk1"/>
              </a:buClr>
              <a:buSzPts val="2800"/>
              <a:buChar char="•"/>
            </a:pPr>
            <a:r>
              <a:rPr lang="en-US">
                <a:latin typeface="Arial"/>
                <a:ea typeface="Arial"/>
                <a:cs typeface="Arial"/>
                <a:sym typeface="Arial"/>
              </a:rPr>
              <a:t>Identificar como o AWS Trusted Advisor ajuda os clientes</a:t>
            </a:r>
            <a:endParaRPr/>
          </a:p>
          <a:p>
            <a:pPr marL="228600" lvl="0" indent="-228600" algn="l" rtl="0">
              <a:lnSpc>
                <a:spcPct val="90000"/>
              </a:lnSpc>
              <a:spcBef>
                <a:spcPts val="1000"/>
              </a:spcBef>
              <a:spcAft>
                <a:spcPts val="0"/>
              </a:spcAft>
              <a:buClr>
                <a:schemeClr val="dk1"/>
              </a:buClr>
              <a:buSzPts val="2800"/>
              <a:buChar char="•"/>
            </a:pPr>
            <a:r>
              <a:rPr lang="en-US">
                <a:latin typeface="Arial"/>
                <a:ea typeface="Arial"/>
                <a:cs typeface="Arial"/>
                <a:sym typeface="Arial"/>
              </a:rPr>
              <a:t>Interpretar as recomendações do AWS Trusted Advisor</a:t>
            </a:r>
            <a:endParaRPr>
              <a:latin typeface="Arial"/>
              <a:ea typeface="Arial"/>
              <a:cs typeface="Arial"/>
              <a:sym typeface="Arial"/>
            </a:endParaRPr>
          </a:p>
          <a:p>
            <a:pPr marL="0" lvl="0" indent="0" algn="l" rtl="0">
              <a:lnSpc>
                <a:spcPct val="90000"/>
              </a:lnSpc>
              <a:spcBef>
                <a:spcPts val="1000"/>
              </a:spcBef>
              <a:spcAft>
                <a:spcPts val="0"/>
              </a:spcAft>
              <a:buClr>
                <a:schemeClr val="dk1"/>
              </a:buClr>
              <a:buSzPts val="2800"/>
              <a:buNone/>
            </a:pPr>
            <a:endParaRPr>
              <a:latin typeface="Arial"/>
              <a:ea typeface="Arial"/>
              <a:cs typeface="Arial"/>
              <a:sym typeface="Aria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707"/>
        <p:cNvGrpSpPr/>
        <p:nvPr/>
      </p:nvGrpSpPr>
      <p:grpSpPr>
        <a:xfrm>
          <a:off x="0" y="0"/>
          <a:ext cx="0" cy="0"/>
          <a:chOff x="0" y="0"/>
          <a:chExt cx="0" cy="0"/>
        </a:xfrm>
      </p:grpSpPr>
      <p:sp>
        <p:nvSpPr>
          <p:cNvPr id="1708" name="Google Shape;1708;p63"/>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sz="4000">
                <a:latin typeface="Arial"/>
                <a:ea typeface="Arial"/>
                <a:cs typeface="Arial"/>
                <a:sym typeface="Arial"/>
              </a:rPr>
              <a:t>Conclua o teste de conhecimento</a:t>
            </a:r>
            <a:endParaRPr/>
          </a:p>
        </p:txBody>
      </p:sp>
      <p:pic>
        <p:nvPicPr>
          <p:cNvPr id="1709" name="Google Shape;1709;p63"/>
          <p:cNvPicPr preferRelativeResize="0"/>
          <p:nvPr/>
        </p:nvPicPr>
        <p:blipFill rotWithShape="1">
          <a:blip r:embed="rId3">
            <a:alphaModFix/>
          </a:blip>
          <a:srcRect/>
          <a:stretch/>
        </p:blipFill>
        <p:spPr>
          <a:xfrm>
            <a:off x="2588755" y="1564105"/>
            <a:ext cx="6864617" cy="4576411"/>
          </a:xfrm>
          <a:prstGeom prst="rect">
            <a:avLst/>
          </a:prstGeom>
          <a:noFill/>
          <a:ln w="9525" cap="flat" cmpd="sng">
            <a:solidFill>
              <a:schemeClr val="accent1"/>
            </a:solidFill>
            <a:prstDash val="solid"/>
            <a:round/>
            <a:headEnd type="none" w="sm" len="sm"/>
            <a:tailEnd type="none" w="sm" len="sm"/>
          </a:ln>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714"/>
        <p:cNvGrpSpPr/>
        <p:nvPr/>
      </p:nvGrpSpPr>
      <p:grpSpPr>
        <a:xfrm>
          <a:off x="0" y="0"/>
          <a:ext cx="0" cy="0"/>
          <a:chOff x="0" y="0"/>
          <a:chExt cx="0" cy="0"/>
        </a:xfrm>
      </p:grpSpPr>
      <p:sp>
        <p:nvSpPr>
          <p:cNvPr id="1715" name="Google Shape;1715;p64"/>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Exemplo de pergunta do exame</a:t>
            </a:r>
            <a:endParaRPr/>
          </a:p>
        </p:txBody>
      </p:sp>
      <p:sp>
        <p:nvSpPr>
          <p:cNvPr id="1716" name="Google Shape;1716;p64"/>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400"/>
              <a:buNone/>
            </a:pPr>
            <a:r>
              <a:rPr lang="en-US" sz="2400"/>
              <a:t>Um engenheiro de operações de sistema que trabalha em uma empresa quer proteger seus dados em trânsito e ociosos. Quais serviços ele pode usar para proteger seus dados?</a:t>
            </a:r>
            <a:endParaRPr/>
          </a:p>
          <a:p>
            <a:pPr marL="228600" lvl="0" indent="-76200" algn="l" rtl="0">
              <a:lnSpc>
                <a:spcPct val="90000"/>
              </a:lnSpc>
              <a:spcBef>
                <a:spcPts val="1000"/>
              </a:spcBef>
              <a:spcAft>
                <a:spcPts val="0"/>
              </a:spcAft>
              <a:buClr>
                <a:schemeClr val="dk1"/>
              </a:buClr>
              <a:buSzPts val="2400"/>
              <a:buNone/>
            </a:pPr>
            <a:endParaRPr sz="2400"/>
          </a:p>
          <a:p>
            <a:pPr marL="0" lvl="0" indent="0" algn="l" rtl="0">
              <a:lnSpc>
                <a:spcPct val="90000"/>
              </a:lnSpc>
              <a:spcBef>
                <a:spcPts val="1000"/>
              </a:spcBef>
              <a:spcAft>
                <a:spcPts val="0"/>
              </a:spcAft>
              <a:buClr>
                <a:schemeClr val="dk1"/>
              </a:buClr>
              <a:buSzPts val="2400"/>
              <a:buNone/>
            </a:pPr>
            <a:endParaRPr sz="2400"/>
          </a:p>
          <a:p>
            <a:pPr marL="457200" lvl="0" indent="-457200" algn="l" rtl="0">
              <a:lnSpc>
                <a:spcPct val="90000"/>
              </a:lnSpc>
              <a:spcBef>
                <a:spcPts val="1000"/>
              </a:spcBef>
              <a:spcAft>
                <a:spcPts val="0"/>
              </a:spcAft>
              <a:buClr>
                <a:schemeClr val="dk1"/>
              </a:buClr>
              <a:buSzPts val="2400"/>
              <a:buFont typeface="Arial"/>
              <a:buAutoNum type="alphaUcPeriod"/>
            </a:pPr>
            <a:r>
              <a:rPr lang="en-US" sz="2400"/>
              <a:t>Elastic Load Balancing</a:t>
            </a:r>
            <a:endParaRPr sz="2400"/>
          </a:p>
          <a:p>
            <a:pPr marL="457200" lvl="0" indent="-457200" algn="l" rtl="0">
              <a:lnSpc>
                <a:spcPct val="90000"/>
              </a:lnSpc>
              <a:spcBef>
                <a:spcPts val="1000"/>
              </a:spcBef>
              <a:spcAft>
                <a:spcPts val="0"/>
              </a:spcAft>
              <a:buClr>
                <a:schemeClr val="dk1"/>
              </a:buClr>
              <a:buSzPts val="2400"/>
              <a:buFont typeface="Arial"/>
              <a:buAutoNum type="alphaUcPeriod"/>
            </a:pPr>
            <a:r>
              <a:rPr lang="en-US" sz="2400"/>
              <a:t>Amazon Elastic Block Store (Amazon EBS)</a:t>
            </a:r>
            <a:endParaRPr/>
          </a:p>
          <a:p>
            <a:pPr marL="457200" lvl="0" indent="-457200" algn="l" rtl="0">
              <a:lnSpc>
                <a:spcPct val="90000"/>
              </a:lnSpc>
              <a:spcBef>
                <a:spcPts val="1000"/>
              </a:spcBef>
              <a:spcAft>
                <a:spcPts val="0"/>
              </a:spcAft>
              <a:buClr>
                <a:schemeClr val="dk1"/>
              </a:buClr>
              <a:buSzPts val="2400"/>
              <a:buFont typeface="Arial"/>
              <a:buAutoNum type="alphaUcPeriod"/>
            </a:pPr>
            <a:r>
              <a:rPr lang="en-US" sz="2400"/>
              <a:t>Amazon Simple Storage Service (Amazon S3)</a:t>
            </a:r>
            <a:endParaRPr/>
          </a:p>
          <a:p>
            <a:pPr marL="457200" lvl="0" indent="-457200" algn="l" rtl="0">
              <a:lnSpc>
                <a:spcPct val="90000"/>
              </a:lnSpc>
              <a:spcBef>
                <a:spcPts val="1000"/>
              </a:spcBef>
              <a:spcAft>
                <a:spcPts val="0"/>
              </a:spcAft>
              <a:buClr>
                <a:schemeClr val="dk1"/>
              </a:buClr>
              <a:buSzPts val="2400"/>
              <a:buFont typeface="Arial"/>
              <a:buAutoNum type="alphaUcPeriod"/>
            </a:pPr>
            <a:r>
              <a:rPr lang="en-US" sz="2400"/>
              <a:t>Todas as opções anteriores</a:t>
            </a:r>
            <a:endParaRPr/>
          </a:p>
        </p:txBody>
      </p:sp>
      <p:sp>
        <p:nvSpPr>
          <p:cNvPr id="1717" name="Google Shape;1717;p64" descr="box around at rest."/>
          <p:cNvSpPr/>
          <p:nvPr/>
        </p:nvSpPr>
        <p:spPr>
          <a:xfrm>
            <a:off x="430914" y="1870546"/>
            <a:ext cx="5804786" cy="396240"/>
          </a:xfrm>
          <a:prstGeom prst="rect">
            <a:avLst/>
          </a:prstGeom>
          <a:noFill/>
          <a:ln w="2857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718" name="Google Shape;1718;p64" descr="box around response D: All of the above."/>
          <p:cNvSpPr/>
          <p:nvPr/>
        </p:nvSpPr>
        <p:spPr>
          <a:xfrm>
            <a:off x="419100" y="4921822"/>
            <a:ext cx="4216400" cy="396240"/>
          </a:xfrm>
          <a:prstGeom prst="rect">
            <a:avLst/>
          </a:prstGeom>
          <a:noFill/>
          <a:ln w="2857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7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722"/>
        <p:cNvGrpSpPr/>
        <p:nvPr/>
      </p:nvGrpSpPr>
      <p:grpSpPr>
        <a:xfrm>
          <a:off x="0" y="0"/>
          <a:ext cx="0" cy="0"/>
          <a:chOff x="0" y="0"/>
          <a:chExt cx="0" cy="0"/>
        </a:xfrm>
      </p:grpSpPr>
      <p:sp>
        <p:nvSpPr>
          <p:cNvPr id="1723" name="Google Shape;1723;p65"/>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latin typeface="Arial"/>
                <a:ea typeface="Arial"/>
                <a:cs typeface="Arial"/>
                <a:sym typeface="Arial"/>
              </a:rPr>
              <a:t>Recursos adicionais</a:t>
            </a:r>
            <a:endParaRPr/>
          </a:p>
        </p:txBody>
      </p:sp>
      <p:sp>
        <p:nvSpPr>
          <p:cNvPr id="1724" name="Google Shape;1724;p65"/>
          <p:cNvSpPr txBox="1">
            <a:spLocks noGrp="1"/>
          </p:cNvSpPr>
          <p:nvPr>
            <p:ph type="body" idx="1"/>
          </p:nvPr>
        </p:nvSpPr>
        <p:spPr>
          <a:xfrm>
            <a:off x="419100" y="1528175"/>
            <a:ext cx="11353800" cy="464878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800"/>
              <a:buChar char="•"/>
            </a:pPr>
            <a:r>
              <a:rPr lang="en-US" u="sng">
                <a:solidFill>
                  <a:schemeClr val="hlink"/>
                </a:solidFill>
                <a:hlinkClick r:id="rId3"/>
              </a:rPr>
              <a:t>Site do AWS Well-Architected</a:t>
            </a:r>
            <a:endParaRPr/>
          </a:p>
          <a:p>
            <a:pPr marL="228600" lvl="0" indent="-228600" algn="l" rtl="0">
              <a:lnSpc>
                <a:spcPct val="90000"/>
              </a:lnSpc>
              <a:spcBef>
                <a:spcPts val="1000"/>
              </a:spcBef>
              <a:spcAft>
                <a:spcPts val="0"/>
              </a:spcAft>
              <a:buClr>
                <a:schemeClr val="dk1"/>
              </a:buClr>
              <a:buSzPts val="2800"/>
              <a:buChar char="•"/>
            </a:pPr>
            <a:r>
              <a:rPr lang="en-US"/>
              <a:t>Artigo técnico do </a:t>
            </a:r>
            <a:r>
              <a:rPr lang="en-US" u="sng">
                <a:solidFill>
                  <a:schemeClr val="hlink"/>
                </a:solidFill>
                <a:hlinkClick r:id="rId4"/>
              </a:rPr>
              <a:t>AWS Well-Architected Framework</a:t>
            </a:r>
            <a:endParaRPr/>
          </a:p>
          <a:p>
            <a:pPr marL="228600" lvl="0" indent="-228600" algn="l" rtl="0">
              <a:lnSpc>
                <a:spcPct val="90000"/>
              </a:lnSpc>
              <a:spcBef>
                <a:spcPts val="1000"/>
              </a:spcBef>
              <a:spcAft>
                <a:spcPts val="0"/>
              </a:spcAft>
              <a:buClr>
                <a:schemeClr val="dk1"/>
              </a:buClr>
              <a:buSzPts val="2800"/>
              <a:buChar char="•"/>
            </a:pPr>
            <a:r>
              <a:rPr lang="en-US" u="sng">
                <a:solidFill>
                  <a:schemeClr val="hlink"/>
                </a:solidFill>
                <a:hlinkClick r:id="rId5"/>
              </a:rPr>
              <a:t>Laboratórios do AWS Well-Architected</a:t>
            </a:r>
            <a:endParaRPr/>
          </a:p>
          <a:p>
            <a:pPr marL="228600" lvl="0" indent="-228600" algn="l" rtl="0">
              <a:lnSpc>
                <a:spcPct val="90000"/>
              </a:lnSpc>
              <a:spcBef>
                <a:spcPts val="1000"/>
              </a:spcBef>
              <a:spcAft>
                <a:spcPts val="0"/>
              </a:spcAft>
              <a:buClr>
                <a:schemeClr val="dk1"/>
              </a:buClr>
              <a:buSzPts val="2800"/>
              <a:buChar char="•"/>
            </a:pPr>
            <a:r>
              <a:rPr lang="en-US" u="sng">
                <a:solidFill>
                  <a:schemeClr val="hlink"/>
                </a:solidFill>
                <a:hlinkClick r:id="rId6"/>
              </a:rPr>
              <a:t>Verificações de melhores práticas do AWS Trusted Advisor</a:t>
            </a:r>
            <a:endParaRPr/>
          </a:p>
          <a:p>
            <a:pPr marL="228600" lvl="0" indent="-50800" algn="l" rtl="0">
              <a:lnSpc>
                <a:spcPct val="90000"/>
              </a:lnSpc>
              <a:spcBef>
                <a:spcPts val="1000"/>
              </a:spcBef>
              <a:spcAft>
                <a:spcPts val="0"/>
              </a:spcAft>
              <a:buClr>
                <a:schemeClr val="dk1"/>
              </a:buClr>
              <a:buSzPts val="2800"/>
              <a:buNone/>
            </a:pPr>
            <a:endParaRPr b="1">
              <a:latin typeface="Arial"/>
              <a:ea typeface="Arial"/>
              <a:cs typeface="Arial"/>
              <a:sym typeface="Aria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728"/>
        <p:cNvGrpSpPr/>
        <p:nvPr/>
      </p:nvGrpSpPr>
      <p:grpSpPr>
        <a:xfrm>
          <a:off x="0" y="0"/>
          <a:ext cx="0" cy="0"/>
          <a:chOff x="0" y="0"/>
          <a:chExt cx="0" cy="0"/>
        </a:xfrm>
      </p:grpSpPr>
      <p:sp>
        <p:nvSpPr>
          <p:cNvPr id="1729" name="Google Shape;1729;p66"/>
          <p:cNvSpPr txBox="1">
            <a:spLocks noGrp="1"/>
          </p:cNvSpPr>
          <p:nvPr>
            <p:ph type="title"/>
          </p:nvPr>
        </p:nvSpPr>
        <p:spPr>
          <a:xfrm>
            <a:off x="419100" y="3191940"/>
            <a:ext cx="11353800"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6000"/>
              <a:buFont typeface="Arial"/>
              <a:buNone/>
            </a:pPr>
            <a:r>
              <a:rPr lang="en-US"/>
              <a:t>Obrigado</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7"/>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Pilares do AWS Well-Architected Framework</a:t>
            </a:r>
            <a:endParaRPr/>
          </a:p>
        </p:txBody>
      </p:sp>
      <p:grpSp>
        <p:nvGrpSpPr>
          <p:cNvPr id="309" name="Google Shape;309;p7"/>
          <p:cNvGrpSpPr/>
          <p:nvPr/>
        </p:nvGrpSpPr>
        <p:grpSpPr>
          <a:xfrm>
            <a:off x="2808513" y="1415865"/>
            <a:ext cx="6583898" cy="4853400"/>
            <a:chOff x="2808513" y="1415865"/>
            <a:chExt cx="6583898" cy="4853400"/>
          </a:xfrm>
        </p:grpSpPr>
        <p:pic>
          <p:nvPicPr>
            <p:cNvPr id="310" name="Google Shape;310;p7"/>
            <p:cNvPicPr preferRelativeResize="0"/>
            <p:nvPr/>
          </p:nvPicPr>
          <p:blipFill rotWithShape="1">
            <a:blip r:embed="rId3">
              <a:alphaModFix/>
            </a:blip>
            <a:srcRect/>
            <a:stretch/>
          </p:blipFill>
          <p:spPr>
            <a:xfrm>
              <a:off x="2808513" y="1415865"/>
              <a:ext cx="6574974" cy="4853400"/>
            </a:xfrm>
            <a:prstGeom prst="rect">
              <a:avLst/>
            </a:prstGeom>
            <a:noFill/>
            <a:ln>
              <a:noFill/>
            </a:ln>
          </p:spPr>
        </p:pic>
        <p:sp>
          <p:nvSpPr>
            <p:cNvPr id="311" name="Google Shape;311;p7"/>
            <p:cNvSpPr/>
            <p:nvPr/>
          </p:nvSpPr>
          <p:spPr>
            <a:xfrm>
              <a:off x="2808513" y="3477077"/>
              <a:ext cx="6287862" cy="1643125"/>
            </a:xfrm>
            <a:prstGeom prst="rect">
              <a:avLst/>
            </a:prstGeom>
            <a:solidFill>
              <a:schemeClr val="lt1"/>
            </a:solidFill>
            <a:ln>
              <a:noFill/>
            </a:ln>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endParaRPr sz="2400" b="0" i="0" u="none" strike="noStrike" cap="none">
                <a:solidFill>
                  <a:srgbClr val="FFFFFF"/>
                </a:solidFill>
                <a:latin typeface="Arial"/>
                <a:ea typeface="Arial"/>
                <a:cs typeface="Arial"/>
                <a:sym typeface="Arial"/>
              </a:endParaRPr>
            </a:p>
          </p:txBody>
        </p:sp>
        <p:pic>
          <p:nvPicPr>
            <p:cNvPr id="312" name="Google Shape;312;p7" descr="100x100_benefit_gears"/>
            <p:cNvPicPr preferRelativeResize="0"/>
            <p:nvPr/>
          </p:nvPicPr>
          <p:blipFill rotWithShape="1">
            <a:blip r:embed="rId4">
              <a:alphaModFix/>
            </a:blip>
            <a:srcRect/>
            <a:stretch/>
          </p:blipFill>
          <p:spPr>
            <a:xfrm>
              <a:off x="3000557" y="3477078"/>
              <a:ext cx="1097280" cy="1097280"/>
            </a:xfrm>
            <a:prstGeom prst="rect">
              <a:avLst/>
            </a:prstGeom>
            <a:noFill/>
            <a:ln>
              <a:noFill/>
            </a:ln>
          </p:spPr>
        </p:pic>
        <p:pic>
          <p:nvPicPr>
            <p:cNvPr id="313" name="Google Shape;313;p7" descr="100x100_benefit_secure"/>
            <p:cNvPicPr preferRelativeResize="0"/>
            <p:nvPr/>
          </p:nvPicPr>
          <p:blipFill rotWithShape="1">
            <a:blip r:embed="rId5">
              <a:alphaModFix/>
            </a:blip>
            <a:srcRect/>
            <a:stretch/>
          </p:blipFill>
          <p:spPr>
            <a:xfrm>
              <a:off x="4253686" y="3477078"/>
              <a:ext cx="1097280" cy="1097280"/>
            </a:xfrm>
            <a:prstGeom prst="rect">
              <a:avLst/>
            </a:prstGeom>
            <a:noFill/>
            <a:ln>
              <a:noFill/>
            </a:ln>
          </p:spPr>
        </p:pic>
        <p:pic>
          <p:nvPicPr>
            <p:cNvPr id="314" name="Google Shape;314;p7" descr="100x100_benefit_reliable"/>
            <p:cNvPicPr preferRelativeResize="0"/>
            <p:nvPr/>
          </p:nvPicPr>
          <p:blipFill rotWithShape="1">
            <a:blip r:embed="rId6">
              <a:alphaModFix/>
            </a:blip>
            <a:srcRect/>
            <a:stretch/>
          </p:blipFill>
          <p:spPr>
            <a:xfrm>
              <a:off x="5547360" y="3477078"/>
              <a:ext cx="1097280" cy="1097280"/>
            </a:xfrm>
            <a:prstGeom prst="rect">
              <a:avLst/>
            </a:prstGeom>
            <a:noFill/>
            <a:ln>
              <a:noFill/>
            </a:ln>
          </p:spPr>
        </p:pic>
        <p:pic>
          <p:nvPicPr>
            <p:cNvPr id="315" name="Google Shape;315;p7" descr="100x100_benefit_lowcost-affordable"/>
            <p:cNvPicPr preferRelativeResize="0"/>
            <p:nvPr/>
          </p:nvPicPr>
          <p:blipFill rotWithShape="1">
            <a:blip r:embed="rId7">
              <a:alphaModFix/>
            </a:blip>
            <a:srcRect/>
            <a:stretch/>
          </p:blipFill>
          <p:spPr>
            <a:xfrm>
              <a:off x="8120163" y="3477078"/>
              <a:ext cx="1097280" cy="1097280"/>
            </a:xfrm>
            <a:prstGeom prst="rect">
              <a:avLst/>
            </a:prstGeom>
            <a:noFill/>
            <a:ln>
              <a:noFill/>
            </a:ln>
          </p:spPr>
        </p:pic>
        <p:sp>
          <p:nvSpPr>
            <p:cNvPr id="316" name="Google Shape;316;p7"/>
            <p:cNvSpPr txBox="1"/>
            <p:nvPr/>
          </p:nvSpPr>
          <p:spPr>
            <a:xfrm>
              <a:off x="2884713" y="4571563"/>
              <a:ext cx="1324105" cy="548640"/>
            </a:xfrm>
            <a:prstGeom prst="rect">
              <a:avLst/>
            </a:prstGeom>
            <a:noFill/>
            <a:ln>
              <a:noFill/>
            </a:ln>
          </p:spPr>
          <p:txBody>
            <a:bodyPr spcFirstLastPara="1" wrap="square" lIns="0" tIns="0" rIns="0" bIns="0" anchor="ctr" anchorCtr="1">
              <a:noAutofit/>
            </a:bodyPr>
            <a:lstStyle/>
            <a:p>
              <a:pPr marL="0" marR="0" lvl="0" indent="0" algn="ctr" rtl="0">
                <a:lnSpc>
                  <a:spcPct val="90000"/>
                </a:lnSpc>
                <a:spcBef>
                  <a:spcPts val="0"/>
                </a:spcBef>
                <a:spcAft>
                  <a:spcPts val="0"/>
                </a:spcAft>
                <a:buNone/>
              </a:pPr>
              <a:r>
                <a:rPr lang="en-US" sz="1400" b="1" i="0" u="none" strike="noStrike" cap="none">
                  <a:solidFill>
                    <a:srgbClr val="000000"/>
                  </a:solidFill>
                  <a:latin typeface="Arial"/>
                  <a:ea typeface="Arial"/>
                  <a:cs typeface="Arial"/>
                  <a:sym typeface="Arial"/>
                </a:rPr>
                <a:t>Excelência operacional</a:t>
              </a:r>
              <a:endParaRPr sz="1400" b="1" i="0" u="none" strike="noStrike" cap="none">
                <a:solidFill>
                  <a:srgbClr val="000000"/>
                </a:solidFill>
                <a:latin typeface="Arial"/>
                <a:ea typeface="Arial"/>
                <a:cs typeface="Arial"/>
                <a:sym typeface="Arial"/>
              </a:endParaRPr>
            </a:p>
          </p:txBody>
        </p:sp>
        <p:sp>
          <p:nvSpPr>
            <p:cNvPr id="317" name="Google Shape;317;p7"/>
            <p:cNvSpPr txBox="1"/>
            <p:nvPr/>
          </p:nvSpPr>
          <p:spPr>
            <a:xfrm>
              <a:off x="4398369" y="4571563"/>
              <a:ext cx="807913" cy="548640"/>
            </a:xfrm>
            <a:prstGeom prst="rect">
              <a:avLst/>
            </a:prstGeom>
            <a:noFill/>
            <a:ln>
              <a:noFill/>
            </a:ln>
          </p:spPr>
          <p:txBody>
            <a:bodyPr spcFirstLastPara="1" wrap="square" lIns="0" tIns="0" rIns="0" bIns="0" anchor="ctr" anchorCtr="1">
              <a:noAutofit/>
            </a:bodyPr>
            <a:lstStyle/>
            <a:p>
              <a:pPr marL="0" marR="0" lvl="0" indent="0" algn="ctr" rtl="0">
                <a:lnSpc>
                  <a:spcPct val="90000"/>
                </a:lnSpc>
                <a:spcBef>
                  <a:spcPts val="0"/>
                </a:spcBef>
                <a:spcAft>
                  <a:spcPts val="0"/>
                </a:spcAft>
                <a:buNone/>
              </a:pPr>
              <a:r>
                <a:rPr lang="en-US" sz="1400" b="1" i="0" u="none" strike="noStrike" cap="none">
                  <a:solidFill>
                    <a:srgbClr val="000000"/>
                  </a:solidFill>
                  <a:latin typeface="Arial"/>
                  <a:ea typeface="Arial"/>
                  <a:cs typeface="Arial"/>
                  <a:sym typeface="Arial"/>
                </a:rPr>
                <a:t>Segurança</a:t>
              </a:r>
              <a:endParaRPr sz="1400" b="1" i="0" u="none" strike="noStrike" cap="none">
                <a:solidFill>
                  <a:srgbClr val="000000"/>
                </a:solidFill>
                <a:latin typeface="Arial"/>
                <a:ea typeface="Arial"/>
                <a:cs typeface="Arial"/>
                <a:sym typeface="Arial"/>
              </a:endParaRPr>
            </a:p>
          </p:txBody>
        </p:sp>
        <p:sp>
          <p:nvSpPr>
            <p:cNvPr id="318" name="Google Shape;318;p7"/>
            <p:cNvSpPr txBox="1"/>
            <p:nvPr/>
          </p:nvSpPr>
          <p:spPr>
            <a:xfrm>
              <a:off x="5561951" y="4571563"/>
              <a:ext cx="971420" cy="548640"/>
            </a:xfrm>
            <a:prstGeom prst="rect">
              <a:avLst/>
            </a:prstGeom>
            <a:noFill/>
            <a:ln>
              <a:noFill/>
            </a:ln>
          </p:spPr>
          <p:txBody>
            <a:bodyPr spcFirstLastPara="1" wrap="square" lIns="0" tIns="0" rIns="0" bIns="0" anchor="ctr" anchorCtr="1">
              <a:noAutofit/>
            </a:bodyPr>
            <a:lstStyle/>
            <a:p>
              <a:pPr marL="0" marR="0" lvl="0" indent="0" algn="ctr" rtl="0">
                <a:lnSpc>
                  <a:spcPct val="90000"/>
                </a:lnSpc>
                <a:spcBef>
                  <a:spcPts val="0"/>
                </a:spcBef>
                <a:spcAft>
                  <a:spcPts val="0"/>
                </a:spcAft>
                <a:buNone/>
              </a:pPr>
              <a:r>
                <a:rPr lang="en-US" sz="1400" b="1" i="0" u="none" strike="noStrike" cap="none">
                  <a:solidFill>
                    <a:srgbClr val="000000"/>
                  </a:solidFill>
                  <a:latin typeface="Arial"/>
                  <a:ea typeface="Arial"/>
                  <a:cs typeface="Arial"/>
                  <a:sym typeface="Arial"/>
                </a:rPr>
                <a:t>Confiabilidade</a:t>
              </a:r>
              <a:endParaRPr sz="1400" b="1" i="0" u="none" strike="noStrike" cap="none">
                <a:solidFill>
                  <a:srgbClr val="000000"/>
                </a:solidFill>
                <a:latin typeface="Arial"/>
                <a:ea typeface="Arial"/>
                <a:cs typeface="Arial"/>
                <a:sym typeface="Arial"/>
              </a:endParaRPr>
            </a:p>
          </p:txBody>
        </p:sp>
        <p:sp>
          <p:nvSpPr>
            <p:cNvPr id="319" name="Google Shape;319;p7"/>
            <p:cNvSpPr txBox="1"/>
            <p:nvPr/>
          </p:nvSpPr>
          <p:spPr>
            <a:xfrm>
              <a:off x="6670531" y="4571563"/>
              <a:ext cx="1502121" cy="548640"/>
            </a:xfrm>
            <a:prstGeom prst="rect">
              <a:avLst/>
            </a:prstGeom>
            <a:noFill/>
            <a:ln>
              <a:noFill/>
            </a:ln>
          </p:spPr>
          <p:txBody>
            <a:bodyPr spcFirstLastPara="1" wrap="square" lIns="0" tIns="0" rIns="0" bIns="0" anchor="ctr" anchorCtr="1">
              <a:noAutofit/>
            </a:bodyPr>
            <a:lstStyle/>
            <a:p>
              <a:pPr marL="0" marR="0" lvl="0" indent="0" algn="ctr" rtl="0">
                <a:lnSpc>
                  <a:spcPct val="90000"/>
                </a:lnSpc>
                <a:spcBef>
                  <a:spcPts val="0"/>
                </a:spcBef>
                <a:spcAft>
                  <a:spcPts val="0"/>
                </a:spcAft>
                <a:buNone/>
              </a:pPr>
              <a:r>
                <a:rPr lang="en-US" sz="1400" b="1" i="0" u="none" strike="noStrike" cap="none">
                  <a:solidFill>
                    <a:srgbClr val="000000"/>
                  </a:solidFill>
                  <a:latin typeface="Arial"/>
                  <a:ea typeface="Arial"/>
                  <a:cs typeface="Arial"/>
                  <a:sym typeface="Arial"/>
                </a:rPr>
                <a:t>Eficiência de desempenho</a:t>
              </a:r>
              <a:endParaRPr sz="1400" b="1" i="0" u="none" strike="noStrike" cap="none">
                <a:solidFill>
                  <a:srgbClr val="000000"/>
                </a:solidFill>
                <a:latin typeface="Arial"/>
                <a:ea typeface="Arial"/>
                <a:cs typeface="Arial"/>
                <a:sym typeface="Arial"/>
              </a:endParaRPr>
            </a:p>
          </p:txBody>
        </p:sp>
        <p:sp>
          <p:nvSpPr>
            <p:cNvPr id="320" name="Google Shape;320;p7"/>
            <p:cNvSpPr txBox="1"/>
            <p:nvPr/>
          </p:nvSpPr>
          <p:spPr>
            <a:xfrm>
              <a:off x="8001652" y="4571563"/>
              <a:ext cx="1390759" cy="548640"/>
            </a:xfrm>
            <a:prstGeom prst="rect">
              <a:avLst/>
            </a:prstGeom>
            <a:noFill/>
            <a:ln>
              <a:noFill/>
            </a:ln>
          </p:spPr>
          <p:txBody>
            <a:bodyPr spcFirstLastPara="1" wrap="square" lIns="0" tIns="0" rIns="0" bIns="0" anchor="ctr" anchorCtr="1">
              <a:noAutofit/>
            </a:bodyPr>
            <a:lstStyle/>
            <a:p>
              <a:pPr marL="0" marR="0" lvl="0" indent="0" algn="ctr" rtl="0">
                <a:lnSpc>
                  <a:spcPct val="90000"/>
                </a:lnSpc>
                <a:spcBef>
                  <a:spcPts val="0"/>
                </a:spcBef>
                <a:spcAft>
                  <a:spcPts val="0"/>
                </a:spcAft>
                <a:buNone/>
              </a:pPr>
              <a:r>
                <a:rPr lang="en-US" sz="1400" b="1" i="0" u="none" strike="noStrike" cap="none">
                  <a:solidFill>
                    <a:srgbClr val="000000"/>
                  </a:solidFill>
                  <a:latin typeface="Arial"/>
                  <a:ea typeface="Arial"/>
                  <a:cs typeface="Arial"/>
                  <a:sym typeface="Arial"/>
                </a:rPr>
                <a:t>Otimização de custos</a:t>
              </a:r>
              <a:endParaRPr sz="1400" b="1" i="0" u="none" strike="noStrike" cap="none">
                <a:solidFill>
                  <a:srgbClr val="000000"/>
                </a:solidFill>
                <a:latin typeface="Arial"/>
                <a:ea typeface="Arial"/>
                <a:cs typeface="Arial"/>
                <a:sym typeface="Arial"/>
              </a:endParaRPr>
            </a:p>
          </p:txBody>
        </p:sp>
        <p:pic>
          <p:nvPicPr>
            <p:cNvPr id="321" name="Google Shape;321;p7" descr="100x100_benefit_performance"/>
            <p:cNvPicPr preferRelativeResize="0"/>
            <p:nvPr/>
          </p:nvPicPr>
          <p:blipFill rotWithShape="1">
            <a:blip r:embed="rId8">
              <a:alphaModFix/>
            </a:blip>
            <a:srcRect/>
            <a:stretch/>
          </p:blipFill>
          <p:spPr>
            <a:xfrm>
              <a:off x="6856839" y="3477078"/>
              <a:ext cx="1097280" cy="1097280"/>
            </a:xfrm>
            <a:prstGeom prst="rect">
              <a:avLst/>
            </a:prstGeom>
            <a:noFill/>
            <a:ln>
              <a:noFill/>
            </a:ln>
          </p:spPr>
        </p:pic>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8"/>
          <p:cNvSpPr txBox="1">
            <a:spLocks noGrp="1"/>
          </p:cNvSpPr>
          <p:nvPr>
            <p:ph type="title"/>
          </p:nvPr>
        </p:nvSpPr>
        <p:spPr>
          <a:xfrm>
            <a:off x="419100" y="365125"/>
            <a:ext cx="9034272" cy="4741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Organização do pilar</a:t>
            </a:r>
            <a:endParaRPr/>
          </a:p>
        </p:txBody>
      </p:sp>
      <p:sp>
        <p:nvSpPr>
          <p:cNvPr id="327" name="Google Shape;327;p8"/>
          <p:cNvSpPr/>
          <p:nvPr/>
        </p:nvSpPr>
        <p:spPr>
          <a:xfrm>
            <a:off x="0" y="1197679"/>
            <a:ext cx="2743200" cy="365125"/>
          </a:xfrm>
          <a:prstGeom prst="rect">
            <a:avLst/>
          </a:prstGeom>
          <a:solidFill>
            <a:schemeClr val="lt1"/>
          </a:solidFill>
          <a:ln w="12700" cap="flat" cmpd="sng">
            <a:solidFill>
              <a:schemeClr val="lt1"/>
            </a:solidFill>
            <a:prstDash val="solid"/>
            <a:miter lim="800000"/>
            <a:headEnd type="none" w="sm" len="sm"/>
            <a:tailEnd type="none" w="sm" len="sm"/>
          </a:ln>
        </p:spPr>
        <p:txBody>
          <a:bodyPr spcFirstLastPara="1" wrap="square" lIns="0" tIns="45700" rIns="0" bIns="45700" anchor="ctr" anchorCtr="0">
            <a:noAutofit/>
          </a:bodyPr>
          <a:lstStyle/>
          <a:p>
            <a:pPr marL="0" marR="0" lvl="0" indent="0" algn="r" rtl="0">
              <a:spcBef>
                <a:spcPts val="0"/>
              </a:spcBef>
              <a:spcAft>
                <a:spcPts val="0"/>
              </a:spcAft>
              <a:buNone/>
            </a:pPr>
            <a:r>
              <a:rPr lang="en-US" sz="1600" b="1" i="0" u="none" strike="noStrike" cap="none">
                <a:solidFill>
                  <a:srgbClr val="4E24A7"/>
                </a:solidFill>
                <a:latin typeface="Arial"/>
                <a:ea typeface="Arial"/>
                <a:cs typeface="Arial"/>
                <a:sym typeface="Arial"/>
              </a:rPr>
              <a:t>Área de melhores práticas</a:t>
            </a:r>
            <a:endParaRPr/>
          </a:p>
        </p:txBody>
      </p:sp>
      <p:sp>
        <p:nvSpPr>
          <p:cNvPr id="328" name="Google Shape;328;p8"/>
          <p:cNvSpPr/>
          <p:nvPr/>
        </p:nvSpPr>
        <p:spPr>
          <a:xfrm>
            <a:off x="0" y="1551445"/>
            <a:ext cx="2743200" cy="365125"/>
          </a:xfrm>
          <a:prstGeom prst="rect">
            <a:avLst/>
          </a:prstGeom>
          <a:solidFill>
            <a:schemeClr val="lt1"/>
          </a:solidFill>
          <a:ln w="12700" cap="flat" cmpd="sng">
            <a:solidFill>
              <a:schemeClr val="lt1"/>
            </a:solidFill>
            <a:prstDash val="solid"/>
            <a:miter lim="800000"/>
            <a:headEnd type="none" w="sm" len="sm"/>
            <a:tailEnd type="none" w="sm" len="sm"/>
          </a:ln>
        </p:spPr>
        <p:txBody>
          <a:bodyPr spcFirstLastPara="1" wrap="square" lIns="0" tIns="45700" rIns="0" bIns="45700" anchor="ctr" anchorCtr="0">
            <a:noAutofit/>
          </a:bodyPr>
          <a:lstStyle/>
          <a:p>
            <a:pPr marL="0" marR="0" lvl="0" indent="0" algn="r" rtl="0">
              <a:spcBef>
                <a:spcPts val="0"/>
              </a:spcBef>
              <a:spcAft>
                <a:spcPts val="0"/>
              </a:spcAft>
              <a:buNone/>
            </a:pPr>
            <a:r>
              <a:rPr lang="en-US" sz="1600" b="1" i="0" u="none" strike="noStrike" cap="none">
                <a:solidFill>
                  <a:schemeClr val="accent6"/>
                </a:solidFill>
                <a:latin typeface="Arial"/>
                <a:ea typeface="Arial"/>
                <a:cs typeface="Arial"/>
                <a:sym typeface="Arial"/>
              </a:rPr>
              <a:t>Texto da pergunta</a:t>
            </a:r>
            <a:endParaRPr/>
          </a:p>
        </p:txBody>
      </p:sp>
      <p:sp>
        <p:nvSpPr>
          <p:cNvPr id="329" name="Google Shape;329;p8"/>
          <p:cNvSpPr/>
          <p:nvPr/>
        </p:nvSpPr>
        <p:spPr>
          <a:xfrm>
            <a:off x="0" y="1895601"/>
            <a:ext cx="2743200" cy="365125"/>
          </a:xfrm>
          <a:prstGeom prst="rect">
            <a:avLst/>
          </a:prstGeom>
          <a:solidFill>
            <a:schemeClr val="lt1"/>
          </a:solidFill>
          <a:ln w="12700" cap="flat" cmpd="sng">
            <a:solidFill>
              <a:schemeClr val="lt1"/>
            </a:solidFill>
            <a:prstDash val="solid"/>
            <a:miter lim="800000"/>
            <a:headEnd type="none" w="sm" len="sm"/>
            <a:tailEnd type="none" w="sm" len="sm"/>
          </a:ln>
        </p:spPr>
        <p:txBody>
          <a:bodyPr spcFirstLastPara="1" wrap="square" lIns="0" tIns="45700" rIns="0" bIns="45700" anchor="ctr" anchorCtr="0">
            <a:noAutofit/>
          </a:bodyPr>
          <a:lstStyle/>
          <a:p>
            <a:pPr marL="0" marR="0" lvl="0" indent="0" algn="r" rtl="0">
              <a:spcBef>
                <a:spcPts val="0"/>
              </a:spcBef>
              <a:spcAft>
                <a:spcPts val="0"/>
              </a:spcAft>
              <a:buNone/>
            </a:pPr>
            <a:r>
              <a:rPr lang="en-US" sz="1600" b="1" i="0" u="none" strike="noStrike" cap="none">
                <a:solidFill>
                  <a:schemeClr val="dk1"/>
                </a:solidFill>
                <a:latin typeface="Arial"/>
                <a:ea typeface="Arial"/>
                <a:cs typeface="Arial"/>
                <a:sym typeface="Arial"/>
              </a:rPr>
              <a:t>Contexto da pergunta</a:t>
            </a:r>
            <a:endParaRPr/>
          </a:p>
        </p:txBody>
      </p:sp>
      <p:sp>
        <p:nvSpPr>
          <p:cNvPr id="330" name="Google Shape;330;p8"/>
          <p:cNvSpPr/>
          <p:nvPr/>
        </p:nvSpPr>
        <p:spPr>
          <a:xfrm>
            <a:off x="44459" y="2594577"/>
            <a:ext cx="2743200" cy="365125"/>
          </a:xfrm>
          <a:prstGeom prst="rect">
            <a:avLst/>
          </a:prstGeom>
          <a:solidFill>
            <a:schemeClr val="lt1"/>
          </a:solidFill>
          <a:ln w="12700" cap="flat" cmpd="sng">
            <a:solidFill>
              <a:schemeClr val="lt1"/>
            </a:solidFill>
            <a:prstDash val="solid"/>
            <a:miter lim="800000"/>
            <a:headEnd type="none" w="sm" len="sm"/>
            <a:tailEnd type="none" w="sm" len="sm"/>
          </a:ln>
        </p:spPr>
        <p:txBody>
          <a:bodyPr spcFirstLastPara="1" wrap="square" lIns="0" tIns="45700" rIns="0" bIns="45700" anchor="ctr" anchorCtr="0">
            <a:noAutofit/>
          </a:bodyPr>
          <a:lstStyle/>
          <a:p>
            <a:pPr marL="0" marR="0" lvl="0" indent="0" algn="r" rtl="0">
              <a:spcBef>
                <a:spcPts val="0"/>
              </a:spcBef>
              <a:spcAft>
                <a:spcPts val="0"/>
              </a:spcAft>
              <a:buNone/>
            </a:pPr>
            <a:r>
              <a:rPr lang="en-US" sz="1600" b="1" i="0" u="none" strike="noStrike" cap="none">
                <a:solidFill>
                  <a:schemeClr val="accent4"/>
                </a:solidFill>
                <a:latin typeface="Arial"/>
                <a:ea typeface="Arial"/>
                <a:cs typeface="Arial"/>
                <a:sym typeface="Arial"/>
              </a:rPr>
              <a:t>Melhores práticas</a:t>
            </a:r>
            <a:endParaRPr/>
          </a:p>
        </p:txBody>
      </p:sp>
      <p:sp>
        <p:nvSpPr>
          <p:cNvPr id="331" name="Google Shape;331;p8"/>
          <p:cNvSpPr txBox="1">
            <a:spLocks noGrp="1"/>
          </p:cNvSpPr>
          <p:nvPr>
            <p:ph type="body" idx="1"/>
          </p:nvPr>
        </p:nvSpPr>
        <p:spPr>
          <a:xfrm>
            <a:off x="2963915" y="1258956"/>
            <a:ext cx="8436176" cy="509739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1600"/>
              <a:buNone/>
            </a:pPr>
            <a:r>
              <a:rPr lang="en-US" sz="1600" b="1"/>
              <a:t>Identity and Access Management</a:t>
            </a:r>
            <a:endParaRPr sz="1600"/>
          </a:p>
          <a:p>
            <a:pPr marL="0" lvl="0" indent="0" algn="l" rtl="0">
              <a:lnSpc>
                <a:spcPct val="90000"/>
              </a:lnSpc>
              <a:spcBef>
                <a:spcPts val="1000"/>
              </a:spcBef>
              <a:spcAft>
                <a:spcPts val="0"/>
              </a:spcAft>
              <a:buClr>
                <a:schemeClr val="dk1"/>
              </a:buClr>
              <a:buSzPts val="1600"/>
              <a:buNone/>
            </a:pPr>
            <a:r>
              <a:rPr lang="en-US" sz="1600" b="1"/>
              <a:t>SEG 1: Como gerenciar credenciais e autenticação?</a:t>
            </a:r>
            <a:endParaRPr/>
          </a:p>
          <a:p>
            <a:pPr marL="0" lvl="0" indent="0" algn="l" rtl="0">
              <a:lnSpc>
                <a:spcPct val="90000"/>
              </a:lnSpc>
              <a:spcBef>
                <a:spcPts val="1000"/>
              </a:spcBef>
              <a:spcAft>
                <a:spcPts val="0"/>
              </a:spcAft>
              <a:buClr>
                <a:schemeClr val="dk1"/>
              </a:buClr>
              <a:buSzPts val="1400"/>
              <a:buNone/>
            </a:pPr>
            <a:r>
              <a:rPr lang="en-US" sz="1400"/>
              <a:t>Os mecanismos de credenciais e autenticação incluem senhas, tokens e chaves que concedem acesso direto ou indireto à sua carga de trabalho. Proteja credenciais com mecanismos apropriados para ajudar a reduzir o risco de uso acidental ou mal-intencionado.</a:t>
            </a:r>
            <a:endParaRPr/>
          </a:p>
          <a:p>
            <a:pPr marL="0" lvl="0" indent="0" algn="l" rtl="0">
              <a:lnSpc>
                <a:spcPct val="90000"/>
              </a:lnSpc>
              <a:spcBef>
                <a:spcPts val="1000"/>
              </a:spcBef>
              <a:spcAft>
                <a:spcPts val="0"/>
              </a:spcAft>
              <a:buClr>
                <a:schemeClr val="dk1"/>
              </a:buClr>
              <a:buSzPts val="1600"/>
              <a:buNone/>
            </a:pPr>
            <a:r>
              <a:rPr lang="en-US" sz="1600"/>
              <a:t>Melhores práticas:</a:t>
            </a:r>
            <a:endParaRPr/>
          </a:p>
          <a:p>
            <a:pPr marL="685800" lvl="1" indent="-228600" algn="l" rtl="0">
              <a:lnSpc>
                <a:spcPct val="90000"/>
              </a:lnSpc>
              <a:spcBef>
                <a:spcPts val="500"/>
              </a:spcBef>
              <a:spcAft>
                <a:spcPts val="0"/>
              </a:spcAft>
              <a:buClr>
                <a:schemeClr val="dk1"/>
              </a:buClr>
              <a:buSzPts val="1400"/>
              <a:buChar char="•"/>
            </a:pPr>
            <a:r>
              <a:rPr lang="en-US" sz="1400"/>
              <a:t>Definir requisitos para o gerenciamento de identidade e acesso</a:t>
            </a:r>
            <a:endParaRPr/>
          </a:p>
          <a:p>
            <a:pPr marL="685800" lvl="1" indent="-228600" algn="l" rtl="0">
              <a:lnSpc>
                <a:spcPct val="90000"/>
              </a:lnSpc>
              <a:spcBef>
                <a:spcPts val="500"/>
              </a:spcBef>
              <a:spcAft>
                <a:spcPts val="0"/>
              </a:spcAft>
              <a:buClr>
                <a:schemeClr val="dk1"/>
              </a:buClr>
              <a:buSzPts val="1400"/>
              <a:buChar char="•"/>
            </a:pPr>
            <a:r>
              <a:rPr lang="en-US" sz="1400"/>
              <a:t>Proteger o usuário raiz da conta da AWS</a:t>
            </a:r>
            <a:endParaRPr/>
          </a:p>
          <a:p>
            <a:pPr marL="685800" lvl="1" indent="-228600" algn="l" rtl="0">
              <a:lnSpc>
                <a:spcPct val="90000"/>
              </a:lnSpc>
              <a:spcBef>
                <a:spcPts val="500"/>
              </a:spcBef>
              <a:spcAft>
                <a:spcPts val="0"/>
              </a:spcAft>
              <a:buClr>
                <a:schemeClr val="dk1"/>
              </a:buClr>
              <a:buSzPts val="1400"/>
              <a:buChar char="•"/>
            </a:pPr>
            <a:r>
              <a:rPr lang="en-US" sz="1400"/>
              <a:t>Aplicar o uso da autenticação multifator</a:t>
            </a:r>
            <a:endParaRPr sz="1400"/>
          </a:p>
          <a:p>
            <a:pPr marL="685800" lvl="1" indent="-228600" algn="l" rtl="0">
              <a:lnSpc>
                <a:spcPct val="90000"/>
              </a:lnSpc>
              <a:spcBef>
                <a:spcPts val="500"/>
              </a:spcBef>
              <a:spcAft>
                <a:spcPts val="0"/>
              </a:spcAft>
              <a:buClr>
                <a:schemeClr val="dk1"/>
              </a:buClr>
              <a:buSzPts val="1400"/>
              <a:buChar char="•"/>
            </a:pPr>
            <a:r>
              <a:rPr lang="en-US" sz="1400"/>
              <a:t>Automatizar a aplicação de controles de acesso</a:t>
            </a:r>
            <a:endParaRPr/>
          </a:p>
          <a:p>
            <a:pPr marL="685800" lvl="1" indent="-228600" algn="l" rtl="0">
              <a:lnSpc>
                <a:spcPct val="90000"/>
              </a:lnSpc>
              <a:spcBef>
                <a:spcPts val="500"/>
              </a:spcBef>
              <a:spcAft>
                <a:spcPts val="0"/>
              </a:spcAft>
              <a:buClr>
                <a:schemeClr val="dk1"/>
              </a:buClr>
              <a:buSzPts val="1400"/>
              <a:buChar char="•"/>
            </a:pPr>
            <a:r>
              <a:rPr lang="en-US" sz="1400"/>
              <a:t>Integrar-se ao provedor de federação centralizado</a:t>
            </a:r>
            <a:endParaRPr/>
          </a:p>
          <a:p>
            <a:pPr marL="685800" lvl="1" indent="-228600" algn="l" rtl="0">
              <a:lnSpc>
                <a:spcPct val="90000"/>
              </a:lnSpc>
              <a:spcBef>
                <a:spcPts val="500"/>
              </a:spcBef>
              <a:spcAft>
                <a:spcPts val="0"/>
              </a:spcAft>
              <a:buClr>
                <a:schemeClr val="dk1"/>
              </a:buClr>
              <a:buSzPts val="1400"/>
              <a:buChar char="•"/>
            </a:pPr>
            <a:r>
              <a:rPr lang="en-US" sz="1400"/>
              <a:t>Aplicar requisitos de senha</a:t>
            </a:r>
            <a:endParaRPr/>
          </a:p>
          <a:p>
            <a:pPr marL="685800" lvl="1" indent="-228600" algn="l" rtl="0">
              <a:lnSpc>
                <a:spcPct val="90000"/>
              </a:lnSpc>
              <a:spcBef>
                <a:spcPts val="500"/>
              </a:spcBef>
              <a:spcAft>
                <a:spcPts val="0"/>
              </a:spcAft>
              <a:buClr>
                <a:schemeClr val="dk1"/>
              </a:buClr>
              <a:buSzPts val="1400"/>
              <a:buChar char="•"/>
            </a:pPr>
            <a:r>
              <a:rPr lang="en-US" sz="1400"/>
              <a:t>Alternar as credenciais regularmente</a:t>
            </a:r>
            <a:endParaRPr/>
          </a:p>
          <a:p>
            <a:pPr marL="685800" lvl="1" indent="-228600" algn="l" rtl="0">
              <a:lnSpc>
                <a:spcPct val="90000"/>
              </a:lnSpc>
              <a:spcBef>
                <a:spcPts val="500"/>
              </a:spcBef>
              <a:spcAft>
                <a:spcPts val="0"/>
              </a:spcAft>
              <a:buClr>
                <a:schemeClr val="dk1"/>
              </a:buClr>
              <a:buSzPts val="1400"/>
              <a:buChar char="•"/>
            </a:pPr>
            <a:r>
              <a:rPr lang="en-US" sz="1400"/>
              <a:t>Fazer auditoria periódica das credenciais</a:t>
            </a:r>
            <a:endParaRPr sz="16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9"/>
          <p:cNvSpPr txBox="1">
            <a:spLocks noGrp="1"/>
          </p:cNvSpPr>
          <p:nvPr>
            <p:ph type="title"/>
          </p:nvPr>
        </p:nvSpPr>
        <p:spPr>
          <a:xfrm>
            <a:off x="419100" y="1178376"/>
            <a:ext cx="4268647"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Arial"/>
              <a:buNone/>
            </a:pPr>
            <a:r>
              <a:rPr lang="en-US"/>
              <a:t>Introdução à atividade dos princípios de design do AWS Well-Architected Framework</a:t>
            </a:r>
            <a:endParaRPr/>
          </a:p>
        </p:txBody>
      </p:sp>
      <p:grpSp>
        <p:nvGrpSpPr>
          <p:cNvPr id="337" name="Google Shape;337;p9"/>
          <p:cNvGrpSpPr/>
          <p:nvPr/>
        </p:nvGrpSpPr>
        <p:grpSpPr>
          <a:xfrm>
            <a:off x="5350966" y="1178376"/>
            <a:ext cx="6621073" cy="4853400"/>
            <a:chOff x="2808513" y="1415865"/>
            <a:chExt cx="6621073" cy="4853400"/>
          </a:xfrm>
        </p:grpSpPr>
        <p:pic>
          <p:nvPicPr>
            <p:cNvPr id="338" name="Google Shape;338;p9"/>
            <p:cNvPicPr preferRelativeResize="0"/>
            <p:nvPr/>
          </p:nvPicPr>
          <p:blipFill rotWithShape="1">
            <a:blip r:embed="rId3">
              <a:alphaModFix/>
            </a:blip>
            <a:srcRect/>
            <a:stretch/>
          </p:blipFill>
          <p:spPr>
            <a:xfrm>
              <a:off x="2808513" y="1415865"/>
              <a:ext cx="6574974" cy="4853400"/>
            </a:xfrm>
            <a:prstGeom prst="rect">
              <a:avLst/>
            </a:prstGeom>
            <a:noFill/>
            <a:ln>
              <a:noFill/>
            </a:ln>
          </p:spPr>
        </p:pic>
        <p:sp>
          <p:nvSpPr>
            <p:cNvPr id="339" name="Google Shape;339;p9"/>
            <p:cNvSpPr/>
            <p:nvPr/>
          </p:nvSpPr>
          <p:spPr>
            <a:xfrm>
              <a:off x="2808513" y="3477077"/>
              <a:ext cx="6287862" cy="1643125"/>
            </a:xfrm>
            <a:prstGeom prst="rect">
              <a:avLst/>
            </a:prstGeom>
            <a:solidFill>
              <a:schemeClr val="lt1"/>
            </a:solidFill>
            <a:ln>
              <a:noFill/>
            </a:ln>
          </p:spPr>
          <p:txBody>
            <a:bodyPr spcFirstLastPara="1" wrap="square" lIns="182875" tIns="146300" rIns="182875" bIns="146300" anchor="t" anchorCtr="0">
              <a:noAutofit/>
            </a:bodyPr>
            <a:lstStyle/>
            <a:p>
              <a:pPr marL="0" marR="0" lvl="0" indent="0" algn="ctr" rtl="0">
                <a:lnSpc>
                  <a:spcPct val="90000"/>
                </a:lnSpc>
                <a:spcBef>
                  <a:spcPts val="0"/>
                </a:spcBef>
                <a:spcAft>
                  <a:spcPts val="0"/>
                </a:spcAft>
                <a:buNone/>
              </a:pPr>
              <a:endParaRPr sz="2400" b="0" i="0" u="none" strike="noStrike" cap="none">
                <a:solidFill>
                  <a:srgbClr val="FFFFFF"/>
                </a:solidFill>
                <a:latin typeface="Arial"/>
                <a:ea typeface="Arial"/>
                <a:cs typeface="Arial"/>
                <a:sym typeface="Arial"/>
              </a:endParaRPr>
            </a:p>
          </p:txBody>
        </p:sp>
        <p:pic>
          <p:nvPicPr>
            <p:cNvPr id="340" name="Google Shape;340;p9" descr="100x100_benefit_gears"/>
            <p:cNvPicPr preferRelativeResize="0"/>
            <p:nvPr/>
          </p:nvPicPr>
          <p:blipFill rotWithShape="1">
            <a:blip r:embed="rId4">
              <a:alphaModFix/>
            </a:blip>
            <a:srcRect/>
            <a:stretch/>
          </p:blipFill>
          <p:spPr>
            <a:xfrm>
              <a:off x="3000557" y="3477078"/>
              <a:ext cx="1097280" cy="1097280"/>
            </a:xfrm>
            <a:prstGeom prst="rect">
              <a:avLst/>
            </a:prstGeom>
            <a:noFill/>
            <a:ln>
              <a:noFill/>
            </a:ln>
          </p:spPr>
        </p:pic>
        <p:pic>
          <p:nvPicPr>
            <p:cNvPr id="341" name="Google Shape;341;p9" descr="100x100_benefit_secure"/>
            <p:cNvPicPr preferRelativeResize="0"/>
            <p:nvPr/>
          </p:nvPicPr>
          <p:blipFill rotWithShape="1">
            <a:blip r:embed="rId5">
              <a:alphaModFix/>
            </a:blip>
            <a:srcRect/>
            <a:stretch/>
          </p:blipFill>
          <p:spPr>
            <a:xfrm>
              <a:off x="4253686" y="3477078"/>
              <a:ext cx="1097280" cy="1097280"/>
            </a:xfrm>
            <a:prstGeom prst="rect">
              <a:avLst/>
            </a:prstGeom>
            <a:noFill/>
            <a:ln>
              <a:noFill/>
            </a:ln>
          </p:spPr>
        </p:pic>
        <p:pic>
          <p:nvPicPr>
            <p:cNvPr id="342" name="Google Shape;342;p9" descr="100x100_benefit_reliable"/>
            <p:cNvPicPr preferRelativeResize="0"/>
            <p:nvPr/>
          </p:nvPicPr>
          <p:blipFill rotWithShape="1">
            <a:blip r:embed="rId6">
              <a:alphaModFix/>
            </a:blip>
            <a:srcRect/>
            <a:stretch/>
          </p:blipFill>
          <p:spPr>
            <a:xfrm>
              <a:off x="5547360" y="3477078"/>
              <a:ext cx="1097280" cy="1097280"/>
            </a:xfrm>
            <a:prstGeom prst="rect">
              <a:avLst/>
            </a:prstGeom>
            <a:noFill/>
            <a:ln>
              <a:noFill/>
            </a:ln>
          </p:spPr>
        </p:pic>
        <p:pic>
          <p:nvPicPr>
            <p:cNvPr id="343" name="Google Shape;343;p9" descr="100x100_benefit_lowcost-affordable"/>
            <p:cNvPicPr preferRelativeResize="0"/>
            <p:nvPr/>
          </p:nvPicPr>
          <p:blipFill rotWithShape="1">
            <a:blip r:embed="rId7">
              <a:alphaModFix/>
            </a:blip>
            <a:srcRect/>
            <a:stretch/>
          </p:blipFill>
          <p:spPr>
            <a:xfrm>
              <a:off x="8120163" y="3477078"/>
              <a:ext cx="1097280" cy="1097280"/>
            </a:xfrm>
            <a:prstGeom prst="rect">
              <a:avLst/>
            </a:prstGeom>
            <a:noFill/>
            <a:ln>
              <a:noFill/>
            </a:ln>
          </p:spPr>
        </p:pic>
        <p:sp>
          <p:nvSpPr>
            <p:cNvPr id="344" name="Google Shape;344;p9"/>
            <p:cNvSpPr txBox="1"/>
            <p:nvPr/>
          </p:nvSpPr>
          <p:spPr>
            <a:xfrm>
              <a:off x="2808513" y="4571563"/>
              <a:ext cx="1445173" cy="548640"/>
            </a:xfrm>
            <a:prstGeom prst="rect">
              <a:avLst/>
            </a:prstGeom>
            <a:noFill/>
            <a:ln>
              <a:noFill/>
            </a:ln>
          </p:spPr>
          <p:txBody>
            <a:bodyPr spcFirstLastPara="1" wrap="square" lIns="0" tIns="0" rIns="0" bIns="0" anchor="ctr" anchorCtr="1">
              <a:noAutofit/>
            </a:bodyPr>
            <a:lstStyle/>
            <a:p>
              <a:pPr marL="0" marR="0" lvl="0" indent="0" algn="ctr" rtl="0">
                <a:lnSpc>
                  <a:spcPct val="90000"/>
                </a:lnSpc>
                <a:spcBef>
                  <a:spcPts val="0"/>
                </a:spcBef>
                <a:spcAft>
                  <a:spcPts val="0"/>
                </a:spcAft>
                <a:buNone/>
              </a:pPr>
              <a:r>
                <a:rPr lang="en-US" sz="1400" b="1" i="0" u="none" strike="noStrike" cap="none">
                  <a:solidFill>
                    <a:srgbClr val="000000"/>
                  </a:solidFill>
                  <a:latin typeface="Arial"/>
                  <a:ea typeface="Arial"/>
                  <a:cs typeface="Arial"/>
                  <a:sym typeface="Arial"/>
                </a:rPr>
                <a:t>Excelência operacional</a:t>
              </a:r>
              <a:endParaRPr sz="1400" b="1" i="0" u="none" strike="noStrike" cap="none">
                <a:solidFill>
                  <a:srgbClr val="000000"/>
                </a:solidFill>
                <a:latin typeface="Arial"/>
                <a:ea typeface="Arial"/>
                <a:cs typeface="Arial"/>
                <a:sym typeface="Arial"/>
              </a:endParaRPr>
            </a:p>
          </p:txBody>
        </p:sp>
        <p:sp>
          <p:nvSpPr>
            <p:cNvPr id="345" name="Google Shape;345;p9"/>
            <p:cNvSpPr txBox="1"/>
            <p:nvPr/>
          </p:nvSpPr>
          <p:spPr>
            <a:xfrm>
              <a:off x="4398369" y="4571563"/>
              <a:ext cx="807913" cy="548640"/>
            </a:xfrm>
            <a:prstGeom prst="rect">
              <a:avLst/>
            </a:prstGeom>
            <a:noFill/>
            <a:ln>
              <a:noFill/>
            </a:ln>
          </p:spPr>
          <p:txBody>
            <a:bodyPr spcFirstLastPara="1" wrap="square" lIns="0" tIns="0" rIns="0" bIns="0" anchor="ctr" anchorCtr="1">
              <a:noAutofit/>
            </a:bodyPr>
            <a:lstStyle/>
            <a:p>
              <a:pPr marL="0" marR="0" lvl="0" indent="0" algn="ctr" rtl="0">
                <a:lnSpc>
                  <a:spcPct val="90000"/>
                </a:lnSpc>
                <a:spcBef>
                  <a:spcPts val="0"/>
                </a:spcBef>
                <a:spcAft>
                  <a:spcPts val="0"/>
                </a:spcAft>
                <a:buNone/>
              </a:pPr>
              <a:r>
                <a:rPr lang="en-US" sz="1400" b="1" i="0" u="none" strike="noStrike" cap="none">
                  <a:solidFill>
                    <a:srgbClr val="000000"/>
                  </a:solidFill>
                  <a:latin typeface="Arial"/>
                  <a:ea typeface="Arial"/>
                  <a:cs typeface="Arial"/>
                  <a:sym typeface="Arial"/>
                </a:rPr>
                <a:t>Segurança</a:t>
              </a:r>
              <a:endParaRPr sz="1400" b="1" i="0" u="none" strike="noStrike" cap="none">
                <a:solidFill>
                  <a:srgbClr val="000000"/>
                </a:solidFill>
                <a:latin typeface="Arial"/>
                <a:ea typeface="Arial"/>
                <a:cs typeface="Arial"/>
                <a:sym typeface="Arial"/>
              </a:endParaRPr>
            </a:p>
          </p:txBody>
        </p:sp>
        <p:sp>
          <p:nvSpPr>
            <p:cNvPr id="346" name="Google Shape;346;p9"/>
            <p:cNvSpPr txBox="1"/>
            <p:nvPr/>
          </p:nvSpPr>
          <p:spPr>
            <a:xfrm>
              <a:off x="5561951" y="4571563"/>
              <a:ext cx="971420" cy="548640"/>
            </a:xfrm>
            <a:prstGeom prst="rect">
              <a:avLst/>
            </a:prstGeom>
            <a:noFill/>
            <a:ln>
              <a:noFill/>
            </a:ln>
          </p:spPr>
          <p:txBody>
            <a:bodyPr spcFirstLastPara="1" wrap="square" lIns="0" tIns="0" rIns="0" bIns="0" anchor="ctr" anchorCtr="1">
              <a:noAutofit/>
            </a:bodyPr>
            <a:lstStyle/>
            <a:p>
              <a:pPr marL="0" marR="0" lvl="0" indent="0" algn="ctr" rtl="0">
                <a:lnSpc>
                  <a:spcPct val="90000"/>
                </a:lnSpc>
                <a:spcBef>
                  <a:spcPts val="0"/>
                </a:spcBef>
                <a:spcAft>
                  <a:spcPts val="0"/>
                </a:spcAft>
                <a:buNone/>
              </a:pPr>
              <a:r>
                <a:rPr lang="en-US" sz="1400" b="1" i="0" u="none" strike="noStrike" cap="none">
                  <a:solidFill>
                    <a:srgbClr val="000000"/>
                  </a:solidFill>
                  <a:latin typeface="Arial"/>
                  <a:ea typeface="Arial"/>
                  <a:cs typeface="Arial"/>
                  <a:sym typeface="Arial"/>
                </a:rPr>
                <a:t>Confiabilidade</a:t>
              </a:r>
              <a:endParaRPr sz="1400" b="1" i="0" u="none" strike="noStrike" cap="none">
                <a:solidFill>
                  <a:srgbClr val="000000"/>
                </a:solidFill>
                <a:latin typeface="Arial"/>
                <a:ea typeface="Arial"/>
                <a:cs typeface="Arial"/>
                <a:sym typeface="Arial"/>
              </a:endParaRPr>
            </a:p>
          </p:txBody>
        </p:sp>
        <p:sp>
          <p:nvSpPr>
            <p:cNvPr id="347" name="Google Shape;347;p9"/>
            <p:cNvSpPr txBox="1"/>
            <p:nvPr/>
          </p:nvSpPr>
          <p:spPr>
            <a:xfrm>
              <a:off x="6644641" y="4571563"/>
              <a:ext cx="1417972" cy="548640"/>
            </a:xfrm>
            <a:prstGeom prst="rect">
              <a:avLst/>
            </a:prstGeom>
            <a:noFill/>
            <a:ln>
              <a:noFill/>
            </a:ln>
          </p:spPr>
          <p:txBody>
            <a:bodyPr spcFirstLastPara="1" wrap="square" lIns="0" tIns="0" rIns="0" bIns="0" anchor="ctr" anchorCtr="1">
              <a:noAutofit/>
            </a:bodyPr>
            <a:lstStyle/>
            <a:p>
              <a:pPr marL="0" marR="0" lvl="0" indent="0" algn="ctr" rtl="0">
                <a:lnSpc>
                  <a:spcPct val="90000"/>
                </a:lnSpc>
                <a:spcBef>
                  <a:spcPts val="0"/>
                </a:spcBef>
                <a:spcAft>
                  <a:spcPts val="0"/>
                </a:spcAft>
                <a:buNone/>
              </a:pPr>
              <a:r>
                <a:rPr lang="en-US" sz="1400" b="1" i="0" u="none" strike="noStrike" cap="none">
                  <a:solidFill>
                    <a:srgbClr val="000000"/>
                  </a:solidFill>
                  <a:latin typeface="Arial"/>
                  <a:ea typeface="Arial"/>
                  <a:cs typeface="Arial"/>
                  <a:sym typeface="Arial"/>
                </a:rPr>
                <a:t>Eficiência de desempenho</a:t>
              </a:r>
              <a:endParaRPr sz="1400" b="1" i="0" u="none" strike="noStrike" cap="none">
                <a:solidFill>
                  <a:srgbClr val="000000"/>
                </a:solidFill>
                <a:latin typeface="Arial"/>
                <a:ea typeface="Arial"/>
                <a:cs typeface="Arial"/>
                <a:sym typeface="Arial"/>
              </a:endParaRPr>
            </a:p>
          </p:txBody>
        </p:sp>
        <p:sp>
          <p:nvSpPr>
            <p:cNvPr id="348" name="Google Shape;348;p9"/>
            <p:cNvSpPr txBox="1"/>
            <p:nvPr/>
          </p:nvSpPr>
          <p:spPr>
            <a:xfrm>
              <a:off x="7977770" y="4571563"/>
              <a:ext cx="1451816" cy="548640"/>
            </a:xfrm>
            <a:prstGeom prst="rect">
              <a:avLst/>
            </a:prstGeom>
            <a:noFill/>
            <a:ln>
              <a:noFill/>
            </a:ln>
          </p:spPr>
          <p:txBody>
            <a:bodyPr spcFirstLastPara="1" wrap="square" lIns="0" tIns="0" rIns="0" bIns="0" anchor="ctr" anchorCtr="1">
              <a:noAutofit/>
            </a:bodyPr>
            <a:lstStyle/>
            <a:p>
              <a:pPr marL="0" marR="0" lvl="0" indent="0" algn="ctr" rtl="0">
                <a:lnSpc>
                  <a:spcPct val="90000"/>
                </a:lnSpc>
                <a:spcBef>
                  <a:spcPts val="0"/>
                </a:spcBef>
                <a:spcAft>
                  <a:spcPts val="0"/>
                </a:spcAft>
                <a:buNone/>
              </a:pPr>
              <a:r>
                <a:rPr lang="en-US" sz="1400" b="1" i="0" u="none" strike="noStrike" cap="none">
                  <a:solidFill>
                    <a:srgbClr val="000000"/>
                  </a:solidFill>
                  <a:latin typeface="Arial"/>
                  <a:ea typeface="Arial"/>
                  <a:cs typeface="Arial"/>
                  <a:sym typeface="Arial"/>
                </a:rPr>
                <a:t>Otimização de custos</a:t>
              </a:r>
              <a:endParaRPr sz="1400" b="1" i="0" u="none" strike="noStrike" cap="none">
                <a:solidFill>
                  <a:srgbClr val="000000"/>
                </a:solidFill>
                <a:latin typeface="Arial"/>
                <a:ea typeface="Arial"/>
                <a:cs typeface="Arial"/>
                <a:sym typeface="Arial"/>
              </a:endParaRPr>
            </a:p>
          </p:txBody>
        </p:sp>
        <p:pic>
          <p:nvPicPr>
            <p:cNvPr id="349" name="Google Shape;349;p9" descr="100x100_benefit_performance"/>
            <p:cNvPicPr preferRelativeResize="0"/>
            <p:nvPr/>
          </p:nvPicPr>
          <p:blipFill rotWithShape="1">
            <a:blip r:embed="rId8">
              <a:alphaModFix/>
            </a:blip>
            <a:srcRect/>
            <a:stretch/>
          </p:blipFill>
          <p:spPr>
            <a:xfrm>
              <a:off x="6856839" y="3477078"/>
              <a:ext cx="1097280" cy="1097280"/>
            </a:xfrm>
            <a:prstGeom prst="rect">
              <a:avLst/>
            </a:prstGeom>
            <a:noFill/>
            <a:ln>
              <a:noFill/>
            </a:ln>
          </p:spPr>
        </p:pic>
      </p:grpSp>
    </p:spTree>
  </p:cSld>
  <p:clrMapOvr>
    <a:masterClrMapping/>
  </p:clrMapOvr>
</p:sld>
</file>

<file path=ppt/theme/theme1.xml><?xml version="1.0" encoding="utf-8"?>
<a:theme xmlns:a="http://schemas.openxmlformats.org/drawingml/2006/main" name="Office Theme">
  <a:themeElements>
    <a:clrScheme name="Training and Certification 1">
      <a:dk1>
        <a:srgbClr val="000000"/>
      </a:dk1>
      <a:lt1>
        <a:srgbClr val="FFFFFF"/>
      </a:lt1>
      <a:dk2>
        <a:srgbClr val="36C2B3"/>
      </a:dk2>
      <a:lt2>
        <a:srgbClr val="FFFFFF"/>
      </a:lt2>
      <a:accent1>
        <a:srgbClr val="232F3E"/>
      </a:accent1>
      <a:accent2>
        <a:srgbClr val="D5DBDB"/>
      </a:accent2>
      <a:accent3>
        <a:srgbClr val="36C2B3"/>
      </a:accent3>
      <a:accent4>
        <a:srgbClr val="1CC9F7"/>
      </a:accent4>
      <a:accent5>
        <a:srgbClr val="4D27AA"/>
      </a:accent5>
      <a:accent6>
        <a:srgbClr val="E617E6"/>
      </a:accent6>
      <a:hlink>
        <a:srgbClr val="1CC9F7"/>
      </a:hlink>
      <a:folHlink>
        <a:srgbClr val="232F3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11369</Words>
  <Application>Microsoft Office PowerPoint</Application>
  <PresentationFormat>Widescreen</PresentationFormat>
  <Paragraphs>1038</Paragraphs>
  <Slides>66</Slides>
  <Notes>66</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66</vt:i4>
      </vt:variant>
    </vt:vector>
  </HeadingPairs>
  <TitlesOfParts>
    <vt:vector size="71" baseType="lpstr">
      <vt:lpstr>Arial</vt:lpstr>
      <vt:lpstr>Calibri</vt:lpstr>
      <vt:lpstr>Droid Sans Mono</vt:lpstr>
      <vt:lpstr>Noto Sans Symbols</vt:lpstr>
      <vt:lpstr>Office Theme</vt:lpstr>
      <vt:lpstr>Módulo 9: Arquitetura de nuvem</vt:lpstr>
      <vt:lpstr>Visão geral do módulo</vt:lpstr>
      <vt:lpstr>Objetivos do módulo</vt:lpstr>
      <vt:lpstr>Seção 1: AWS Well-Architected Framework</vt:lpstr>
      <vt:lpstr>Arquitetura: projeto e criação</vt:lpstr>
      <vt:lpstr>O que é o AWS Well-Architected Framework?</vt:lpstr>
      <vt:lpstr>Pilares do AWS Well-Architected Framework</vt:lpstr>
      <vt:lpstr>Organização do pilar</vt:lpstr>
      <vt:lpstr>Introdução à atividade dos princípios de design do AWS Well-Architected Framework</vt:lpstr>
      <vt:lpstr>Histórico da AnyCompany</vt:lpstr>
      <vt:lpstr>Histórico da AnyCompany (continuação)</vt:lpstr>
      <vt:lpstr>Arquitetura da AnyCompany: Fly and Snap</vt:lpstr>
      <vt:lpstr>Arquitetura da AnyCompany: Show and Sell</vt:lpstr>
      <vt:lpstr>Arquitetura da AnyCompany: Make and Ship</vt:lpstr>
      <vt:lpstr>Visão geral da atividade</vt:lpstr>
      <vt:lpstr>Pilar Excelência operacional</vt:lpstr>
      <vt:lpstr>Pilar Excelência operacional</vt:lpstr>
      <vt:lpstr>Princípios de design de excelência operacional </vt:lpstr>
      <vt:lpstr>Perguntas sobre excelência operacional</vt:lpstr>
      <vt:lpstr>Detalhamento de atividade</vt:lpstr>
      <vt:lpstr>Pilar Segurança</vt:lpstr>
      <vt:lpstr>Pilar Segurança</vt:lpstr>
      <vt:lpstr>Princípios de design de segurança</vt:lpstr>
      <vt:lpstr>Perguntas sobre segurança</vt:lpstr>
      <vt:lpstr>Detalhamento de atividade</vt:lpstr>
      <vt:lpstr>Pilar Confiabilidade</vt:lpstr>
      <vt:lpstr>Pilar Confiabilidade</vt:lpstr>
      <vt:lpstr>Princípios de design de confiabilidade</vt:lpstr>
      <vt:lpstr>Perguntas sobre confiabilidade</vt:lpstr>
      <vt:lpstr>Detalhamento de atividade</vt:lpstr>
      <vt:lpstr>Pilar Eficiência de desempenho</vt:lpstr>
      <vt:lpstr>Pilar Eficiência de desempenho</vt:lpstr>
      <vt:lpstr>Princípios de projeto da eficiência de desempenho</vt:lpstr>
      <vt:lpstr>Perguntas sobre eficiência de desempenho</vt:lpstr>
      <vt:lpstr>Detalhamento de atividade</vt:lpstr>
      <vt:lpstr>Pilar Otimização de custos</vt:lpstr>
      <vt:lpstr>Pilar Otimização de custos</vt:lpstr>
      <vt:lpstr>Princípios de design de otimização de custos</vt:lpstr>
      <vt:lpstr>Perguntas sobre otimização de custos</vt:lpstr>
      <vt:lpstr>Detalhamento de atividade</vt:lpstr>
      <vt:lpstr>AWS Well-Architected Tool</vt:lpstr>
      <vt:lpstr>Principais lições da Seção 1</vt:lpstr>
      <vt:lpstr>Seção 2: Confiabilidade e disponibilidade</vt:lpstr>
      <vt:lpstr>“Tudo falha, o tempo todo”.</vt:lpstr>
      <vt:lpstr>Confiabilidade</vt:lpstr>
      <vt:lpstr>Noções básicas sobre métricas de confiabilidade</vt:lpstr>
      <vt:lpstr>Disponibilidade</vt:lpstr>
      <vt:lpstr>Alta disponibilidade</vt:lpstr>
      <vt:lpstr>Níveis de disponibilidade</vt:lpstr>
      <vt:lpstr>Fatores que influenciam a disponibilidade</vt:lpstr>
      <vt:lpstr>Principais lições da Seção 2</vt:lpstr>
      <vt:lpstr>Seção 3: AWS Trusted Advisor</vt:lpstr>
      <vt:lpstr>AWS Trusted Advisor</vt:lpstr>
      <vt:lpstr>Atividade: Interpretar as recomendações do AWS Trusted Advisor</vt:lpstr>
      <vt:lpstr>Atividade: Recomendação nº 1</vt:lpstr>
      <vt:lpstr>Atividade: Recomendação nº 2</vt:lpstr>
      <vt:lpstr>Atividade: Recomendação nº 3</vt:lpstr>
      <vt:lpstr>Atividade: Recomendação nº 4</vt:lpstr>
      <vt:lpstr>Atividade: Recomendação nº 5</vt:lpstr>
      <vt:lpstr>Principais lições da Seção 3</vt:lpstr>
      <vt:lpstr>Conclusão do módulo</vt:lpstr>
      <vt:lpstr>Resumo do módulo </vt:lpstr>
      <vt:lpstr>Conclua o teste de conhecimento</vt:lpstr>
      <vt:lpstr>Exemplo de pergunta do exame</vt:lpstr>
      <vt:lpstr>Recursos adicionais</vt:lpstr>
      <vt:lpstr>Obrigado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Módulo 9: Arquitetura de nuvem</dc:title>
  <dc:creator>Harris, Melissa</dc:creator>
  <cp:lastModifiedBy>Tatiana Sibov</cp:lastModifiedBy>
  <cp:revision>1</cp:revision>
  <dcterms:created xsi:type="dcterms:W3CDTF">2019-09-13T13:40:04Z</dcterms:created>
  <dcterms:modified xsi:type="dcterms:W3CDTF">2022-01-13T20:52:14Z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373078B8-3778-4BED-93CE-B8FC9DC9BD60</vt:lpwstr>
  </property>
  <property fmtid="{D5CDD505-2E9C-101B-9397-08002B2CF9AE}" pid="3" name="ArticulatePath">
    <vt:lpwstr>NEW 2019_TO TEST</vt:lpwstr>
  </property>
</Properties>
</file>